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wdp" ContentType="image/vnd.ms-photo"/>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672" r:id="rId1"/>
  </p:sldMasterIdLst>
  <p:notesMasterIdLst>
    <p:notesMasterId r:id="rId186"/>
  </p:notesMasterIdLst>
  <p:sldIdLst>
    <p:sldId id="369" r:id="rId2"/>
    <p:sldId id="398" r:id="rId3"/>
    <p:sldId id="399" r:id="rId4"/>
    <p:sldId id="400" r:id="rId5"/>
    <p:sldId id="401" r:id="rId6"/>
    <p:sldId id="402" r:id="rId7"/>
    <p:sldId id="403" r:id="rId8"/>
    <p:sldId id="404" r:id="rId9"/>
    <p:sldId id="405" r:id="rId10"/>
    <p:sldId id="406" r:id="rId11"/>
    <p:sldId id="407" r:id="rId12"/>
    <p:sldId id="408" r:id="rId13"/>
    <p:sldId id="409" r:id="rId14"/>
    <p:sldId id="410" r:id="rId15"/>
    <p:sldId id="411" r:id="rId16"/>
    <p:sldId id="412" r:id="rId17"/>
    <p:sldId id="413" r:id="rId18"/>
    <p:sldId id="414" r:id="rId19"/>
    <p:sldId id="415" r:id="rId20"/>
    <p:sldId id="416" r:id="rId21"/>
    <p:sldId id="417" r:id="rId22"/>
    <p:sldId id="418" r:id="rId23"/>
    <p:sldId id="419" r:id="rId24"/>
    <p:sldId id="420" r:id="rId25"/>
    <p:sldId id="421" r:id="rId26"/>
    <p:sldId id="422" r:id="rId27"/>
    <p:sldId id="423" r:id="rId28"/>
    <p:sldId id="424" r:id="rId29"/>
    <p:sldId id="425" r:id="rId30"/>
    <p:sldId id="426" r:id="rId31"/>
    <p:sldId id="427" r:id="rId32"/>
    <p:sldId id="428" r:id="rId33"/>
    <p:sldId id="429" r:id="rId34"/>
    <p:sldId id="430" r:id="rId35"/>
    <p:sldId id="431" r:id="rId36"/>
    <p:sldId id="432" r:id="rId37"/>
    <p:sldId id="433" r:id="rId38"/>
    <p:sldId id="434" r:id="rId39"/>
    <p:sldId id="435" r:id="rId40"/>
    <p:sldId id="436" r:id="rId41"/>
    <p:sldId id="437" r:id="rId42"/>
    <p:sldId id="438" r:id="rId43"/>
    <p:sldId id="439" r:id="rId44"/>
    <p:sldId id="440" r:id="rId45"/>
    <p:sldId id="441" r:id="rId46"/>
    <p:sldId id="442" r:id="rId47"/>
    <p:sldId id="443" r:id="rId48"/>
    <p:sldId id="444" r:id="rId49"/>
    <p:sldId id="445" r:id="rId50"/>
    <p:sldId id="446" r:id="rId51"/>
    <p:sldId id="447" r:id="rId52"/>
    <p:sldId id="448" r:id="rId53"/>
    <p:sldId id="449" r:id="rId54"/>
    <p:sldId id="450" r:id="rId55"/>
    <p:sldId id="451" r:id="rId56"/>
    <p:sldId id="452" r:id="rId57"/>
    <p:sldId id="453" r:id="rId58"/>
    <p:sldId id="454" r:id="rId59"/>
    <p:sldId id="455" r:id="rId60"/>
    <p:sldId id="456" r:id="rId61"/>
    <p:sldId id="457" r:id="rId62"/>
    <p:sldId id="458" r:id="rId63"/>
    <p:sldId id="323" r:id="rId64"/>
    <p:sldId id="324" r:id="rId65"/>
    <p:sldId id="325" r:id="rId66"/>
    <p:sldId id="326" r:id="rId67"/>
    <p:sldId id="327" r:id="rId68"/>
    <p:sldId id="328" r:id="rId69"/>
    <p:sldId id="329" r:id="rId70"/>
    <p:sldId id="330" r:id="rId71"/>
    <p:sldId id="331" r:id="rId72"/>
    <p:sldId id="332" r:id="rId73"/>
    <p:sldId id="333" r:id="rId74"/>
    <p:sldId id="334" r:id="rId75"/>
    <p:sldId id="335" r:id="rId76"/>
    <p:sldId id="336" r:id="rId77"/>
    <p:sldId id="337" r:id="rId78"/>
    <p:sldId id="338" r:id="rId79"/>
    <p:sldId id="339" r:id="rId80"/>
    <p:sldId id="340" r:id="rId81"/>
    <p:sldId id="341" r:id="rId82"/>
    <p:sldId id="342" r:id="rId83"/>
    <p:sldId id="343" r:id="rId84"/>
    <p:sldId id="344" r:id="rId85"/>
    <p:sldId id="345" r:id="rId86"/>
    <p:sldId id="346" r:id="rId87"/>
    <p:sldId id="347" r:id="rId88"/>
    <p:sldId id="348" r:id="rId89"/>
    <p:sldId id="349" r:id="rId90"/>
    <p:sldId id="350" r:id="rId91"/>
    <p:sldId id="351" r:id="rId92"/>
    <p:sldId id="352" r:id="rId93"/>
    <p:sldId id="353" r:id="rId94"/>
    <p:sldId id="354" r:id="rId95"/>
    <p:sldId id="355" r:id="rId96"/>
    <p:sldId id="356" r:id="rId97"/>
    <p:sldId id="357" r:id="rId98"/>
    <p:sldId id="358" r:id="rId99"/>
    <p:sldId id="359" r:id="rId100"/>
    <p:sldId id="360" r:id="rId101"/>
    <p:sldId id="361" r:id="rId102"/>
    <p:sldId id="362" r:id="rId103"/>
    <p:sldId id="363" r:id="rId104"/>
    <p:sldId id="364" r:id="rId105"/>
    <p:sldId id="365" r:id="rId106"/>
    <p:sldId id="366" r:id="rId107"/>
    <p:sldId id="367" r:id="rId108"/>
    <p:sldId id="371" r:id="rId109"/>
    <p:sldId id="372" r:id="rId110"/>
    <p:sldId id="373" r:id="rId111"/>
    <p:sldId id="374" r:id="rId112"/>
    <p:sldId id="375" r:id="rId113"/>
    <p:sldId id="376" r:id="rId114"/>
    <p:sldId id="377" r:id="rId115"/>
    <p:sldId id="378" r:id="rId116"/>
    <p:sldId id="379" r:id="rId117"/>
    <p:sldId id="380" r:id="rId118"/>
    <p:sldId id="381" r:id="rId119"/>
    <p:sldId id="382" r:id="rId120"/>
    <p:sldId id="383" r:id="rId121"/>
    <p:sldId id="384" r:id="rId122"/>
    <p:sldId id="385" r:id="rId123"/>
    <p:sldId id="386" r:id="rId124"/>
    <p:sldId id="387" r:id="rId125"/>
    <p:sldId id="388" r:id="rId126"/>
    <p:sldId id="389" r:id="rId127"/>
    <p:sldId id="390" r:id="rId128"/>
    <p:sldId id="391" r:id="rId129"/>
    <p:sldId id="392" r:id="rId130"/>
    <p:sldId id="393" r:id="rId131"/>
    <p:sldId id="394" r:id="rId132"/>
    <p:sldId id="395" r:id="rId133"/>
    <p:sldId id="396" r:id="rId134"/>
    <p:sldId id="397" r:id="rId135"/>
    <p:sldId id="368" r:id="rId136"/>
    <p:sldId id="257" r:id="rId137"/>
    <p:sldId id="258" r:id="rId138"/>
    <p:sldId id="259" r:id="rId139"/>
    <p:sldId id="320" r:id="rId140"/>
    <p:sldId id="261" r:id="rId141"/>
    <p:sldId id="313" r:id="rId142"/>
    <p:sldId id="263" r:id="rId143"/>
    <p:sldId id="264" r:id="rId144"/>
    <p:sldId id="265" r:id="rId145"/>
    <p:sldId id="266" r:id="rId146"/>
    <p:sldId id="267" r:id="rId147"/>
    <p:sldId id="268" r:id="rId148"/>
    <p:sldId id="269" r:id="rId149"/>
    <p:sldId id="270" r:id="rId150"/>
    <p:sldId id="271" r:id="rId151"/>
    <p:sldId id="272" r:id="rId152"/>
    <p:sldId id="273" r:id="rId153"/>
    <p:sldId id="274" r:id="rId154"/>
    <p:sldId id="275" r:id="rId155"/>
    <p:sldId id="276" r:id="rId156"/>
    <p:sldId id="277" r:id="rId157"/>
    <p:sldId id="278" r:id="rId158"/>
    <p:sldId id="279" r:id="rId159"/>
    <p:sldId id="280" r:id="rId160"/>
    <p:sldId id="281" r:id="rId161"/>
    <p:sldId id="284" r:id="rId162"/>
    <p:sldId id="285" r:id="rId163"/>
    <p:sldId id="286" r:id="rId164"/>
    <p:sldId id="287" r:id="rId165"/>
    <p:sldId id="289" r:id="rId166"/>
    <p:sldId id="291" r:id="rId167"/>
    <p:sldId id="292" r:id="rId168"/>
    <p:sldId id="293" r:id="rId169"/>
    <p:sldId id="297" r:id="rId170"/>
    <p:sldId id="298" r:id="rId171"/>
    <p:sldId id="299" r:id="rId172"/>
    <p:sldId id="300" r:id="rId173"/>
    <p:sldId id="316" r:id="rId174"/>
    <p:sldId id="318" r:id="rId175"/>
    <p:sldId id="317" r:id="rId176"/>
    <p:sldId id="321" r:id="rId177"/>
    <p:sldId id="303" r:id="rId178"/>
    <p:sldId id="314" r:id="rId179"/>
    <p:sldId id="315" r:id="rId180"/>
    <p:sldId id="322" r:id="rId181"/>
    <p:sldId id="309" r:id="rId182"/>
    <p:sldId id="310" r:id="rId183"/>
    <p:sldId id="311" r:id="rId184"/>
    <p:sldId id="305" r:id="rId18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F81BE"/>
    <a:srgbClr val="95B3D7"/>
    <a:srgbClr val="E0E9F4"/>
    <a:srgbClr val="E4E4E4"/>
    <a:srgbClr val="8F77AD"/>
    <a:srgbClr val="F5F5F5"/>
    <a:srgbClr val="FF0F0F"/>
    <a:srgbClr val="000000"/>
    <a:srgbClr val="9BBB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22" autoAdjust="0"/>
    <p:restoredTop sz="51874" autoAdjust="0"/>
  </p:normalViewPr>
  <p:slideViewPr>
    <p:cSldViewPr>
      <p:cViewPr varScale="1">
        <p:scale>
          <a:sx n="87" d="100"/>
          <a:sy n="87" d="100"/>
        </p:scale>
        <p:origin x="-1664" y="-96"/>
      </p:cViewPr>
      <p:guideLst>
        <p:guide orient="horz" pos="2160"/>
        <p:guide pos="3840"/>
      </p:guideLst>
    </p:cSldViewPr>
  </p:slideViewPr>
  <p:outlineViewPr>
    <p:cViewPr>
      <p:scale>
        <a:sx n="33" d="100"/>
        <a:sy n="33" d="100"/>
      </p:scale>
      <p:origin x="0" y="13500"/>
    </p:cViewPr>
  </p:outlineViewPr>
  <p:notesTextViewPr>
    <p:cViewPr>
      <p:scale>
        <a:sx n="3" d="2"/>
        <a:sy n="3" d="2"/>
      </p:scale>
      <p:origin x="0" y="0"/>
    </p:cViewPr>
  </p:notesTextViewPr>
  <p:sorterViewPr>
    <p:cViewPr>
      <p:scale>
        <a:sx n="60" d="100"/>
        <a:sy n="60" d="100"/>
      </p:scale>
      <p:origin x="0" y="0"/>
    </p:cViewPr>
  </p:sorterViewPr>
  <p:notesViewPr>
    <p:cSldViewPr>
      <p:cViewPr varScale="1">
        <p:scale>
          <a:sx n="53" d="100"/>
          <a:sy n="53" d="100"/>
        </p:scale>
        <p:origin x="-2288" y="-8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42" Type="http://schemas.openxmlformats.org/officeDocument/2006/relationships/slide" Target="slides/slide141.xml"/><Relationship Id="rId143" Type="http://schemas.openxmlformats.org/officeDocument/2006/relationships/slide" Target="slides/slide142.xml"/><Relationship Id="rId144" Type="http://schemas.openxmlformats.org/officeDocument/2006/relationships/slide" Target="slides/slide143.xml"/><Relationship Id="rId145" Type="http://schemas.openxmlformats.org/officeDocument/2006/relationships/slide" Target="slides/slide144.xml"/><Relationship Id="rId146" Type="http://schemas.openxmlformats.org/officeDocument/2006/relationships/slide" Target="slides/slide145.xml"/><Relationship Id="rId147" Type="http://schemas.openxmlformats.org/officeDocument/2006/relationships/slide" Target="slides/slide146.xml"/><Relationship Id="rId148" Type="http://schemas.openxmlformats.org/officeDocument/2006/relationships/slide" Target="slides/slide147.xml"/><Relationship Id="rId149" Type="http://schemas.openxmlformats.org/officeDocument/2006/relationships/slide" Target="slides/slide148.xml"/><Relationship Id="rId180" Type="http://schemas.openxmlformats.org/officeDocument/2006/relationships/slide" Target="slides/slide179.xml"/><Relationship Id="rId181" Type="http://schemas.openxmlformats.org/officeDocument/2006/relationships/slide" Target="slides/slide180.xml"/><Relationship Id="rId182" Type="http://schemas.openxmlformats.org/officeDocument/2006/relationships/slide" Target="slides/slide18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83" Type="http://schemas.openxmlformats.org/officeDocument/2006/relationships/slide" Target="slides/slide182.xml"/><Relationship Id="rId184" Type="http://schemas.openxmlformats.org/officeDocument/2006/relationships/slide" Target="slides/slide183.xml"/><Relationship Id="rId185" Type="http://schemas.openxmlformats.org/officeDocument/2006/relationships/slide" Target="slides/slide184.xml"/><Relationship Id="rId186" Type="http://schemas.openxmlformats.org/officeDocument/2006/relationships/notesMaster" Target="notesMasters/notesMaster1.xml"/><Relationship Id="rId187" Type="http://schemas.openxmlformats.org/officeDocument/2006/relationships/printerSettings" Target="printerSettings/printerSettings1.bin"/><Relationship Id="rId188" Type="http://schemas.openxmlformats.org/officeDocument/2006/relationships/presProps" Target="presProps.xml"/><Relationship Id="rId189" Type="http://schemas.openxmlformats.org/officeDocument/2006/relationships/viewProps" Target="viewProps.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slide" Target="slides/slide118.xml"/><Relationship Id="rId150" Type="http://schemas.openxmlformats.org/officeDocument/2006/relationships/slide" Target="slides/slide149.xml"/><Relationship Id="rId151" Type="http://schemas.openxmlformats.org/officeDocument/2006/relationships/slide" Target="slides/slide150.xml"/><Relationship Id="rId152" Type="http://schemas.openxmlformats.org/officeDocument/2006/relationships/slide" Target="slides/slide15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53" Type="http://schemas.openxmlformats.org/officeDocument/2006/relationships/slide" Target="slides/slide152.xml"/><Relationship Id="rId154" Type="http://schemas.openxmlformats.org/officeDocument/2006/relationships/slide" Target="slides/slide153.xml"/><Relationship Id="rId155" Type="http://schemas.openxmlformats.org/officeDocument/2006/relationships/slide" Target="slides/slide154.xml"/><Relationship Id="rId156" Type="http://schemas.openxmlformats.org/officeDocument/2006/relationships/slide" Target="slides/slide155.xml"/><Relationship Id="rId157" Type="http://schemas.openxmlformats.org/officeDocument/2006/relationships/slide" Target="slides/slide156.xml"/><Relationship Id="rId158" Type="http://schemas.openxmlformats.org/officeDocument/2006/relationships/slide" Target="slides/slide157.xml"/><Relationship Id="rId159" Type="http://schemas.openxmlformats.org/officeDocument/2006/relationships/slide" Target="slides/slide158.xml"/><Relationship Id="rId190" Type="http://schemas.openxmlformats.org/officeDocument/2006/relationships/theme" Target="theme/theme1.xml"/><Relationship Id="rId191"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120" Type="http://schemas.openxmlformats.org/officeDocument/2006/relationships/slide" Target="slides/slide119.xml"/><Relationship Id="rId121" Type="http://schemas.openxmlformats.org/officeDocument/2006/relationships/slide" Target="slides/slide120.xml"/><Relationship Id="rId122" Type="http://schemas.openxmlformats.org/officeDocument/2006/relationships/slide" Target="slides/slide121.xml"/><Relationship Id="rId123" Type="http://schemas.openxmlformats.org/officeDocument/2006/relationships/slide" Target="slides/slide122.xml"/><Relationship Id="rId124" Type="http://schemas.openxmlformats.org/officeDocument/2006/relationships/slide" Target="slides/slide123.xml"/><Relationship Id="rId125" Type="http://schemas.openxmlformats.org/officeDocument/2006/relationships/slide" Target="slides/slide124.xml"/><Relationship Id="rId126" Type="http://schemas.openxmlformats.org/officeDocument/2006/relationships/slide" Target="slides/slide125.xml"/><Relationship Id="rId127" Type="http://schemas.openxmlformats.org/officeDocument/2006/relationships/slide" Target="slides/slide126.xml"/><Relationship Id="rId128" Type="http://schemas.openxmlformats.org/officeDocument/2006/relationships/slide" Target="slides/slide127.xml"/><Relationship Id="rId129" Type="http://schemas.openxmlformats.org/officeDocument/2006/relationships/slide" Target="slides/slide128.xml"/><Relationship Id="rId160" Type="http://schemas.openxmlformats.org/officeDocument/2006/relationships/slide" Target="slides/slide159.xml"/><Relationship Id="rId161" Type="http://schemas.openxmlformats.org/officeDocument/2006/relationships/slide" Target="slides/slide160.xml"/><Relationship Id="rId162" Type="http://schemas.openxmlformats.org/officeDocument/2006/relationships/slide" Target="slides/slide16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63" Type="http://schemas.openxmlformats.org/officeDocument/2006/relationships/slide" Target="slides/slide162.xml"/><Relationship Id="rId164" Type="http://schemas.openxmlformats.org/officeDocument/2006/relationships/slide" Target="slides/slide163.xml"/><Relationship Id="rId165" Type="http://schemas.openxmlformats.org/officeDocument/2006/relationships/slide" Target="slides/slide164.xml"/><Relationship Id="rId166" Type="http://schemas.openxmlformats.org/officeDocument/2006/relationships/slide" Target="slides/slide165.xml"/><Relationship Id="rId167" Type="http://schemas.openxmlformats.org/officeDocument/2006/relationships/slide" Target="slides/slide166.xml"/><Relationship Id="rId168" Type="http://schemas.openxmlformats.org/officeDocument/2006/relationships/slide" Target="slides/slide167.xml"/><Relationship Id="rId169" Type="http://schemas.openxmlformats.org/officeDocument/2006/relationships/slide" Target="slides/slide16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30" Type="http://schemas.openxmlformats.org/officeDocument/2006/relationships/slide" Target="slides/slide129.xml"/><Relationship Id="rId131" Type="http://schemas.openxmlformats.org/officeDocument/2006/relationships/slide" Target="slides/slide130.xml"/><Relationship Id="rId132" Type="http://schemas.openxmlformats.org/officeDocument/2006/relationships/slide" Target="slides/slide131.xml"/><Relationship Id="rId133" Type="http://schemas.openxmlformats.org/officeDocument/2006/relationships/slide" Target="slides/slide132.xml"/><Relationship Id="rId134" Type="http://schemas.openxmlformats.org/officeDocument/2006/relationships/slide" Target="slides/slide133.xml"/><Relationship Id="rId135" Type="http://schemas.openxmlformats.org/officeDocument/2006/relationships/slide" Target="slides/slide134.xml"/><Relationship Id="rId136" Type="http://schemas.openxmlformats.org/officeDocument/2006/relationships/slide" Target="slides/slide135.xml"/><Relationship Id="rId137" Type="http://schemas.openxmlformats.org/officeDocument/2006/relationships/slide" Target="slides/slide136.xml"/><Relationship Id="rId138" Type="http://schemas.openxmlformats.org/officeDocument/2006/relationships/slide" Target="slides/slide137.xml"/><Relationship Id="rId139" Type="http://schemas.openxmlformats.org/officeDocument/2006/relationships/slide" Target="slides/slide138.xml"/><Relationship Id="rId170" Type="http://schemas.openxmlformats.org/officeDocument/2006/relationships/slide" Target="slides/slide169.xml"/><Relationship Id="rId171" Type="http://schemas.openxmlformats.org/officeDocument/2006/relationships/slide" Target="slides/slide170.xml"/><Relationship Id="rId172" Type="http://schemas.openxmlformats.org/officeDocument/2006/relationships/slide" Target="slides/slide171.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173" Type="http://schemas.openxmlformats.org/officeDocument/2006/relationships/slide" Target="slides/slide172.xml"/><Relationship Id="rId174" Type="http://schemas.openxmlformats.org/officeDocument/2006/relationships/slide" Target="slides/slide173.xml"/><Relationship Id="rId175" Type="http://schemas.openxmlformats.org/officeDocument/2006/relationships/slide" Target="slides/slide174.xml"/><Relationship Id="rId176" Type="http://schemas.openxmlformats.org/officeDocument/2006/relationships/slide" Target="slides/slide175.xml"/><Relationship Id="rId177" Type="http://schemas.openxmlformats.org/officeDocument/2006/relationships/slide" Target="slides/slide176.xml"/><Relationship Id="rId178" Type="http://schemas.openxmlformats.org/officeDocument/2006/relationships/slide" Target="slides/slide177.xml"/><Relationship Id="rId179" Type="http://schemas.openxmlformats.org/officeDocument/2006/relationships/slide" Target="slides/slide17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100" Type="http://schemas.openxmlformats.org/officeDocument/2006/relationships/slide" Target="slides/slide99.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40" Type="http://schemas.openxmlformats.org/officeDocument/2006/relationships/slide" Target="slides/slide139.xml"/><Relationship Id="rId141" Type="http://schemas.openxmlformats.org/officeDocument/2006/relationships/slide" Target="slides/slide140.xml"/></Relationships>
</file>

<file path=ppt/diagrams/colors1.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619730C-5EB8-424E-9AF0-A09411BBC549}" type="doc">
      <dgm:prSet loTypeId="urn:microsoft.com/office/officeart/2005/8/layout/vList5" loCatId="list" qsTypeId="urn:microsoft.com/office/officeart/2005/8/quickstyle/simple1" qsCatId="simple" csTypeId="urn:microsoft.com/office/officeart/2005/8/colors/accent3_1" csCatId="accent3" phldr="1"/>
      <dgm:spPr/>
      <dgm:t>
        <a:bodyPr/>
        <a:lstStyle/>
        <a:p>
          <a:endParaRPr lang="en-US"/>
        </a:p>
      </dgm:t>
    </dgm:pt>
    <dgm:pt modelId="{7674007E-C974-4115-A24C-77342DDE8614}">
      <dgm:prSet/>
      <dgm:spPr>
        <a:ln>
          <a:solidFill>
            <a:schemeClr val="accent1"/>
          </a:solidFill>
        </a:ln>
      </dgm:spPr>
      <dgm:t>
        <a:bodyPr/>
        <a:lstStyle/>
        <a:p>
          <a:pPr rtl="0"/>
          <a:r>
            <a:rPr lang="en-US" smtClean="0"/>
            <a:t>Web page</a:t>
          </a:r>
          <a:endParaRPr lang="en-US"/>
        </a:p>
      </dgm:t>
    </dgm:pt>
    <dgm:pt modelId="{30CF4457-4F40-4D3A-95AF-28B8EFA3A8D0}" type="parTrans" cxnId="{91822873-5820-446D-A6C0-2CB40BD3B7C5}">
      <dgm:prSet/>
      <dgm:spPr/>
      <dgm:t>
        <a:bodyPr/>
        <a:lstStyle/>
        <a:p>
          <a:endParaRPr lang="en-US"/>
        </a:p>
      </dgm:t>
    </dgm:pt>
    <dgm:pt modelId="{2BFF628F-D13C-4537-B432-A52D0BC38D12}" type="sibTrans" cxnId="{91822873-5820-446D-A6C0-2CB40BD3B7C5}">
      <dgm:prSet/>
      <dgm:spPr/>
      <dgm:t>
        <a:bodyPr/>
        <a:lstStyle/>
        <a:p>
          <a:endParaRPr lang="en-US"/>
        </a:p>
      </dgm:t>
    </dgm:pt>
    <dgm:pt modelId="{2919F231-76EF-44FC-A65F-6D0E4C441732}">
      <dgm:prSet/>
      <dgm:spPr>
        <a:ln>
          <a:solidFill>
            <a:schemeClr val="accent1"/>
          </a:solidFill>
        </a:ln>
      </dgm:spPr>
      <dgm:t>
        <a:bodyPr/>
        <a:lstStyle/>
        <a:p>
          <a:pPr rtl="0"/>
          <a:r>
            <a:rPr lang="en-US" smtClean="0"/>
            <a:t>Browser</a:t>
          </a:r>
          <a:endParaRPr lang="en-US"/>
        </a:p>
      </dgm:t>
    </dgm:pt>
    <dgm:pt modelId="{BCDF59F9-0680-4BC6-B504-B92658090085}" type="parTrans" cxnId="{0D182FBB-C5BE-42A0-918A-965EDE77E960}">
      <dgm:prSet/>
      <dgm:spPr/>
      <dgm:t>
        <a:bodyPr/>
        <a:lstStyle/>
        <a:p>
          <a:endParaRPr lang="en-US"/>
        </a:p>
      </dgm:t>
    </dgm:pt>
    <dgm:pt modelId="{D46EDC39-A6B2-4807-9B29-5264F4BE87E0}" type="sibTrans" cxnId="{0D182FBB-C5BE-42A0-918A-965EDE77E960}">
      <dgm:prSet/>
      <dgm:spPr/>
      <dgm:t>
        <a:bodyPr/>
        <a:lstStyle/>
        <a:p>
          <a:endParaRPr lang="en-US"/>
        </a:p>
      </dgm:t>
    </dgm:pt>
    <dgm:pt modelId="{D8C450FF-4AA7-4CCC-AF26-463BF459307B}">
      <dgm:prSet/>
      <dgm:spPr>
        <a:ln>
          <a:solidFill>
            <a:schemeClr val="accent1"/>
          </a:solidFill>
        </a:ln>
      </dgm:spPr>
      <dgm:t>
        <a:bodyPr/>
        <a:lstStyle/>
        <a:p>
          <a:pPr rtl="0"/>
          <a:r>
            <a:rPr lang="en-US" smtClean="0"/>
            <a:t>JVM</a:t>
          </a:r>
          <a:endParaRPr lang="en-US"/>
        </a:p>
      </dgm:t>
    </dgm:pt>
    <dgm:pt modelId="{7141667D-3FE8-46CD-8933-F9959ADD19AA}" type="parTrans" cxnId="{721767EF-6114-4826-A84C-422322C8C161}">
      <dgm:prSet/>
      <dgm:spPr/>
      <dgm:t>
        <a:bodyPr/>
        <a:lstStyle/>
        <a:p>
          <a:endParaRPr lang="en-US"/>
        </a:p>
      </dgm:t>
    </dgm:pt>
    <dgm:pt modelId="{7088A78D-10F9-4BA6-8CBF-188DA2DE5D6F}" type="sibTrans" cxnId="{721767EF-6114-4826-A84C-422322C8C161}">
      <dgm:prSet/>
      <dgm:spPr/>
      <dgm:t>
        <a:bodyPr/>
        <a:lstStyle/>
        <a:p>
          <a:endParaRPr lang="en-US"/>
        </a:p>
      </dgm:t>
    </dgm:pt>
    <dgm:pt modelId="{48F65D9A-0C48-4622-A35F-3284A520200B}">
      <dgm:prSet/>
      <dgm:spPr>
        <a:ln>
          <a:solidFill>
            <a:schemeClr val="accent1"/>
          </a:solidFill>
        </a:ln>
      </dgm:spPr>
      <dgm:t>
        <a:bodyPr/>
        <a:lstStyle/>
        <a:p>
          <a:pPr rtl="0"/>
          <a:r>
            <a:rPr lang="en-US" smtClean="0"/>
            <a:t>OS</a:t>
          </a:r>
          <a:endParaRPr lang="en-US"/>
        </a:p>
      </dgm:t>
    </dgm:pt>
    <dgm:pt modelId="{5806A845-0B47-431D-89CF-11494D54B5F2}" type="parTrans" cxnId="{88D637AF-4503-447C-A4F6-B9040BAF1F45}">
      <dgm:prSet/>
      <dgm:spPr/>
      <dgm:t>
        <a:bodyPr/>
        <a:lstStyle/>
        <a:p>
          <a:endParaRPr lang="en-US"/>
        </a:p>
      </dgm:t>
    </dgm:pt>
    <dgm:pt modelId="{D0EF7C8D-8A9B-4F58-8EA8-0ABBBD9719C7}" type="sibTrans" cxnId="{88D637AF-4503-447C-A4F6-B9040BAF1F45}">
      <dgm:prSet/>
      <dgm:spPr/>
      <dgm:t>
        <a:bodyPr/>
        <a:lstStyle/>
        <a:p>
          <a:endParaRPr lang="en-US"/>
        </a:p>
      </dgm:t>
    </dgm:pt>
    <dgm:pt modelId="{3C8B176D-A975-44BA-B54C-392B32B10110}">
      <dgm:prSet/>
      <dgm:spPr>
        <a:ln>
          <a:solidFill>
            <a:schemeClr val="accent1"/>
          </a:solidFill>
        </a:ln>
      </dgm:spPr>
      <dgm:t>
        <a:bodyPr/>
        <a:lstStyle/>
        <a:p>
          <a:pPr rtl="0"/>
          <a:r>
            <a:rPr lang="en-US" smtClean="0"/>
            <a:t>VM</a:t>
          </a:r>
          <a:endParaRPr lang="en-US"/>
        </a:p>
      </dgm:t>
    </dgm:pt>
    <dgm:pt modelId="{95372B1C-8665-4306-A119-72532DA5184E}" type="parTrans" cxnId="{06B1D98F-1873-46BC-A763-8F19C4C2F13F}">
      <dgm:prSet/>
      <dgm:spPr/>
      <dgm:t>
        <a:bodyPr/>
        <a:lstStyle/>
        <a:p>
          <a:endParaRPr lang="en-US"/>
        </a:p>
      </dgm:t>
    </dgm:pt>
    <dgm:pt modelId="{4E9569E4-A94E-431A-9707-36AEA18280E7}" type="sibTrans" cxnId="{06B1D98F-1873-46BC-A763-8F19C4C2F13F}">
      <dgm:prSet/>
      <dgm:spPr/>
      <dgm:t>
        <a:bodyPr/>
        <a:lstStyle/>
        <a:p>
          <a:endParaRPr lang="en-US"/>
        </a:p>
      </dgm:t>
    </dgm:pt>
    <dgm:pt modelId="{C4A562C0-1CF3-47EF-A8B5-D18BA12F57D1}">
      <dgm:prSet/>
      <dgm:spPr>
        <a:ln>
          <a:solidFill>
            <a:schemeClr val="accent1"/>
          </a:solidFill>
        </a:ln>
      </dgm:spPr>
      <dgm:t>
        <a:bodyPr/>
        <a:lstStyle/>
        <a:p>
          <a:pPr rtl="0"/>
          <a:r>
            <a:rPr lang="en-US" dirty="0" smtClean="0"/>
            <a:t>Hardware</a:t>
          </a:r>
          <a:endParaRPr lang="en-US" dirty="0"/>
        </a:p>
      </dgm:t>
    </dgm:pt>
    <dgm:pt modelId="{34E82445-8383-4592-B073-00D74B5667DA}" type="parTrans" cxnId="{7083B0FA-BFCD-46CA-B654-5C03F6F2A797}">
      <dgm:prSet/>
      <dgm:spPr/>
      <dgm:t>
        <a:bodyPr/>
        <a:lstStyle/>
        <a:p>
          <a:endParaRPr lang="en-US"/>
        </a:p>
      </dgm:t>
    </dgm:pt>
    <dgm:pt modelId="{AD6E9C3F-59AE-43A0-BC16-E0F1866F289C}" type="sibTrans" cxnId="{7083B0FA-BFCD-46CA-B654-5C03F6F2A797}">
      <dgm:prSet/>
      <dgm:spPr/>
      <dgm:t>
        <a:bodyPr/>
        <a:lstStyle/>
        <a:p>
          <a:endParaRPr lang="en-US"/>
        </a:p>
      </dgm:t>
    </dgm:pt>
    <dgm:pt modelId="{368D756D-14E1-4D2F-A527-89D153A22FA8}" type="pres">
      <dgm:prSet presAssocID="{9619730C-5EB8-424E-9AF0-A09411BBC549}" presName="Name0" presStyleCnt="0">
        <dgm:presLayoutVars>
          <dgm:dir/>
          <dgm:animLvl val="lvl"/>
          <dgm:resizeHandles val="exact"/>
        </dgm:presLayoutVars>
      </dgm:prSet>
      <dgm:spPr/>
      <dgm:t>
        <a:bodyPr/>
        <a:lstStyle/>
        <a:p>
          <a:endParaRPr lang="en-US"/>
        </a:p>
      </dgm:t>
    </dgm:pt>
    <dgm:pt modelId="{6086F765-3A07-4CBC-AFF2-0875652EC272}" type="pres">
      <dgm:prSet presAssocID="{7674007E-C974-4115-A24C-77342DDE8614}" presName="linNode" presStyleCnt="0"/>
      <dgm:spPr/>
    </dgm:pt>
    <dgm:pt modelId="{323F5193-66A2-48E6-88D3-3D94E47DE8D6}" type="pres">
      <dgm:prSet presAssocID="{7674007E-C974-4115-A24C-77342DDE8614}" presName="parentText" presStyleLbl="node1" presStyleIdx="0" presStyleCnt="6">
        <dgm:presLayoutVars>
          <dgm:chMax val="1"/>
          <dgm:bulletEnabled val="1"/>
        </dgm:presLayoutVars>
      </dgm:prSet>
      <dgm:spPr/>
      <dgm:t>
        <a:bodyPr/>
        <a:lstStyle/>
        <a:p>
          <a:endParaRPr lang="en-US"/>
        </a:p>
      </dgm:t>
    </dgm:pt>
    <dgm:pt modelId="{713E4C5B-9CC2-4F19-9B42-AC490184D05D}" type="pres">
      <dgm:prSet presAssocID="{2BFF628F-D13C-4537-B432-A52D0BC38D12}" presName="sp" presStyleCnt="0"/>
      <dgm:spPr/>
    </dgm:pt>
    <dgm:pt modelId="{E7A8D720-5052-4B30-8A63-A96D69D3F7C0}" type="pres">
      <dgm:prSet presAssocID="{2919F231-76EF-44FC-A65F-6D0E4C441732}" presName="linNode" presStyleCnt="0"/>
      <dgm:spPr/>
    </dgm:pt>
    <dgm:pt modelId="{474F3F0E-F553-4DFC-AEE6-66F82A5EE2DF}" type="pres">
      <dgm:prSet presAssocID="{2919F231-76EF-44FC-A65F-6D0E4C441732}" presName="parentText" presStyleLbl="node1" presStyleIdx="1" presStyleCnt="6">
        <dgm:presLayoutVars>
          <dgm:chMax val="1"/>
          <dgm:bulletEnabled val="1"/>
        </dgm:presLayoutVars>
      </dgm:prSet>
      <dgm:spPr/>
      <dgm:t>
        <a:bodyPr/>
        <a:lstStyle/>
        <a:p>
          <a:endParaRPr lang="en-US"/>
        </a:p>
      </dgm:t>
    </dgm:pt>
    <dgm:pt modelId="{1C5EA9FB-4053-44F3-A4D1-B78EEA777233}" type="pres">
      <dgm:prSet presAssocID="{D46EDC39-A6B2-4807-9B29-5264F4BE87E0}" presName="sp" presStyleCnt="0"/>
      <dgm:spPr/>
    </dgm:pt>
    <dgm:pt modelId="{57D641E7-8803-49D6-BDAF-C520D8D982B2}" type="pres">
      <dgm:prSet presAssocID="{D8C450FF-4AA7-4CCC-AF26-463BF459307B}" presName="linNode" presStyleCnt="0"/>
      <dgm:spPr/>
    </dgm:pt>
    <dgm:pt modelId="{1E745426-228D-4484-9A78-F63202125F70}" type="pres">
      <dgm:prSet presAssocID="{D8C450FF-4AA7-4CCC-AF26-463BF459307B}" presName="parentText" presStyleLbl="node1" presStyleIdx="2" presStyleCnt="6">
        <dgm:presLayoutVars>
          <dgm:chMax val="1"/>
          <dgm:bulletEnabled val="1"/>
        </dgm:presLayoutVars>
      </dgm:prSet>
      <dgm:spPr/>
      <dgm:t>
        <a:bodyPr/>
        <a:lstStyle/>
        <a:p>
          <a:endParaRPr lang="en-US"/>
        </a:p>
      </dgm:t>
    </dgm:pt>
    <dgm:pt modelId="{822B5D0B-30F7-4E90-B5A9-41ABBE7676BB}" type="pres">
      <dgm:prSet presAssocID="{7088A78D-10F9-4BA6-8CBF-188DA2DE5D6F}" presName="sp" presStyleCnt="0"/>
      <dgm:spPr/>
    </dgm:pt>
    <dgm:pt modelId="{61BB7CDF-31D5-47DF-8720-E001E5D20630}" type="pres">
      <dgm:prSet presAssocID="{48F65D9A-0C48-4622-A35F-3284A520200B}" presName="linNode" presStyleCnt="0"/>
      <dgm:spPr/>
    </dgm:pt>
    <dgm:pt modelId="{2D254DDD-011B-427F-A880-D4FA6AFC025C}" type="pres">
      <dgm:prSet presAssocID="{48F65D9A-0C48-4622-A35F-3284A520200B}" presName="parentText" presStyleLbl="node1" presStyleIdx="3" presStyleCnt="6">
        <dgm:presLayoutVars>
          <dgm:chMax val="1"/>
          <dgm:bulletEnabled val="1"/>
        </dgm:presLayoutVars>
      </dgm:prSet>
      <dgm:spPr/>
      <dgm:t>
        <a:bodyPr/>
        <a:lstStyle/>
        <a:p>
          <a:endParaRPr lang="en-US"/>
        </a:p>
      </dgm:t>
    </dgm:pt>
    <dgm:pt modelId="{0DCC933C-B5ED-4A2D-8B70-5F2B234289E2}" type="pres">
      <dgm:prSet presAssocID="{D0EF7C8D-8A9B-4F58-8EA8-0ABBBD9719C7}" presName="sp" presStyleCnt="0"/>
      <dgm:spPr/>
    </dgm:pt>
    <dgm:pt modelId="{70B2198E-A60E-448C-91FE-C6CBB0B5B777}" type="pres">
      <dgm:prSet presAssocID="{3C8B176D-A975-44BA-B54C-392B32B10110}" presName="linNode" presStyleCnt="0"/>
      <dgm:spPr/>
    </dgm:pt>
    <dgm:pt modelId="{9B59C786-524F-42C9-99E2-8FE81940A2C5}" type="pres">
      <dgm:prSet presAssocID="{3C8B176D-A975-44BA-B54C-392B32B10110}" presName="parentText" presStyleLbl="node1" presStyleIdx="4" presStyleCnt="6">
        <dgm:presLayoutVars>
          <dgm:chMax val="1"/>
          <dgm:bulletEnabled val="1"/>
        </dgm:presLayoutVars>
      </dgm:prSet>
      <dgm:spPr/>
      <dgm:t>
        <a:bodyPr/>
        <a:lstStyle/>
        <a:p>
          <a:endParaRPr lang="en-US"/>
        </a:p>
      </dgm:t>
    </dgm:pt>
    <dgm:pt modelId="{EF274786-3E00-44F4-9A91-9507E977124E}" type="pres">
      <dgm:prSet presAssocID="{4E9569E4-A94E-431A-9707-36AEA18280E7}" presName="sp" presStyleCnt="0"/>
      <dgm:spPr/>
    </dgm:pt>
    <dgm:pt modelId="{E1D9EA0D-CC61-43F9-AEF4-34EAA7A0316A}" type="pres">
      <dgm:prSet presAssocID="{C4A562C0-1CF3-47EF-A8B5-D18BA12F57D1}" presName="linNode" presStyleCnt="0"/>
      <dgm:spPr/>
    </dgm:pt>
    <dgm:pt modelId="{BCB99D86-CB25-43BD-B559-052E79E1251E}" type="pres">
      <dgm:prSet presAssocID="{C4A562C0-1CF3-47EF-A8B5-D18BA12F57D1}" presName="parentText" presStyleLbl="node1" presStyleIdx="5" presStyleCnt="6">
        <dgm:presLayoutVars>
          <dgm:chMax val="1"/>
          <dgm:bulletEnabled val="1"/>
        </dgm:presLayoutVars>
      </dgm:prSet>
      <dgm:spPr/>
      <dgm:t>
        <a:bodyPr/>
        <a:lstStyle/>
        <a:p>
          <a:endParaRPr lang="en-US"/>
        </a:p>
      </dgm:t>
    </dgm:pt>
  </dgm:ptLst>
  <dgm:cxnLst>
    <dgm:cxn modelId="{88D637AF-4503-447C-A4F6-B9040BAF1F45}" srcId="{9619730C-5EB8-424E-9AF0-A09411BBC549}" destId="{48F65D9A-0C48-4622-A35F-3284A520200B}" srcOrd="3" destOrd="0" parTransId="{5806A845-0B47-431D-89CF-11494D54B5F2}" sibTransId="{D0EF7C8D-8A9B-4F58-8EA8-0ABBBD9719C7}"/>
    <dgm:cxn modelId="{C7FD1A5D-EEC5-FC4E-8586-8D4E115EDB44}" type="presOf" srcId="{2919F231-76EF-44FC-A65F-6D0E4C441732}" destId="{474F3F0E-F553-4DFC-AEE6-66F82A5EE2DF}" srcOrd="0" destOrd="0" presId="urn:microsoft.com/office/officeart/2005/8/layout/vList5"/>
    <dgm:cxn modelId="{5F3791A3-43B4-0C49-9520-ECDD7615B5F7}" type="presOf" srcId="{7674007E-C974-4115-A24C-77342DDE8614}" destId="{323F5193-66A2-48E6-88D3-3D94E47DE8D6}" srcOrd="0" destOrd="0" presId="urn:microsoft.com/office/officeart/2005/8/layout/vList5"/>
    <dgm:cxn modelId="{06B1D98F-1873-46BC-A763-8F19C4C2F13F}" srcId="{9619730C-5EB8-424E-9AF0-A09411BBC549}" destId="{3C8B176D-A975-44BA-B54C-392B32B10110}" srcOrd="4" destOrd="0" parTransId="{95372B1C-8665-4306-A119-72532DA5184E}" sibTransId="{4E9569E4-A94E-431A-9707-36AEA18280E7}"/>
    <dgm:cxn modelId="{721767EF-6114-4826-A84C-422322C8C161}" srcId="{9619730C-5EB8-424E-9AF0-A09411BBC549}" destId="{D8C450FF-4AA7-4CCC-AF26-463BF459307B}" srcOrd="2" destOrd="0" parTransId="{7141667D-3FE8-46CD-8933-F9959ADD19AA}" sibTransId="{7088A78D-10F9-4BA6-8CBF-188DA2DE5D6F}"/>
    <dgm:cxn modelId="{D2829821-429C-6040-8353-185337B83D84}" type="presOf" srcId="{48F65D9A-0C48-4622-A35F-3284A520200B}" destId="{2D254DDD-011B-427F-A880-D4FA6AFC025C}" srcOrd="0" destOrd="0" presId="urn:microsoft.com/office/officeart/2005/8/layout/vList5"/>
    <dgm:cxn modelId="{C8977A70-04EB-6249-85B7-97C1E9C2CD71}" type="presOf" srcId="{3C8B176D-A975-44BA-B54C-392B32B10110}" destId="{9B59C786-524F-42C9-99E2-8FE81940A2C5}" srcOrd="0" destOrd="0" presId="urn:microsoft.com/office/officeart/2005/8/layout/vList5"/>
    <dgm:cxn modelId="{D22F76D6-A85D-584D-938E-B96196058318}" type="presOf" srcId="{9619730C-5EB8-424E-9AF0-A09411BBC549}" destId="{368D756D-14E1-4D2F-A527-89D153A22FA8}" srcOrd="0" destOrd="0" presId="urn:microsoft.com/office/officeart/2005/8/layout/vList5"/>
    <dgm:cxn modelId="{91822873-5820-446D-A6C0-2CB40BD3B7C5}" srcId="{9619730C-5EB8-424E-9AF0-A09411BBC549}" destId="{7674007E-C974-4115-A24C-77342DDE8614}" srcOrd="0" destOrd="0" parTransId="{30CF4457-4F40-4D3A-95AF-28B8EFA3A8D0}" sibTransId="{2BFF628F-D13C-4537-B432-A52D0BC38D12}"/>
    <dgm:cxn modelId="{261A844A-77D7-1B49-81DC-8C077E93704B}" type="presOf" srcId="{C4A562C0-1CF3-47EF-A8B5-D18BA12F57D1}" destId="{BCB99D86-CB25-43BD-B559-052E79E1251E}" srcOrd="0" destOrd="0" presId="urn:microsoft.com/office/officeart/2005/8/layout/vList5"/>
    <dgm:cxn modelId="{029D5F31-A405-D24B-B2E6-7B7EEAE50045}" type="presOf" srcId="{D8C450FF-4AA7-4CCC-AF26-463BF459307B}" destId="{1E745426-228D-4484-9A78-F63202125F70}" srcOrd="0" destOrd="0" presId="urn:microsoft.com/office/officeart/2005/8/layout/vList5"/>
    <dgm:cxn modelId="{0D182FBB-C5BE-42A0-918A-965EDE77E960}" srcId="{9619730C-5EB8-424E-9AF0-A09411BBC549}" destId="{2919F231-76EF-44FC-A65F-6D0E4C441732}" srcOrd="1" destOrd="0" parTransId="{BCDF59F9-0680-4BC6-B504-B92658090085}" sibTransId="{D46EDC39-A6B2-4807-9B29-5264F4BE87E0}"/>
    <dgm:cxn modelId="{7083B0FA-BFCD-46CA-B654-5C03F6F2A797}" srcId="{9619730C-5EB8-424E-9AF0-A09411BBC549}" destId="{C4A562C0-1CF3-47EF-A8B5-D18BA12F57D1}" srcOrd="5" destOrd="0" parTransId="{34E82445-8383-4592-B073-00D74B5667DA}" sibTransId="{AD6E9C3F-59AE-43A0-BC16-E0F1866F289C}"/>
    <dgm:cxn modelId="{8E9EDFF0-2022-B04F-B7A7-B8C5EA27EA58}" type="presParOf" srcId="{368D756D-14E1-4D2F-A527-89D153A22FA8}" destId="{6086F765-3A07-4CBC-AFF2-0875652EC272}" srcOrd="0" destOrd="0" presId="urn:microsoft.com/office/officeart/2005/8/layout/vList5"/>
    <dgm:cxn modelId="{7BAC5C50-9F14-7746-B983-D9964B3CEC67}" type="presParOf" srcId="{6086F765-3A07-4CBC-AFF2-0875652EC272}" destId="{323F5193-66A2-48E6-88D3-3D94E47DE8D6}" srcOrd="0" destOrd="0" presId="urn:microsoft.com/office/officeart/2005/8/layout/vList5"/>
    <dgm:cxn modelId="{9CF6F445-A422-1D45-A5AB-BB60DA676AFE}" type="presParOf" srcId="{368D756D-14E1-4D2F-A527-89D153A22FA8}" destId="{713E4C5B-9CC2-4F19-9B42-AC490184D05D}" srcOrd="1" destOrd="0" presId="urn:microsoft.com/office/officeart/2005/8/layout/vList5"/>
    <dgm:cxn modelId="{0107896D-531D-0C41-B2B0-1B91C7692770}" type="presParOf" srcId="{368D756D-14E1-4D2F-A527-89D153A22FA8}" destId="{E7A8D720-5052-4B30-8A63-A96D69D3F7C0}" srcOrd="2" destOrd="0" presId="urn:microsoft.com/office/officeart/2005/8/layout/vList5"/>
    <dgm:cxn modelId="{672C9B1C-0866-E04B-8C3C-2B78F9F80850}" type="presParOf" srcId="{E7A8D720-5052-4B30-8A63-A96D69D3F7C0}" destId="{474F3F0E-F553-4DFC-AEE6-66F82A5EE2DF}" srcOrd="0" destOrd="0" presId="urn:microsoft.com/office/officeart/2005/8/layout/vList5"/>
    <dgm:cxn modelId="{6B6EAF7C-8C13-6146-ACE4-D3C933F4F137}" type="presParOf" srcId="{368D756D-14E1-4D2F-A527-89D153A22FA8}" destId="{1C5EA9FB-4053-44F3-A4D1-B78EEA777233}" srcOrd="3" destOrd="0" presId="urn:microsoft.com/office/officeart/2005/8/layout/vList5"/>
    <dgm:cxn modelId="{11911CC5-4AA4-A941-BA47-BD75A9B39316}" type="presParOf" srcId="{368D756D-14E1-4D2F-A527-89D153A22FA8}" destId="{57D641E7-8803-49D6-BDAF-C520D8D982B2}" srcOrd="4" destOrd="0" presId="urn:microsoft.com/office/officeart/2005/8/layout/vList5"/>
    <dgm:cxn modelId="{083D5C12-D710-2E4D-9B0F-856C1B900E16}" type="presParOf" srcId="{57D641E7-8803-49D6-BDAF-C520D8D982B2}" destId="{1E745426-228D-4484-9A78-F63202125F70}" srcOrd="0" destOrd="0" presId="urn:microsoft.com/office/officeart/2005/8/layout/vList5"/>
    <dgm:cxn modelId="{6CB3C7ED-D338-594B-93B6-10FF4E05AB0E}" type="presParOf" srcId="{368D756D-14E1-4D2F-A527-89D153A22FA8}" destId="{822B5D0B-30F7-4E90-B5A9-41ABBE7676BB}" srcOrd="5" destOrd="0" presId="urn:microsoft.com/office/officeart/2005/8/layout/vList5"/>
    <dgm:cxn modelId="{EBEEDA8E-B132-B049-9140-D1204343638C}" type="presParOf" srcId="{368D756D-14E1-4D2F-A527-89D153A22FA8}" destId="{61BB7CDF-31D5-47DF-8720-E001E5D20630}" srcOrd="6" destOrd="0" presId="urn:microsoft.com/office/officeart/2005/8/layout/vList5"/>
    <dgm:cxn modelId="{9A1B554F-EBBB-9840-9222-C83BC2EFDECD}" type="presParOf" srcId="{61BB7CDF-31D5-47DF-8720-E001E5D20630}" destId="{2D254DDD-011B-427F-A880-D4FA6AFC025C}" srcOrd="0" destOrd="0" presId="urn:microsoft.com/office/officeart/2005/8/layout/vList5"/>
    <dgm:cxn modelId="{70E6E119-EB94-FA47-ADE5-5856007053F9}" type="presParOf" srcId="{368D756D-14E1-4D2F-A527-89D153A22FA8}" destId="{0DCC933C-B5ED-4A2D-8B70-5F2B234289E2}" srcOrd="7" destOrd="0" presId="urn:microsoft.com/office/officeart/2005/8/layout/vList5"/>
    <dgm:cxn modelId="{0142E7A1-EECA-6742-BCE7-16FD0B013CAB}" type="presParOf" srcId="{368D756D-14E1-4D2F-A527-89D153A22FA8}" destId="{70B2198E-A60E-448C-91FE-C6CBB0B5B777}" srcOrd="8" destOrd="0" presId="urn:microsoft.com/office/officeart/2005/8/layout/vList5"/>
    <dgm:cxn modelId="{E891CE3E-58D8-9449-8EE8-274637200566}" type="presParOf" srcId="{70B2198E-A60E-448C-91FE-C6CBB0B5B777}" destId="{9B59C786-524F-42C9-99E2-8FE81940A2C5}" srcOrd="0" destOrd="0" presId="urn:microsoft.com/office/officeart/2005/8/layout/vList5"/>
    <dgm:cxn modelId="{D045B845-1AAB-544B-B5E5-D57133453C7C}" type="presParOf" srcId="{368D756D-14E1-4D2F-A527-89D153A22FA8}" destId="{EF274786-3E00-44F4-9A91-9507E977124E}" srcOrd="9" destOrd="0" presId="urn:microsoft.com/office/officeart/2005/8/layout/vList5"/>
    <dgm:cxn modelId="{9F67D691-2F31-9045-B819-FE4F391DB84F}" type="presParOf" srcId="{368D756D-14E1-4D2F-A527-89D153A22FA8}" destId="{E1D9EA0D-CC61-43F9-AEF4-34EAA7A0316A}" srcOrd="10" destOrd="0" presId="urn:microsoft.com/office/officeart/2005/8/layout/vList5"/>
    <dgm:cxn modelId="{DF64FD31-DB47-3B42-98F2-9F7D060B6A85}" type="presParOf" srcId="{E1D9EA0D-CC61-43F9-AEF4-34EAA7A0316A}" destId="{BCB99D86-CB25-43BD-B559-052E79E1251E}" srcOrd="0"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284519F-D4B8-4693-8744-D4AC947F8301}"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820D06C6-7FB1-4C32-8A44-C87B9FD23B19}">
      <dgm:prSet>
        <dgm:style>
          <a:lnRef idx="2">
            <a:schemeClr val="accent1"/>
          </a:lnRef>
          <a:fillRef idx="1">
            <a:schemeClr val="lt1"/>
          </a:fillRef>
          <a:effectRef idx="0">
            <a:schemeClr val="accent1"/>
          </a:effectRef>
          <a:fontRef idx="minor">
            <a:schemeClr val="dk1"/>
          </a:fontRef>
        </dgm:style>
      </dgm:prSet>
      <dgm:spPr/>
      <dgm:t>
        <a:bodyPr/>
        <a:lstStyle/>
        <a:p>
          <a:pPr rtl="0"/>
          <a:r>
            <a:rPr lang="en-US" smtClean="0"/>
            <a:t>Hardware</a:t>
          </a:r>
          <a:endParaRPr lang="en-US"/>
        </a:p>
      </dgm:t>
    </dgm:pt>
    <dgm:pt modelId="{5C5D05AA-E6A2-4384-9968-4E0F38CC3665}" type="parTrans" cxnId="{3756E480-486B-4FD9-BDAB-2EE3144A459A}">
      <dgm:prSet/>
      <dgm:spPr/>
      <dgm:t>
        <a:bodyPr/>
        <a:lstStyle/>
        <a:p>
          <a:endParaRPr lang="en-US"/>
        </a:p>
      </dgm:t>
    </dgm:pt>
    <dgm:pt modelId="{D041D74A-AFEE-4324-B42B-1457A9A2033C}" type="sibTrans" cxnId="{3756E480-486B-4FD9-BDAB-2EE3144A459A}">
      <dgm:prSet>
        <dgm:style>
          <a:lnRef idx="2">
            <a:schemeClr val="accent1"/>
          </a:lnRef>
          <a:fillRef idx="1">
            <a:schemeClr val="lt1"/>
          </a:fillRef>
          <a:effectRef idx="0">
            <a:schemeClr val="accent1"/>
          </a:effectRef>
          <a:fontRef idx="minor">
            <a:schemeClr val="dk1"/>
          </a:fontRef>
        </dgm:style>
      </dgm:prSet>
      <dgm:spPr>
        <a:solidFill>
          <a:schemeClr val="accent1">
            <a:lumMod val="20000"/>
            <a:lumOff val="80000"/>
          </a:schemeClr>
        </a:solidFill>
      </dgm:spPr>
      <dgm:t>
        <a:bodyPr/>
        <a:lstStyle/>
        <a:p>
          <a:endParaRPr lang="en-US"/>
        </a:p>
      </dgm:t>
    </dgm:pt>
    <dgm:pt modelId="{69084450-B2CE-4463-9EBD-13B3E9EF5B0A}">
      <dgm:prSet>
        <dgm:style>
          <a:lnRef idx="2">
            <a:schemeClr val="accent1"/>
          </a:lnRef>
          <a:fillRef idx="1">
            <a:schemeClr val="lt1"/>
          </a:fillRef>
          <a:effectRef idx="0">
            <a:schemeClr val="accent1"/>
          </a:effectRef>
          <a:fontRef idx="minor">
            <a:schemeClr val="dk1"/>
          </a:fontRef>
        </dgm:style>
      </dgm:prSet>
      <dgm:spPr/>
      <dgm:t>
        <a:bodyPr/>
        <a:lstStyle/>
        <a:p>
          <a:pPr rtl="0"/>
          <a:r>
            <a:rPr lang="en-US" smtClean="0"/>
            <a:t>Firmware</a:t>
          </a:r>
          <a:endParaRPr lang="en-US"/>
        </a:p>
      </dgm:t>
    </dgm:pt>
    <dgm:pt modelId="{172E81CF-391E-475C-A78A-603FB2CE4C48}" type="parTrans" cxnId="{FBA444B6-BF9B-457C-A655-C905821150D5}">
      <dgm:prSet/>
      <dgm:spPr/>
      <dgm:t>
        <a:bodyPr/>
        <a:lstStyle/>
        <a:p>
          <a:endParaRPr lang="en-US"/>
        </a:p>
      </dgm:t>
    </dgm:pt>
    <dgm:pt modelId="{B19B8722-E6C6-4A52-ABA3-84FD4A713C2E}" type="sibTrans" cxnId="{FBA444B6-BF9B-457C-A655-C905821150D5}">
      <dgm:prSet>
        <dgm:style>
          <a:lnRef idx="2">
            <a:schemeClr val="accent1"/>
          </a:lnRef>
          <a:fillRef idx="1">
            <a:schemeClr val="lt1"/>
          </a:fillRef>
          <a:effectRef idx="0">
            <a:schemeClr val="accent1"/>
          </a:effectRef>
          <a:fontRef idx="minor">
            <a:schemeClr val="dk1"/>
          </a:fontRef>
        </dgm:style>
      </dgm:prSet>
      <dgm:spPr>
        <a:solidFill>
          <a:schemeClr val="accent1">
            <a:lumMod val="20000"/>
            <a:lumOff val="80000"/>
          </a:schemeClr>
        </a:solidFill>
      </dgm:spPr>
      <dgm:t>
        <a:bodyPr/>
        <a:lstStyle/>
        <a:p>
          <a:endParaRPr lang="en-US"/>
        </a:p>
      </dgm:t>
    </dgm:pt>
    <dgm:pt modelId="{49C0DCB8-2F32-409F-8557-4895628E4F74}">
      <dgm:prSet>
        <dgm:style>
          <a:lnRef idx="2">
            <a:schemeClr val="accent1"/>
          </a:lnRef>
          <a:fillRef idx="1">
            <a:schemeClr val="lt1"/>
          </a:fillRef>
          <a:effectRef idx="0">
            <a:schemeClr val="accent1"/>
          </a:effectRef>
          <a:fontRef idx="minor">
            <a:schemeClr val="dk1"/>
          </a:fontRef>
        </dgm:style>
      </dgm:prSet>
      <dgm:spPr/>
      <dgm:t>
        <a:bodyPr/>
        <a:lstStyle/>
        <a:p>
          <a:pPr rtl="0"/>
          <a:r>
            <a:rPr lang="en-US" smtClean="0"/>
            <a:t>Bootloader</a:t>
          </a:r>
          <a:endParaRPr lang="en-US"/>
        </a:p>
      </dgm:t>
    </dgm:pt>
    <dgm:pt modelId="{AA47084E-6986-4457-BEA1-1E2BBBA7CFAA}" type="parTrans" cxnId="{F9C6E1F2-0CBF-41C3-829B-A7653AA9FE76}">
      <dgm:prSet/>
      <dgm:spPr/>
      <dgm:t>
        <a:bodyPr/>
        <a:lstStyle/>
        <a:p>
          <a:endParaRPr lang="en-US"/>
        </a:p>
      </dgm:t>
    </dgm:pt>
    <dgm:pt modelId="{53DF1AA5-3198-4D2E-8128-CF8047304AC2}" type="sibTrans" cxnId="{F9C6E1F2-0CBF-41C3-829B-A7653AA9FE76}">
      <dgm:prSet>
        <dgm:style>
          <a:lnRef idx="2">
            <a:schemeClr val="accent1"/>
          </a:lnRef>
          <a:fillRef idx="1">
            <a:schemeClr val="lt1"/>
          </a:fillRef>
          <a:effectRef idx="0">
            <a:schemeClr val="accent1"/>
          </a:effectRef>
          <a:fontRef idx="minor">
            <a:schemeClr val="dk1"/>
          </a:fontRef>
        </dgm:style>
      </dgm:prSet>
      <dgm:spPr>
        <a:solidFill>
          <a:schemeClr val="accent1">
            <a:lumMod val="20000"/>
            <a:lumOff val="80000"/>
          </a:schemeClr>
        </a:solidFill>
      </dgm:spPr>
      <dgm:t>
        <a:bodyPr/>
        <a:lstStyle/>
        <a:p>
          <a:endParaRPr lang="en-US"/>
        </a:p>
      </dgm:t>
    </dgm:pt>
    <dgm:pt modelId="{0DDD5C3B-6CDC-4A11-81BF-8DD2A86D6555}">
      <dgm:prSet>
        <dgm:style>
          <a:lnRef idx="2">
            <a:schemeClr val="accent1"/>
          </a:lnRef>
          <a:fillRef idx="1">
            <a:schemeClr val="lt1"/>
          </a:fillRef>
          <a:effectRef idx="0">
            <a:schemeClr val="accent1"/>
          </a:effectRef>
          <a:fontRef idx="minor">
            <a:schemeClr val="dk1"/>
          </a:fontRef>
        </dgm:style>
      </dgm:prSet>
      <dgm:spPr/>
      <dgm:t>
        <a:bodyPr/>
        <a:lstStyle/>
        <a:p>
          <a:pPr rtl="0"/>
          <a:r>
            <a:rPr lang="en-US" smtClean="0"/>
            <a:t>Operating system</a:t>
          </a:r>
          <a:endParaRPr lang="en-US"/>
        </a:p>
      </dgm:t>
    </dgm:pt>
    <dgm:pt modelId="{CF957280-4A86-4932-BD26-FB5F0293AC52}" type="parTrans" cxnId="{EC0BFC50-B010-4537-BAFF-610CE4105978}">
      <dgm:prSet/>
      <dgm:spPr/>
      <dgm:t>
        <a:bodyPr/>
        <a:lstStyle/>
        <a:p>
          <a:endParaRPr lang="en-US"/>
        </a:p>
      </dgm:t>
    </dgm:pt>
    <dgm:pt modelId="{08FABFCC-AAD3-4591-BE25-582CCFDA13B4}" type="sibTrans" cxnId="{EC0BFC50-B010-4537-BAFF-610CE4105978}">
      <dgm:prSet/>
      <dgm:spPr/>
      <dgm:t>
        <a:bodyPr/>
        <a:lstStyle/>
        <a:p>
          <a:endParaRPr lang="en-US"/>
        </a:p>
      </dgm:t>
    </dgm:pt>
    <dgm:pt modelId="{99A077B5-A0E1-4191-957B-07721495502A}" type="pres">
      <dgm:prSet presAssocID="{7284519F-D4B8-4693-8744-D4AC947F8301}" presName="Name0" presStyleCnt="0">
        <dgm:presLayoutVars>
          <dgm:dir/>
          <dgm:resizeHandles val="exact"/>
        </dgm:presLayoutVars>
      </dgm:prSet>
      <dgm:spPr/>
      <dgm:t>
        <a:bodyPr/>
        <a:lstStyle/>
        <a:p>
          <a:endParaRPr lang="en-US"/>
        </a:p>
      </dgm:t>
    </dgm:pt>
    <dgm:pt modelId="{986C7DEE-1965-4244-BF4A-5463E4B10C43}" type="pres">
      <dgm:prSet presAssocID="{820D06C6-7FB1-4C32-8A44-C87B9FD23B19}" presName="node" presStyleLbl="node1" presStyleIdx="0" presStyleCnt="4">
        <dgm:presLayoutVars>
          <dgm:bulletEnabled val="1"/>
        </dgm:presLayoutVars>
      </dgm:prSet>
      <dgm:spPr/>
      <dgm:t>
        <a:bodyPr/>
        <a:lstStyle/>
        <a:p>
          <a:endParaRPr lang="en-US"/>
        </a:p>
      </dgm:t>
    </dgm:pt>
    <dgm:pt modelId="{7AB994BD-E964-455A-885D-79F202D16315}" type="pres">
      <dgm:prSet presAssocID="{D041D74A-AFEE-4324-B42B-1457A9A2033C}" presName="sibTrans" presStyleLbl="sibTrans2D1" presStyleIdx="0" presStyleCnt="3"/>
      <dgm:spPr/>
      <dgm:t>
        <a:bodyPr/>
        <a:lstStyle/>
        <a:p>
          <a:endParaRPr lang="en-US"/>
        </a:p>
      </dgm:t>
    </dgm:pt>
    <dgm:pt modelId="{431D1EBA-2F06-4B7D-BD20-800E7127A58D}" type="pres">
      <dgm:prSet presAssocID="{D041D74A-AFEE-4324-B42B-1457A9A2033C}" presName="connectorText" presStyleLbl="sibTrans2D1" presStyleIdx="0" presStyleCnt="3"/>
      <dgm:spPr/>
      <dgm:t>
        <a:bodyPr/>
        <a:lstStyle/>
        <a:p>
          <a:endParaRPr lang="en-US"/>
        </a:p>
      </dgm:t>
    </dgm:pt>
    <dgm:pt modelId="{E51807D5-3D99-41B2-911D-042DFFFD5E2B}" type="pres">
      <dgm:prSet presAssocID="{69084450-B2CE-4463-9EBD-13B3E9EF5B0A}" presName="node" presStyleLbl="node1" presStyleIdx="1" presStyleCnt="4">
        <dgm:presLayoutVars>
          <dgm:bulletEnabled val="1"/>
        </dgm:presLayoutVars>
      </dgm:prSet>
      <dgm:spPr/>
      <dgm:t>
        <a:bodyPr/>
        <a:lstStyle/>
        <a:p>
          <a:endParaRPr lang="en-US"/>
        </a:p>
      </dgm:t>
    </dgm:pt>
    <dgm:pt modelId="{CD76452F-896B-4963-96D2-B9BFFDD00984}" type="pres">
      <dgm:prSet presAssocID="{B19B8722-E6C6-4A52-ABA3-84FD4A713C2E}" presName="sibTrans" presStyleLbl="sibTrans2D1" presStyleIdx="1" presStyleCnt="3"/>
      <dgm:spPr/>
      <dgm:t>
        <a:bodyPr/>
        <a:lstStyle/>
        <a:p>
          <a:endParaRPr lang="en-US"/>
        </a:p>
      </dgm:t>
    </dgm:pt>
    <dgm:pt modelId="{AF7A7023-B1BB-4C6B-8A9A-7C9D4F2821AD}" type="pres">
      <dgm:prSet presAssocID="{B19B8722-E6C6-4A52-ABA3-84FD4A713C2E}" presName="connectorText" presStyleLbl="sibTrans2D1" presStyleIdx="1" presStyleCnt="3"/>
      <dgm:spPr/>
      <dgm:t>
        <a:bodyPr/>
        <a:lstStyle/>
        <a:p>
          <a:endParaRPr lang="en-US"/>
        </a:p>
      </dgm:t>
    </dgm:pt>
    <dgm:pt modelId="{3DFA02D9-449F-4636-8573-00493B47C351}" type="pres">
      <dgm:prSet presAssocID="{49C0DCB8-2F32-409F-8557-4895628E4F74}" presName="node" presStyleLbl="node1" presStyleIdx="2" presStyleCnt="4">
        <dgm:presLayoutVars>
          <dgm:bulletEnabled val="1"/>
        </dgm:presLayoutVars>
      </dgm:prSet>
      <dgm:spPr/>
      <dgm:t>
        <a:bodyPr/>
        <a:lstStyle/>
        <a:p>
          <a:endParaRPr lang="en-US"/>
        </a:p>
      </dgm:t>
    </dgm:pt>
    <dgm:pt modelId="{E833DBF4-BB13-456E-95B0-7E82BFED9694}" type="pres">
      <dgm:prSet presAssocID="{53DF1AA5-3198-4D2E-8128-CF8047304AC2}" presName="sibTrans" presStyleLbl="sibTrans2D1" presStyleIdx="2" presStyleCnt="3"/>
      <dgm:spPr/>
      <dgm:t>
        <a:bodyPr/>
        <a:lstStyle/>
        <a:p>
          <a:endParaRPr lang="en-US"/>
        </a:p>
      </dgm:t>
    </dgm:pt>
    <dgm:pt modelId="{45DDB179-9140-4DDF-BCF8-E312798C98D9}" type="pres">
      <dgm:prSet presAssocID="{53DF1AA5-3198-4D2E-8128-CF8047304AC2}" presName="connectorText" presStyleLbl="sibTrans2D1" presStyleIdx="2" presStyleCnt="3"/>
      <dgm:spPr/>
      <dgm:t>
        <a:bodyPr/>
        <a:lstStyle/>
        <a:p>
          <a:endParaRPr lang="en-US"/>
        </a:p>
      </dgm:t>
    </dgm:pt>
    <dgm:pt modelId="{134927E9-8552-4002-8601-0064D6A4C5F6}" type="pres">
      <dgm:prSet presAssocID="{0DDD5C3B-6CDC-4A11-81BF-8DD2A86D6555}" presName="node" presStyleLbl="node1" presStyleIdx="3" presStyleCnt="4">
        <dgm:presLayoutVars>
          <dgm:bulletEnabled val="1"/>
        </dgm:presLayoutVars>
      </dgm:prSet>
      <dgm:spPr/>
      <dgm:t>
        <a:bodyPr/>
        <a:lstStyle/>
        <a:p>
          <a:endParaRPr lang="en-US"/>
        </a:p>
      </dgm:t>
    </dgm:pt>
  </dgm:ptLst>
  <dgm:cxnLst>
    <dgm:cxn modelId="{7036FC45-D85E-464F-9599-B12A52A41BD8}" type="presOf" srcId="{D041D74A-AFEE-4324-B42B-1457A9A2033C}" destId="{7AB994BD-E964-455A-885D-79F202D16315}" srcOrd="0" destOrd="0" presId="urn:microsoft.com/office/officeart/2005/8/layout/process1"/>
    <dgm:cxn modelId="{3756E480-486B-4FD9-BDAB-2EE3144A459A}" srcId="{7284519F-D4B8-4693-8744-D4AC947F8301}" destId="{820D06C6-7FB1-4C32-8A44-C87B9FD23B19}" srcOrd="0" destOrd="0" parTransId="{5C5D05AA-E6A2-4384-9968-4E0F38CC3665}" sibTransId="{D041D74A-AFEE-4324-B42B-1457A9A2033C}"/>
    <dgm:cxn modelId="{E4DEDC32-9853-A146-BB5F-7801987D13DC}" type="presOf" srcId="{B19B8722-E6C6-4A52-ABA3-84FD4A713C2E}" destId="{AF7A7023-B1BB-4C6B-8A9A-7C9D4F2821AD}" srcOrd="1" destOrd="0" presId="urn:microsoft.com/office/officeart/2005/8/layout/process1"/>
    <dgm:cxn modelId="{EC0BFC50-B010-4537-BAFF-610CE4105978}" srcId="{7284519F-D4B8-4693-8744-D4AC947F8301}" destId="{0DDD5C3B-6CDC-4A11-81BF-8DD2A86D6555}" srcOrd="3" destOrd="0" parTransId="{CF957280-4A86-4932-BD26-FB5F0293AC52}" sibTransId="{08FABFCC-AAD3-4591-BE25-582CCFDA13B4}"/>
    <dgm:cxn modelId="{F9C6E1F2-0CBF-41C3-829B-A7653AA9FE76}" srcId="{7284519F-D4B8-4693-8744-D4AC947F8301}" destId="{49C0DCB8-2F32-409F-8557-4895628E4F74}" srcOrd="2" destOrd="0" parTransId="{AA47084E-6986-4457-BEA1-1E2BBBA7CFAA}" sibTransId="{53DF1AA5-3198-4D2E-8128-CF8047304AC2}"/>
    <dgm:cxn modelId="{41323589-ED4B-DF41-A736-7B52B8E57BEA}" type="presOf" srcId="{D041D74A-AFEE-4324-B42B-1457A9A2033C}" destId="{431D1EBA-2F06-4B7D-BD20-800E7127A58D}" srcOrd="1" destOrd="0" presId="urn:microsoft.com/office/officeart/2005/8/layout/process1"/>
    <dgm:cxn modelId="{616C40E2-E084-254D-86F0-2B311C038A5D}" type="presOf" srcId="{69084450-B2CE-4463-9EBD-13B3E9EF5B0A}" destId="{E51807D5-3D99-41B2-911D-042DFFFD5E2B}" srcOrd="0" destOrd="0" presId="urn:microsoft.com/office/officeart/2005/8/layout/process1"/>
    <dgm:cxn modelId="{3FDAFEA0-23B0-EE41-AF95-697D7A1260FB}" type="presOf" srcId="{49C0DCB8-2F32-409F-8557-4895628E4F74}" destId="{3DFA02D9-449F-4636-8573-00493B47C351}" srcOrd="0" destOrd="0" presId="urn:microsoft.com/office/officeart/2005/8/layout/process1"/>
    <dgm:cxn modelId="{4AA7EE24-2D8A-E74D-B831-FA5AE48A2363}" type="presOf" srcId="{53DF1AA5-3198-4D2E-8128-CF8047304AC2}" destId="{45DDB179-9140-4DDF-BCF8-E312798C98D9}" srcOrd="1" destOrd="0" presId="urn:microsoft.com/office/officeart/2005/8/layout/process1"/>
    <dgm:cxn modelId="{FBA444B6-BF9B-457C-A655-C905821150D5}" srcId="{7284519F-D4B8-4693-8744-D4AC947F8301}" destId="{69084450-B2CE-4463-9EBD-13B3E9EF5B0A}" srcOrd="1" destOrd="0" parTransId="{172E81CF-391E-475C-A78A-603FB2CE4C48}" sibTransId="{B19B8722-E6C6-4A52-ABA3-84FD4A713C2E}"/>
    <dgm:cxn modelId="{57625BFF-6078-984E-92C0-CBF40CD3425C}" type="presOf" srcId="{820D06C6-7FB1-4C32-8A44-C87B9FD23B19}" destId="{986C7DEE-1965-4244-BF4A-5463E4B10C43}" srcOrd="0" destOrd="0" presId="urn:microsoft.com/office/officeart/2005/8/layout/process1"/>
    <dgm:cxn modelId="{0A3EDC55-D71A-664C-AD73-4A6FA7B567E8}" type="presOf" srcId="{53DF1AA5-3198-4D2E-8128-CF8047304AC2}" destId="{E833DBF4-BB13-456E-95B0-7E82BFED9694}" srcOrd="0" destOrd="0" presId="urn:microsoft.com/office/officeart/2005/8/layout/process1"/>
    <dgm:cxn modelId="{C356E141-70F0-F94E-9CBA-4F55E3BB0499}" type="presOf" srcId="{7284519F-D4B8-4693-8744-D4AC947F8301}" destId="{99A077B5-A0E1-4191-957B-07721495502A}" srcOrd="0" destOrd="0" presId="urn:microsoft.com/office/officeart/2005/8/layout/process1"/>
    <dgm:cxn modelId="{2189F7CA-E629-254E-AE0C-20C2DBBD54A4}" type="presOf" srcId="{B19B8722-E6C6-4A52-ABA3-84FD4A713C2E}" destId="{CD76452F-896B-4963-96D2-B9BFFDD00984}" srcOrd="0" destOrd="0" presId="urn:microsoft.com/office/officeart/2005/8/layout/process1"/>
    <dgm:cxn modelId="{F2C17DA5-1186-8F4C-9480-3FC688BE394C}" type="presOf" srcId="{0DDD5C3B-6CDC-4A11-81BF-8DD2A86D6555}" destId="{134927E9-8552-4002-8601-0064D6A4C5F6}" srcOrd="0" destOrd="0" presId="urn:microsoft.com/office/officeart/2005/8/layout/process1"/>
    <dgm:cxn modelId="{FE0D6C9A-8CC5-2544-B8EA-5CA0EA9BD35D}" type="presParOf" srcId="{99A077B5-A0E1-4191-957B-07721495502A}" destId="{986C7DEE-1965-4244-BF4A-5463E4B10C43}" srcOrd="0" destOrd="0" presId="urn:microsoft.com/office/officeart/2005/8/layout/process1"/>
    <dgm:cxn modelId="{BB705F32-06F9-BB4D-A80E-3474FC163DD8}" type="presParOf" srcId="{99A077B5-A0E1-4191-957B-07721495502A}" destId="{7AB994BD-E964-455A-885D-79F202D16315}" srcOrd="1" destOrd="0" presId="urn:microsoft.com/office/officeart/2005/8/layout/process1"/>
    <dgm:cxn modelId="{E7F87B2F-6C6D-5A41-8124-A2CD49C25EC5}" type="presParOf" srcId="{7AB994BD-E964-455A-885D-79F202D16315}" destId="{431D1EBA-2F06-4B7D-BD20-800E7127A58D}" srcOrd="0" destOrd="0" presId="urn:microsoft.com/office/officeart/2005/8/layout/process1"/>
    <dgm:cxn modelId="{C9BA5232-F136-E140-90F7-C15DF3749D46}" type="presParOf" srcId="{99A077B5-A0E1-4191-957B-07721495502A}" destId="{E51807D5-3D99-41B2-911D-042DFFFD5E2B}" srcOrd="2" destOrd="0" presId="urn:microsoft.com/office/officeart/2005/8/layout/process1"/>
    <dgm:cxn modelId="{AC1296DB-F6B1-7A46-9EAA-D392041AD94E}" type="presParOf" srcId="{99A077B5-A0E1-4191-957B-07721495502A}" destId="{CD76452F-896B-4963-96D2-B9BFFDD00984}" srcOrd="3" destOrd="0" presId="urn:microsoft.com/office/officeart/2005/8/layout/process1"/>
    <dgm:cxn modelId="{56D56D8C-1482-7646-8A8F-48E754367E0F}" type="presParOf" srcId="{CD76452F-896B-4963-96D2-B9BFFDD00984}" destId="{AF7A7023-B1BB-4C6B-8A9A-7C9D4F2821AD}" srcOrd="0" destOrd="0" presId="urn:microsoft.com/office/officeart/2005/8/layout/process1"/>
    <dgm:cxn modelId="{A22291DD-CB0D-6B4E-BC15-F9688395D1FC}" type="presParOf" srcId="{99A077B5-A0E1-4191-957B-07721495502A}" destId="{3DFA02D9-449F-4636-8573-00493B47C351}" srcOrd="4" destOrd="0" presId="urn:microsoft.com/office/officeart/2005/8/layout/process1"/>
    <dgm:cxn modelId="{1230DD9D-76F0-7749-8355-2398112A91B9}" type="presParOf" srcId="{99A077B5-A0E1-4191-957B-07721495502A}" destId="{E833DBF4-BB13-456E-95B0-7E82BFED9694}" srcOrd="5" destOrd="0" presId="urn:microsoft.com/office/officeart/2005/8/layout/process1"/>
    <dgm:cxn modelId="{BB596094-1821-C645-99C5-3E44DF42CE1C}" type="presParOf" srcId="{E833DBF4-BB13-456E-95B0-7E82BFED9694}" destId="{45DDB179-9140-4DDF-BCF8-E312798C98D9}" srcOrd="0" destOrd="0" presId="urn:microsoft.com/office/officeart/2005/8/layout/process1"/>
    <dgm:cxn modelId="{429F2EC4-CCCC-9F4A-9781-500E2A84BC63}" type="presParOf" srcId="{99A077B5-A0E1-4191-957B-07721495502A}" destId="{134927E9-8552-4002-8601-0064D6A4C5F6}"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3F5193-66A2-48E6-88D3-3D94E47DE8D6}">
      <dsp:nvSpPr>
        <dsp:cNvPr id="0" name=""/>
        <dsp:cNvSpPr/>
      </dsp:nvSpPr>
      <dsp:spPr>
        <a:xfrm>
          <a:off x="2633471" y="879"/>
          <a:ext cx="2962656" cy="511782"/>
        </a:xfrm>
        <a:prstGeom prst="roundRect">
          <a:avLst/>
        </a:prstGeom>
        <a:solidFill>
          <a:schemeClr val="lt1">
            <a:hueOff val="0"/>
            <a:satOff val="0"/>
            <a:lumOff val="0"/>
            <a:alphaOff val="0"/>
          </a:schemeClr>
        </a:solidFill>
        <a:ln w="25400" cap="flat" cmpd="sng" algn="ctr">
          <a:solidFill>
            <a:schemeClr val="accent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lvl="0" algn="ctr" defTabSz="1111250" rtl="0">
            <a:lnSpc>
              <a:spcPct val="90000"/>
            </a:lnSpc>
            <a:spcBef>
              <a:spcPct val="0"/>
            </a:spcBef>
            <a:spcAft>
              <a:spcPct val="35000"/>
            </a:spcAft>
          </a:pPr>
          <a:r>
            <a:rPr lang="en-US" sz="2500" kern="1200" smtClean="0"/>
            <a:t>Web page</a:t>
          </a:r>
          <a:endParaRPr lang="en-US" sz="2500" kern="1200"/>
        </a:p>
      </dsp:txBody>
      <dsp:txXfrm>
        <a:off x="2658454" y="25862"/>
        <a:ext cx="2912690" cy="461816"/>
      </dsp:txXfrm>
    </dsp:sp>
    <dsp:sp modelId="{474F3F0E-F553-4DFC-AEE6-66F82A5EE2DF}">
      <dsp:nvSpPr>
        <dsp:cNvPr id="0" name=""/>
        <dsp:cNvSpPr/>
      </dsp:nvSpPr>
      <dsp:spPr>
        <a:xfrm>
          <a:off x="2633471" y="538250"/>
          <a:ext cx="2962656" cy="511782"/>
        </a:xfrm>
        <a:prstGeom prst="roundRect">
          <a:avLst/>
        </a:prstGeom>
        <a:solidFill>
          <a:schemeClr val="lt1">
            <a:hueOff val="0"/>
            <a:satOff val="0"/>
            <a:lumOff val="0"/>
            <a:alphaOff val="0"/>
          </a:schemeClr>
        </a:solidFill>
        <a:ln w="25400" cap="flat" cmpd="sng" algn="ctr">
          <a:solidFill>
            <a:schemeClr val="accent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lvl="0" algn="ctr" defTabSz="1111250" rtl="0">
            <a:lnSpc>
              <a:spcPct val="90000"/>
            </a:lnSpc>
            <a:spcBef>
              <a:spcPct val="0"/>
            </a:spcBef>
            <a:spcAft>
              <a:spcPct val="35000"/>
            </a:spcAft>
          </a:pPr>
          <a:r>
            <a:rPr lang="en-US" sz="2500" kern="1200" smtClean="0"/>
            <a:t>Browser</a:t>
          </a:r>
          <a:endParaRPr lang="en-US" sz="2500" kern="1200"/>
        </a:p>
      </dsp:txBody>
      <dsp:txXfrm>
        <a:off x="2658454" y="563233"/>
        <a:ext cx="2912690" cy="461816"/>
      </dsp:txXfrm>
    </dsp:sp>
    <dsp:sp modelId="{1E745426-228D-4484-9A78-F63202125F70}">
      <dsp:nvSpPr>
        <dsp:cNvPr id="0" name=""/>
        <dsp:cNvSpPr/>
      </dsp:nvSpPr>
      <dsp:spPr>
        <a:xfrm>
          <a:off x="2633471" y="1075622"/>
          <a:ext cx="2962656" cy="511782"/>
        </a:xfrm>
        <a:prstGeom prst="roundRect">
          <a:avLst/>
        </a:prstGeom>
        <a:solidFill>
          <a:schemeClr val="lt1">
            <a:hueOff val="0"/>
            <a:satOff val="0"/>
            <a:lumOff val="0"/>
            <a:alphaOff val="0"/>
          </a:schemeClr>
        </a:solidFill>
        <a:ln w="25400" cap="flat" cmpd="sng" algn="ctr">
          <a:solidFill>
            <a:schemeClr val="accent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lvl="0" algn="ctr" defTabSz="1111250" rtl="0">
            <a:lnSpc>
              <a:spcPct val="90000"/>
            </a:lnSpc>
            <a:spcBef>
              <a:spcPct val="0"/>
            </a:spcBef>
            <a:spcAft>
              <a:spcPct val="35000"/>
            </a:spcAft>
          </a:pPr>
          <a:r>
            <a:rPr lang="en-US" sz="2500" kern="1200" smtClean="0"/>
            <a:t>JVM</a:t>
          </a:r>
          <a:endParaRPr lang="en-US" sz="2500" kern="1200"/>
        </a:p>
      </dsp:txBody>
      <dsp:txXfrm>
        <a:off x="2658454" y="1100605"/>
        <a:ext cx="2912690" cy="461816"/>
      </dsp:txXfrm>
    </dsp:sp>
    <dsp:sp modelId="{2D254DDD-011B-427F-A880-D4FA6AFC025C}">
      <dsp:nvSpPr>
        <dsp:cNvPr id="0" name=""/>
        <dsp:cNvSpPr/>
      </dsp:nvSpPr>
      <dsp:spPr>
        <a:xfrm>
          <a:off x="2633471" y="1612994"/>
          <a:ext cx="2962656" cy="511782"/>
        </a:xfrm>
        <a:prstGeom prst="roundRect">
          <a:avLst/>
        </a:prstGeom>
        <a:solidFill>
          <a:schemeClr val="lt1">
            <a:hueOff val="0"/>
            <a:satOff val="0"/>
            <a:lumOff val="0"/>
            <a:alphaOff val="0"/>
          </a:schemeClr>
        </a:solidFill>
        <a:ln w="25400" cap="flat" cmpd="sng" algn="ctr">
          <a:solidFill>
            <a:schemeClr val="accent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lvl="0" algn="ctr" defTabSz="1111250" rtl="0">
            <a:lnSpc>
              <a:spcPct val="90000"/>
            </a:lnSpc>
            <a:spcBef>
              <a:spcPct val="0"/>
            </a:spcBef>
            <a:spcAft>
              <a:spcPct val="35000"/>
            </a:spcAft>
          </a:pPr>
          <a:r>
            <a:rPr lang="en-US" sz="2500" kern="1200" smtClean="0"/>
            <a:t>OS</a:t>
          </a:r>
          <a:endParaRPr lang="en-US" sz="2500" kern="1200"/>
        </a:p>
      </dsp:txBody>
      <dsp:txXfrm>
        <a:off x="2658454" y="1637977"/>
        <a:ext cx="2912690" cy="461816"/>
      </dsp:txXfrm>
    </dsp:sp>
    <dsp:sp modelId="{9B59C786-524F-42C9-99E2-8FE81940A2C5}">
      <dsp:nvSpPr>
        <dsp:cNvPr id="0" name=""/>
        <dsp:cNvSpPr/>
      </dsp:nvSpPr>
      <dsp:spPr>
        <a:xfrm>
          <a:off x="2633471" y="2150365"/>
          <a:ext cx="2962656" cy="511782"/>
        </a:xfrm>
        <a:prstGeom prst="roundRect">
          <a:avLst/>
        </a:prstGeom>
        <a:solidFill>
          <a:schemeClr val="lt1">
            <a:hueOff val="0"/>
            <a:satOff val="0"/>
            <a:lumOff val="0"/>
            <a:alphaOff val="0"/>
          </a:schemeClr>
        </a:solidFill>
        <a:ln w="25400" cap="flat" cmpd="sng" algn="ctr">
          <a:solidFill>
            <a:schemeClr val="accent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lvl="0" algn="ctr" defTabSz="1111250" rtl="0">
            <a:lnSpc>
              <a:spcPct val="90000"/>
            </a:lnSpc>
            <a:spcBef>
              <a:spcPct val="0"/>
            </a:spcBef>
            <a:spcAft>
              <a:spcPct val="35000"/>
            </a:spcAft>
          </a:pPr>
          <a:r>
            <a:rPr lang="en-US" sz="2500" kern="1200" smtClean="0"/>
            <a:t>VM</a:t>
          </a:r>
          <a:endParaRPr lang="en-US" sz="2500" kern="1200"/>
        </a:p>
      </dsp:txBody>
      <dsp:txXfrm>
        <a:off x="2658454" y="2175348"/>
        <a:ext cx="2912690" cy="461816"/>
      </dsp:txXfrm>
    </dsp:sp>
    <dsp:sp modelId="{BCB99D86-CB25-43BD-B559-052E79E1251E}">
      <dsp:nvSpPr>
        <dsp:cNvPr id="0" name=""/>
        <dsp:cNvSpPr/>
      </dsp:nvSpPr>
      <dsp:spPr>
        <a:xfrm>
          <a:off x="2633471" y="2687737"/>
          <a:ext cx="2962656" cy="511782"/>
        </a:xfrm>
        <a:prstGeom prst="roundRect">
          <a:avLst/>
        </a:prstGeom>
        <a:solidFill>
          <a:schemeClr val="lt1">
            <a:hueOff val="0"/>
            <a:satOff val="0"/>
            <a:lumOff val="0"/>
            <a:alphaOff val="0"/>
          </a:schemeClr>
        </a:solidFill>
        <a:ln w="25400" cap="flat" cmpd="sng" algn="ctr">
          <a:solidFill>
            <a:schemeClr val="accent1"/>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47625" rIns="95250" bIns="47625" numCol="1" spcCol="1270" anchor="ctr" anchorCtr="0">
          <a:noAutofit/>
        </a:bodyPr>
        <a:lstStyle/>
        <a:p>
          <a:pPr lvl="0" algn="ctr" defTabSz="1111250" rtl="0">
            <a:lnSpc>
              <a:spcPct val="90000"/>
            </a:lnSpc>
            <a:spcBef>
              <a:spcPct val="0"/>
            </a:spcBef>
            <a:spcAft>
              <a:spcPct val="35000"/>
            </a:spcAft>
          </a:pPr>
          <a:r>
            <a:rPr lang="en-US" sz="2500" kern="1200" dirty="0" smtClean="0"/>
            <a:t>Hardware</a:t>
          </a:r>
          <a:endParaRPr lang="en-US" sz="2500" kern="1200" dirty="0"/>
        </a:p>
      </dsp:txBody>
      <dsp:txXfrm>
        <a:off x="2658454" y="2712720"/>
        <a:ext cx="2912690" cy="46181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6C7DEE-1965-4244-BF4A-5463E4B10C43}">
      <dsp:nvSpPr>
        <dsp:cNvPr id="0" name=""/>
        <dsp:cNvSpPr/>
      </dsp:nvSpPr>
      <dsp:spPr>
        <a:xfrm>
          <a:off x="4822" y="1630491"/>
          <a:ext cx="2108299" cy="1264979"/>
        </a:xfrm>
        <a:prstGeom prst="roundRect">
          <a:avLst>
            <a:gd name="adj" fmla="val 1000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8110" tIns="118110" rIns="118110" bIns="118110" numCol="1" spcCol="1270" anchor="ctr" anchorCtr="0">
          <a:noAutofit/>
        </a:bodyPr>
        <a:lstStyle/>
        <a:p>
          <a:pPr lvl="0" algn="ctr" defTabSz="1377950" rtl="0">
            <a:lnSpc>
              <a:spcPct val="90000"/>
            </a:lnSpc>
            <a:spcBef>
              <a:spcPct val="0"/>
            </a:spcBef>
            <a:spcAft>
              <a:spcPct val="35000"/>
            </a:spcAft>
          </a:pPr>
          <a:r>
            <a:rPr lang="en-US" sz="3100" kern="1200" smtClean="0"/>
            <a:t>Hardware</a:t>
          </a:r>
          <a:endParaRPr lang="en-US" sz="3100" kern="1200"/>
        </a:p>
      </dsp:txBody>
      <dsp:txXfrm>
        <a:off x="41872" y="1667541"/>
        <a:ext cx="2034199" cy="1190879"/>
      </dsp:txXfrm>
    </dsp:sp>
    <dsp:sp modelId="{7AB994BD-E964-455A-885D-79F202D16315}">
      <dsp:nvSpPr>
        <dsp:cNvPr id="0" name=""/>
        <dsp:cNvSpPr/>
      </dsp:nvSpPr>
      <dsp:spPr>
        <a:xfrm>
          <a:off x="2323951" y="2001552"/>
          <a:ext cx="446959" cy="522858"/>
        </a:xfrm>
        <a:prstGeom prst="rightArrow">
          <a:avLst>
            <a:gd name="adj1" fmla="val 60000"/>
            <a:gd name="adj2" fmla="val 50000"/>
          </a:avLst>
        </a:prstGeom>
        <a:solidFill>
          <a:schemeClr val="accent1">
            <a:lumMod val="20000"/>
            <a:lumOff val="80000"/>
          </a:schemeClr>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en-US" sz="2200" kern="1200"/>
        </a:p>
      </dsp:txBody>
      <dsp:txXfrm>
        <a:off x="2323951" y="2106124"/>
        <a:ext cx="312871" cy="313714"/>
      </dsp:txXfrm>
    </dsp:sp>
    <dsp:sp modelId="{E51807D5-3D99-41B2-911D-042DFFFD5E2B}">
      <dsp:nvSpPr>
        <dsp:cNvPr id="0" name=""/>
        <dsp:cNvSpPr/>
      </dsp:nvSpPr>
      <dsp:spPr>
        <a:xfrm>
          <a:off x="2956440" y="1630491"/>
          <a:ext cx="2108299" cy="1264979"/>
        </a:xfrm>
        <a:prstGeom prst="roundRect">
          <a:avLst>
            <a:gd name="adj" fmla="val 1000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8110" tIns="118110" rIns="118110" bIns="118110" numCol="1" spcCol="1270" anchor="ctr" anchorCtr="0">
          <a:noAutofit/>
        </a:bodyPr>
        <a:lstStyle/>
        <a:p>
          <a:pPr lvl="0" algn="ctr" defTabSz="1377950" rtl="0">
            <a:lnSpc>
              <a:spcPct val="90000"/>
            </a:lnSpc>
            <a:spcBef>
              <a:spcPct val="0"/>
            </a:spcBef>
            <a:spcAft>
              <a:spcPct val="35000"/>
            </a:spcAft>
          </a:pPr>
          <a:r>
            <a:rPr lang="en-US" sz="3100" kern="1200" smtClean="0"/>
            <a:t>Firmware</a:t>
          </a:r>
          <a:endParaRPr lang="en-US" sz="3100" kern="1200"/>
        </a:p>
      </dsp:txBody>
      <dsp:txXfrm>
        <a:off x="2993490" y="1667541"/>
        <a:ext cx="2034199" cy="1190879"/>
      </dsp:txXfrm>
    </dsp:sp>
    <dsp:sp modelId="{CD76452F-896B-4963-96D2-B9BFFDD00984}">
      <dsp:nvSpPr>
        <dsp:cNvPr id="0" name=""/>
        <dsp:cNvSpPr/>
      </dsp:nvSpPr>
      <dsp:spPr>
        <a:xfrm>
          <a:off x="5275570" y="2001552"/>
          <a:ext cx="446959" cy="522858"/>
        </a:xfrm>
        <a:prstGeom prst="rightArrow">
          <a:avLst>
            <a:gd name="adj1" fmla="val 60000"/>
            <a:gd name="adj2" fmla="val 50000"/>
          </a:avLst>
        </a:prstGeom>
        <a:solidFill>
          <a:schemeClr val="accent1">
            <a:lumMod val="20000"/>
            <a:lumOff val="80000"/>
          </a:schemeClr>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en-US" sz="2200" kern="1200"/>
        </a:p>
      </dsp:txBody>
      <dsp:txXfrm>
        <a:off x="5275570" y="2106124"/>
        <a:ext cx="312871" cy="313714"/>
      </dsp:txXfrm>
    </dsp:sp>
    <dsp:sp modelId="{3DFA02D9-449F-4636-8573-00493B47C351}">
      <dsp:nvSpPr>
        <dsp:cNvPr id="0" name=""/>
        <dsp:cNvSpPr/>
      </dsp:nvSpPr>
      <dsp:spPr>
        <a:xfrm>
          <a:off x="5908059" y="1630491"/>
          <a:ext cx="2108299" cy="1264979"/>
        </a:xfrm>
        <a:prstGeom prst="roundRect">
          <a:avLst>
            <a:gd name="adj" fmla="val 1000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8110" tIns="118110" rIns="118110" bIns="118110" numCol="1" spcCol="1270" anchor="ctr" anchorCtr="0">
          <a:noAutofit/>
        </a:bodyPr>
        <a:lstStyle/>
        <a:p>
          <a:pPr lvl="0" algn="ctr" defTabSz="1377950" rtl="0">
            <a:lnSpc>
              <a:spcPct val="90000"/>
            </a:lnSpc>
            <a:spcBef>
              <a:spcPct val="0"/>
            </a:spcBef>
            <a:spcAft>
              <a:spcPct val="35000"/>
            </a:spcAft>
          </a:pPr>
          <a:r>
            <a:rPr lang="en-US" sz="3100" kern="1200" smtClean="0"/>
            <a:t>Bootloader</a:t>
          </a:r>
          <a:endParaRPr lang="en-US" sz="3100" kern="1200"/>
        </a:p>
      </dsp:txBody>
      <dsp:txXfrm>
        <a:off x="5945109" y="1667541"/>
        <a:ext cx="2034199" cy="1190879"/>
      </dsp:txXfrm>
    </dsp:sp>
    <dsp:sp modelId="{E833DBF4-BB13-456E-95B0-7E82BFED9694}">
      <dsp:nvSpPr>
        <dsp:cNvPr id="0" name=""/>
        <dsp:cNvSpPr/>
      </dsp:nvSpPr>
      <dsp:spPr>
        <a:xfrm>
          <a:off x="8227188" y="2001552"/>
          <a:ext cx="446959" cy="522858"/>
        </a:xfrm>
        <a:prstGeom prst="rightArrow">
          <a:avLst>
            <a:gd name="adj1" fmla="val 60000"/>
            <a:gd name="adj2" fmla="val 50000"/>
          </a:avLst>
        </a:prstGeom>
        <a:solidFill>
          <a:schemeClr val="accent1">
            <a:lumMod val="20000"/>
            <a:lumOff val="80000"/>
          </a:schemeClr>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en-US" sz="2200" kern="1200"/>
        </a:p>
      </dsp:txBody>
      <dsp:txXfrm>
        <a:off x="8227188" y="2106124"/>
        <a:ext cx="312871" cy="313714"/>
      </dsp:txXfrm>
    </dsp:sp>
    <dsp:sp modelId="{134927E9-8552-4002-8601-0064D6A4C5F6}">
      <dsp:nvSpPr>
        <dsp:cNvPr id="0" name=""/>
        <dsp:cNvSpPr/>
      </dsp:nvSpPr>
      <dsp:spPr>
        <a:xfrm>
          <a:off x="8859678" y="1630491"/>
          <a:ext cx="2108299" cy="1264979"/>
        </a:xfrm>
        <a:prstGeom prst="roundRect">
          <a:avLst>
            <a:gd name="adj" fmla="val 10000"/>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8110" tIns="118110" rIns="118110" bIns="118110" numCol="1" spcCol="1270" anchor="ctr" anchorCtr="0">
          <a:noAutofit/>
        </a:bodyPr>
        <a:lstStyle/>
        <a:p>
          <a:pPr lvl="0" algn="ctr" defTabSz="1377950" rtl="0">
            <a:lnSpc>
              <a:spcPct val="90000"/>
            </a:lnSpc>
            <a:spcBef>
              <a:spcPct val="0"/>
            </a:spcBef>
            <a:spcAft>
              <a:spcPct val="35000"/>
            </a:spcAft>
          </a:pPr>
          <a:r>
            <a:rPr lang="en-US" sz="3100" kern="1200" smtClean="0"/>
            <a:t>Operating system</a:t>
          </a:r>
          <a:endParaRPr lang="en-US" sz="3100" kern="1200"/>
        </a:p>
      </dsp:txBody>
      <dsp:txXfrm>
        <a:off x="8896728" y="1667541"/>
        <a:ext cx="2034199" cy="1190879"/>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eg>
</file>

<file path=ppt/media/image11.jpeg>
</file>

<file path=ppt/media/image12.jpeg>
</file>

<file path=ppt/media/image13.jpeg>
</file>

<file path=ppt/media/image14.png>
</file>

<file path=ppt/media/image15.jpe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jpeg>
</file>

<file path=ppt/media/image28.jpeg>
</file>

<file path=ppt/media/image29.png>
</file>

<file path=ppt/media/image3.png>
</file>

<file path=ppt/media/image30.png>
</file>

<file path=ppt/media/image31.png>
</file>

<file path=ppt/media/image32.png>
</file>

<file path=ppt/media/image4.pn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2595246-57C9-496B-AE8E-8261BC6CD464}" type="datetimeFigureOut">
              <a:rPr lang="en-US" smtClean="0"/>
              <a:pPr/>
              <a:t>10/10/16</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4566334-40D3-444A-87CD-672C33ED3DCC}" type="slidenum">
              <a:rPr lang="en-US" smtClean="0"/>
              <a:pPr/>
              <a:t>‹#›</a:t>
            </a:fld>
            <a:endParaRPr lang="en-US"/>
          </a:p>
        </p:txBody>
      </p:sp>
    </p:spTree>
    <p:extLst>
      <p:ext uri="{BB962C8B-B14F-4D97-AF65-F5344CB8AC3E}">
        <p14:creationId xmlns:p14="http://schemas.microsoft.com/office/powerpoint/2010/main" val="2064155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2.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3.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4.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5.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6.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7.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8.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9.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0.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2.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3.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4.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5.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6.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7.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8.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9.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0.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2.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3.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4.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5.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6.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7.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8.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0.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1.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2.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3.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4.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5.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6.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7.xml"/><Relationship Id="rId3" Type="http://schemas.openxmlformats.org/officeDocument/2006/relationships/hyperlink" Target="http://campaigns.f-secure.com/brain/" TargetMode="External"/></Relationships>
</file>

<file path=ppt/notesSlides/_rels/notesSlide1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8.xml"/><Relationship Id="rId3" Type="http://schemas.openxmlformats.org/officeDocument/2006/relationships/hyperlink" Target="http://spectrum.ieee.org/telecom/security/the-real-story-of-stuxnet" TargetMode="External"/></Relationships>
</file>

<file path=ppt/notesSlides/_rels/notesSlide1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9.xml"/><Relationship Id="rId3" Type="http://schemas.openxmlformats.org/officeDocument/2006/relationships/hyperlink" Target="https://www.cs.ucsb.edu/~chris/teaching/cs290/doc/cs290-6-malware.pdf"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0.xml"/></Relationships>
</file>

<file path=ppt/notesSlides/_rels/notesSlide1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1.xml"/></Relationships>
</file>

<file path=ppt/notesSlides/_rels/notesSlide1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2.xml"/></Relationships>
</file>

<file path=ppt/notesSlides/_rels/notesSlide1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3.xml"/></Relationships>
</file>

<file path=ppt/notesSlides/_rels/notesSlide1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4.xml"/></Relationships>
</file>

<file path=ppt/notesSlides/_rels/notesSlide145.xml.rels><?xml version="1.0" encoding="UTF-8" standalone="yes"?>
<Relationships xmlns="http://schemas.openxmlformats.org/package/2006/relationships"><Relationship Id="rId3" Type="http://schemas.openxmlformats.org/officeDocument/2006/relationships/hyperlink" Target="https://en.wikipedia.org/wiki/Conway's_Game_of_Life" TargetMode="External"/><Relationship Id="rId4" Type="http://schemas.openxmlformats.org/officeDocument/2006/relationships/hyperlink" Target="http://boingboing.net/2010/06/18/first-self-replicati.html" TargetMode="External"/><Relationship Id="rId5" Type="http://schemas.openxmlformats.org/officeDocument/2006/relationships/hyperlink" Target="https://en.wikipedia.org/wiki/Samy_(computer_worm)" TargetMode="External"/><Relationship Id="rId1" Type="http://schemas.openxmlformats.org/officeDocument/2006/relationships/notesMaster" Target="../notesMasters/notesMaster1.xml"/><Relationship Id="rId2" Type="http://schemas.openxmlformats.org/officeDocument/2006/relationships/slide" Target="../slides/slide145.xml"/></Relationships>
</file>

<file path=ppt/notesSlides/_rels/notesSlide1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6.xml"/></Relationships>
</file>

<file path=ppt/notesSlides/_rels/notesSlide1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7.xml"/><Relationship Id="rId3" Type="http://schemas.openxmlformats.org/officeDocument/2006/relationships/hyperlink" Target="http://www.pnas.org/content/105/12/4633.full" TargetMode="External"/></Relationships>
</file>

<file path=ppt/notesSlides/_rels/notesSlide1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8.xml"/></Relationships>
</file>

<file path=ppt/notesSlides/_rels/notesSlide1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0.xml"/><Relationship Id="rId3" Type="http://schemas.openxmlformats.org/officeDocument/2006/relationships/hyperlink" Target="https://en.wikipedia.org/wiki/Compartmental_models_in_epidemiology%23The_SIR_model" TargetMode="External"/></Relationships>
</file>

<file path=ppt/notesSlides/_rels/notesSlide1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1.xml"/></Relationships>
</file>

<file path=ppt/notesSlides/_rels/notesSlide1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2.xml"/></Relationships>
</file>

<file path=ppt/notesSlides/_rels/notesSlide1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3.xml"/></Relationships>
</file>

<file path=ppt/notesSlides/_rels/notesSlide1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4.xml"/></Relationships>
</file>

<file path=ppt/notesSlides/_rels/notesSlide1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5.xml"/></Relationships>
</file>

<file path=ppt/notesSlides/_rels/notesSlide1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6.xml"/></Relationships>
</file>

<file path=ppt/notesSlides/_rels/notesSlide1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7.xml"/></Relationships>
</file>

<file path=ppt/notesSlides/_rels/notesSlide1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8.xml"/></Relationships>
</file>

<file path=ppt/notesSlides/_rels/notesSlide1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9.xml"/><Relationship Id="rId3" Type="http://schemas.openxmlformats.org/officeDocument/2006/relationships/hyperlink" Target="http://ranger.uta.edu/~dliu/courses/cse6392-ids-spring2007/papers/CCS-worm04-topspeed.pdf" TargetMode="Externa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0.xml"/><Relationship Id="rId3" Type="http://schemas.openxmlformats.org/officeDocument/2006/relationships/hyperlink" Target="https://en.wikipedia.org/wiki/Sony_BMG_copy_protection_rootkit_scandal" TargetMode="External"/></Relationships>
</file>

<file path=ppt/notesSlides/_rels/notesSlide1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1.xml"/></Relationships>
</file>

<file path=ppt/notesSlides/_rels/notesSlide1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2.xml"/></Relationships>
</file>

<file path=ppt/notesSlides/_rels/notesSlide1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3.xml"/></Relationships>
</file>

<file path=ppt/notesSlides/_rels/notesSlide1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4.xml"/></Relationships>
</file>

<file path=ppt/notesSlides/_rels/notesSlide1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5.xml"/></Relationships>
</file>

<file path=ppt/notesSlides/_rels/notesSlide1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6.xml"/></Relationships>
</file>

<file path=ppt/notesSlides/_rels/notesSlide1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7.xml"/></Relationships>
</file>

<file path=ppt/notesSlides/_rels/notesSlide1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8.xml"/></Relationships>
</file>

<file path=ppt/notesSlides/_rels/notesSlide1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0.xml"/></Relationships>
</file>

<file path=ppt/notesSlides/_rels/notesSlide1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1.xml"/></Relationships>
</file>

<file path=ppt/notesSlides/_rels/notesSlide1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2.xml"/></Relationships>
</file>

<file path=ppt/notesSlides/_rels/notesSlide1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3.xml"/></Relationships>
</file>

<file path=ppt/notesSlides/_rels/notesSlide1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4.xml"/></Relationships>
</file>

<file path=ppt/notesSlides/_rels/notesSlide1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5.xml"/></Relationships>
</file>

<file path=ppt/notesSlides/_rels/notesSlide1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6.xml"/></Relationships>
</file>

<file path=ppt/notesSlides/_rels/notesSlide1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7.xml"/><Relationship Id="rId3" Type="http://schemas.openxmlformats.org/officeDocument/2006/relationships/hyperlink" Target="http://www.forbes.com/sites/andygreenberg/2012/03/23/shopping-for-zero-days-an-price-list-for-hackers-secret-software-exploits/" TargetMode="External"/></Relationships>
</file>

<file path=ppt/notesSlides/_rels/notesSlide1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8.xml"/></Relationships>
</file>

<file path=ppt/notesSlides/_rels/notesSlide1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0.xml"/></Relationships>
</file>

<file path=ppt/notesSlides/_rels/notesSlide1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1.xml"/></Relationships>
</file>

<file path=ppt/notesSlides/_rels/notesSlide1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2.xml"/></Relationships>
</file>

<file path=ppt/notesSlides/_rels/notesSlide1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3.xml"/></Relationships>
</file>

<file path=ppt/notesSlides/_rels/notesSlide1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4.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8.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a:t>
            </a:fld>
            <a:endParaRPr lang="en-US"/>
          </a:p>
        </p:txBody>
      </p:sp>
    </p:spTree>
    <p:extLst>
      <p:ext uri="{BB962C8B-B14F-4D97-AF65-F5344CB8AC3E}">
        <p14:creationId xmlns:p14="http://schemas.microsoft.com/office/powerpoint/2010/main" val="36145903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10</a:t>
            </a:fld>
            <a:endParaRPr lang="en-US"/>
          </a:p>
        </p:txBody>
      </p:sp>
    </p:spTree>
    <p:extLst>
      <p:ext uri="{BB962C8B-B14F-4D97-AF65-F5344CB8AC3E}">
        <p14:creationId xmlns:p14="http://schemas.microsoft.com/office/powerpoint/2010/main" val="2189629464"/>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chain functions together, with return-to-</a:t>
            </a:r>
            <a:r>
              <a:rPr lang="en-US" baseline="0" dirty="0" err="1" smtClean="0"/>
              <a:t>libc</a:t>
            </a:r>
            <a:r>
              <a:rPr lang="en-US" baseline="0" dirty="0" smtClean="0"/>
              <a:t>. We do have to clear out previous arguments though… So here, we’re going to call ret, and jump to fn1, which has 2 arguments</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100</a:t>
            </a:fld>
            <a:endParaRPr lang="en-US"/>
          </a:p>
        </p:txBody>
      </p:sp>
    </p:spTree>
    <p:extLst>
      <p:ext uri="{BB962C8B-B14F-4D97-AF65-F5344CB8AC3E}">
        <p14:creationId xmlns:p14="http://schemas.microsoft.com/office/powerpoint/2010/main" val="799273383"/>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chain functions together, with return-to-</a:t>
            </a:r>
            <a:r>
              <a:rPr lang="en-US" baseline="0" dirty="0" err="1" smtClean="0"/>
              <a:t>libc</a:t>
            </a:r>
            <a:r>
              <a:rPr lang="en-US" baseline="0" dirty="0" smtClean="0"/>
              <a:t>. We do have to clear out previous arguments though… So here, we’re going to call ret, and jump to fn1, which has 2 arguments</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101</a:t>
            </a:fld>
            <a:endParaRPr lang="en-US"/>
          </a:p>
        </p:txBody>
      </p:sp>
    </p:spTree>
    <p:extLst>
      <p:ext uri="{BB962C8B-B14F-4D97-AF65-F5344CB8AC3E}">
        <p14:creationId xmlns:p14="http://schemas.microsoft.com/office/powerpoint/2010/main" val="799273383"/>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chain functions together, with return-to-</a:t>
            </a:r>
            <a:r>
              <a:rPr lang="en-US" baseline="0" dirty="0" err="1" smtClean="0"/>
              <a:t>libc</a:t>
            </a:r>
            <a:r>
              <a:rPr lang="en-US" baseline="0" dirty="0" smtClean="0"/>
              <a:t>. We do have to clear out previous arguments though… So here, we’re going to call ret, and jump to fn1, which has 2 arguments</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102</a:t>
            </a:fld>
            <a:endParaRPr lang="en-US"/>
          </a:p>
        </p:txBody>
      </p:sp>
    </p:spTree>
    <p:extLst>
      <p:ext uri="{BB962C8B-B14F-4D97-AF65-F5344CB8AC3E}">
        <p14:creationId xmlns:p14="http://schemas.microsoft.com/office/powerpoint/2010/main" val="799273383"/>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chain functions together, with return-to-</a:t>
            </a:r>
            <a:r>
              <a:rPr lang="en-US" baseline="0" dirty="0" err="1" smtClean="0"/>
              <a:t>libc</a:t>
            </a:r>
            <a:r>
              <a:rPr lang="en-US" baseline="0" dirty="0" smtClean="0"/>
              <a:t>. We do have to clear out previous arguments though… So here, we’re going to call ret, and jump to fn1, which has 2 arguments</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103</a:t>
            </a:fld>
            <a:endParaRPr lang="en-US"/>
          </a:p>
        </p:txBody>
      </p:sp>
    </p:spTree>
    <p:extLst>
      <p:ext uri="{BB962C8B-B14F-4D97-AF65-F5344CB8AC3E}">
        <p14:creationId xmlns:p14="http://schemas.microsoft.com/office/powerpoint/2010/main" val="799273383"/>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chain functions together, with return-to-</a:t>
            </a:r>
            <a:r>
              <a:rPr lang="en-US" baseline="0" dirty="0" err="1" smtClean="0"/>
              <a:t>libc</a:t>
            </a:r>
            <a:r>
              <a:rPr lang="en-US" baseline="0" dirty="0" smtClean="0"/>
              <a:t>. We do have to clear out previous arguments though… So here, we’re going to call ret, and jump to fn1, which has 2 arguments</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104</a:t>
            </a:fld>
            <a:endParaRPr lang="en-US"/>
          </a:p>
        </p:txBody>
      </p:sp>
    </p:spTree>
    <p:extLst>
      <p:ext uri="{BB962C8B-B14F-4D97-AF65-F5344CB8AC3E}">
        <p14:creationId xmlns:p14="http://schemas.microsoft.com/office/powerpoint/2010/main" val="799273383"/>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Useful</a:t>
            </a:r>
            <a:r>
              <a:rPr lang="en-US" baseline="0" dirty="0" smtClean="0"/>
              <a:t> when </a:t>
            </a:r>
            <a:r>
              <a:rPr lang="en-US" baseline="0" dirty="0" err="1" smtClean="0"/>
              <a:t>libc</a:t>
            </a:r>
            <a:r>
              <a:rPr lang="en-US" baseline="0" dirty="0" smtClean="0"/>
              <a:t> isn’t mapped in full, or you want to do things that </a:t>
            </a:r>
            <a:r>
              <a:rPr lang="en-US" baseline="0" dirty="0" err="1" smtClean="0"/>
              <a:t>libc</a:t>
            </a:r>
            <a:r>
              <a:rPr lang="en-US" baseline="0" dirty="0" smtClean="0"/>
              <a:t> doesn’t support (or </a:t>
            </a:r>
            <a:r>
              <a:rPr lang="en-US" baseline="0" dirty="0" err="1" smtClean="0"/>
              <a:t>libc</a:t>
            </a:r>
            <a:r>
              <a:rPr lang="en-US" baseline="0" dirty="0" smtClean="0"/>
              <a:t> has function entry </a:t>
            </a:r>
            <a:r>
              <a:rPr lang="en-US" baseline="0" dirty="0" err="1" smtClean="0"/>
              <a:t>gaurds</a:t>
            </a:r>
            <a:r>
              <a:rPr lang="en-US" baseline="0" dirty="0" smtClean="0"/>
              <a:t> or some such)</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105</a:t>
            </a:fld>
            <a:endParaRPr lang="en-US"/>
          </a:p>
        </p:txBody>
      </p:sp>
    </p:spTree>
    <p:extLst>
      <p:ext uri="{BB962C8B-B14F-4D97-AF65-F5344CB8AC3E}">
        <p14:creationId xmlns:p14="http://schemas.microsoft.com/office/powerpoint/2010/main" val="2392322455"/>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More difficult to predict where</a:t>
            </a:r>
            <a:r>
              <a:rPr lang="en-US" baseline="0" dirty="0" smtClean="0"/>
              <a:t> the stack will be – can sometimes win with a heap spray + </a:t>
            </a:r>
            <a:r>
              <a:rPr lang="en-US" baseline="0" dirty="0" err="1" smtClean="0"/>
              <a:t>nop</a:t>
            </a:r>
            <a:r>
              <a:rPr lang="en-US" baseline="0" dirty="0" smtClean="0"/>
              <a:t> sled, but limited use, not practical on 64-bit </a:t>
            </a:r>
            <a:r>
              <a:rPr lang="en-US" baseline="0" dirty="0" err="1" smtClean="0"/>
              <a:t>machines.s</a:t>
            </a:r>
            <a:endParaRPr lang="en-US" baseline="0" dirty="0" smtClean="0"/>
          </a:p>
          <a:p>
            <a:endParaRPr lang="en-US" baseline="0" dirty="0" smtClean="0"/>
          </a:p>
          <a:p>
            <a:endParaRPr lang="en-US" baseline="0" dirty="0" smtClean="0"/>
          </a:p>
          <a:p>
            <a:r>
              <a:rPr lang="en-US" sz="1200" kern="1200" dirty="0" smtClean="0">
                <a:solidFill>
                  <a:schemeClr val="tx1"/>
                </a:solidFill>
                <a:effectLst/>
                <a:latin typeface="+mn-lt"/>
                <a:ea typeface="+mn-ea"/>
                <a:cs typeface="+mn-cs"/>
              </a:rPr>
              <a:t>Key things:</a:t>
            </a:r>
          </a:p>
          <a:p>
            <a:r>
              <a:rPr lang="en-US" sz="1200" kern="1200" dirty="0" smtClean="0">
                <a:solidFill>
                  <a:schemeClr val="tx1"/>
                </a:solidFill>
                <a:effectLst/>
                <a:latin typeface="+mn-lt"/>
                <a:ea typeface="+mn-ea"/>
                <a:cs typeface="+mn-cs"/>
              </a:rPr>
              <a:t>What do you need to know to make return to </a:t>
            </a:r>
            <a:r>
              <a:rPr lang="en-US" sz="1200" kern="1200" dirty="0" err="1" smtClean="0">
                <a:solidFill>
                  <a:schemeClr val="tx1"/>
                </a:solidFill>
                <a:effectLst/>
                <a:latin typeface="+mn-lt"/>
                <a:ea typeface="+mn-ea"/>
                <a:cs typeface="+mn-cs"/>
              </a:rPr>
              <a:t>libc</a:t>
            </a:r>
            <a:r>
              <a:rPr lang="en-US" sz="1200" kern="1200" dirty="0" smtClean="0">
                <a:solidFill>
                  <a:schemeClr val="tx1"/>
                </a:solidFill>
                <a:effectLst/>
                <a:latin typeface="+mn-lt"/>
                <a:ea typeface="+mn-ea"/>
                <a:cs typeface="+mn-cs"/>
              </a:rPr>
              <a:t> works? A lot.  The hard part is you are not going to have access to the stack, and you won’t know where the libraries are loaded into memory.  What’s the address of the function in </a:t>
            </a:r>
            <a:r>
              <a:rPr lang="en-US" sz="1200" kern="1200" dirty="0" err="1" smtClean="0">
                <a:solidFill>
                  <a:schemeClr val="tx1"/>
                </a:solidFill>
                <a:effectLst/>
                <a:latin typeface="+mn-lt"/>
                <a:ea typeface="+mn-ea"/>
                <a:cs typeface="+mn-cs"/>
              </a:rPr>
              <a:t>libc</a:t>
            </a:r>
            <a:r>
              <a:rPr lang="en-US" sz="1200" kern="1200" dirty="0" smtClean="0">
                <a:solidFill>
                  <a:schemeClr val="tx1"/>
                </a:solidFill>
                <a:effectLst/>
                <a:latin typeface="+mn-lt"/>
                <a:ea typeface="+mn-ea"/>
                <a:cs typeface="+mn-cs"/>
              </a:rPr>
              <a:t> that I want to jump to? Defense: get rid of the predictability with </a:t>
            </a:r>
            <a:r>
              <a:rPr lang="en-US" sz="1200" kern="1200" dirty="0" err="1" smtClean="0">
                <a:solidFill>
                  <a:schemeClr val="tx1"/>
                </a:solidFill>
                <a:effectLst/>
                <a:latin typeface="+mn-lt"/>
                <a:ea typeface="+mn-ea"/>
                <a:cs typeface="+mn-cs"/>
              </a:rPr>
              <a:t>aslr</a:t>
            </a:r>
            <a:r>
              <a:rPr lang="en-US" sz="1200" kern="1200" dirty="0" smtClean="0">
                <a:solidFill>
                  <a:schemeClr val="tx1"/>
                </a:solidFill>
                <a:effectLst/>
                <a:latin typeface="+mn-lt"/>
                <a:ea typeface="+mn-ea"/>
                <a:cs typeface="+mn-cs"/>
              </a:rPr>
              <a:t>: randomized where in memory each of the pieces are. </a:t>
            </a:r>
            <a:r>
              <a:rPr lang="en-US" sz="1200" kern="1200" smtClean="0">
                <a:solidFill>
                  <a:schemeClr val="tx1"/>
                </a:solidFill>
                <a:effectLst/>
                <a:latin typeface="+mn-lt"/>
                <a:ea typeface="+mn-ea"/>
                <a:cs typeface="+mn-cs"/>
              </a:rPr>
              <a:t>The offset is different each time the program is loaded.</a:t>
            </a:r>
          </a:p>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106</a:t>
            </a:fld>
            <a:endParaRPr lang="en-US"/>
          </a:p>
        </p:txBody>
      </p:sp>
    </p:spTree>
    <p:extLst>
      <p:ext uri="{BB962C8B-B14F-4D97-AF65-F5344CB8AC3E}">
        <p14:creationId xmlns:p14="http://schemas.microsoft.com/office/powerpoint/2010/main" val="3045915577"/>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107</a:t>
            </a:fld>
            <a:endParaRPr lang="en-US"/>
          </a:p>
        </p:txBody>
      </p:sp>
    </p:spTree>
    <p:extLst>
      <p:ext uri="{BB962C8B-B14F-4D97-AF65-F5344CB8AC3E}">
        <p14:creationId xmlns:p14="http://schemas.microsoft.com/office/powerpoint/2010/main" val="549897710"/>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a:t>
            </a:r>
            <a:endParaRPr lang="en-US" dirty="0" smtClean="0">
              <a:hlinkClick r:id=""/>
            </a:endParaRPr>
          </a:p>
          <a:p>
            <a:endParaRPr lang="en-US" dirty="0" smtClean="0">
              <a:hlinkClick r:id=""/>
            </a:endParaRPr>
          </a:p>
          <a:p>
            <a:r>
              <a:rPr lang="en-US" dirty="0" smtClean="0">
                <a:hlinkClick r:id=""/>
              </a:rPr>
              <a:t>https://www.usenix.org/legacy/publications/library/proceedings/sec98/full_papers/cowan/cowan.pdf</a:t>
            </a:r>
            <a:endParaRPr lang="en-US" dirty="0" smtClean="0"/>
          </a:p>
          <a:p>
            <a:endParaRPr lang="en-US" dirty="0" smtClean="0"/>
          </a:p>
          <a:p>
            <a:r>
              <a:rPr lang="en-US" dirty="0" smtClean="0"/>
              <a:t>Canary word is a random string/integer that’s inserted between the function stack and the return address when the function starts executing. The value is checked before the function returns. </a:t>
            </a:r>
          </a:p>
          <a:p>
            <a:endParaRPr lang="en-US" dirty="0" smtClean="0"/>
          </a:p>
          <a:p>
            <a:r>
              <a:rPr lang="en-US" dirty="0" smtClean="0"/>
              <a:t>The compiler is responsible for inserting</a:t>
            </a:r>
            <a:r>
              <a:rPr lang="en-US" baseline="0" dirty="0" smtClean="0"/>
              <a:t> the check into the binary. There’s some subtle reasoning behind why this isn’t easy to bypass; see the paper for details.</a:t>
            </a:r>
          </a:p>
          <a:p>
            <a:endParaRPr lang="en-US" baseline="0" dirty="0" smtClean="0"/>
          </a:p>
          <a:p>
            <a:r>
              <a:rPr lang="en-US" baseline="0" dirty="0" smtClean="0"/>
              <a:t>This is a language-based technique; OS/hardware not involved.</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108</a:t>
            </a:fld>
            <a:endParaRPr lang="en-US"/>
          </a:p>
        </p:txBody>
      </p:sp>
    </p:spTree>
    <p:extLst>
      <p:ext uri="{BB962C8B-B14F-4D97-AF65-F5344CB8AC3E}">
        <p14:creationId xmlns:p14="http://schemas.microsoft.com/office/powerpoint/2010/main" val="263009548"/>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this defense enabled,</a:t>
            </a:r>
            <a:r>
              <a:rPr lang="en-US" baseline="0" dirty="0" smtClean="0"/>
              <a:t> attacker might succeed in causing a buffer overflow, but won’t be able to execute malicious ‘shellcode’ because it will be treated as data and the attempt to jump to that address will fail.</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109</a:t>
            </a:fld>
            <a:endParaRPr lang="en-US"/>
          </a:p>
        </p:txBody>
      </p:sp>
    </p:spTree>
    <p:extLst>
      <p:ext uri="{BB962C8B-B14F-4D97-AF65-F5344CB8AC3E}">
        <p14:creationId xmlns:p14="http://schemas.microsoft.com/office/powerpoint/2010/main" val="38320500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11</a:t>
            </a:fld>
            <a:endParaRPr lang="en-US"/>
          </a:p>
        </p:txBody>
      </p:sp>
    </p:spTree>
    <p:extLst>
      <p:ext uri="{BB962C8B-B14F-4D97-AF65-F5344CB8AC3E}">
        <p14:creationId xmlns:p14="http://schemas.microsoft.com/office/powerpoint/2010/main" val="1395700395"/>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https://en.wikipedia.org/wiki/Address_space_layout_randomization</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110</a:t>
            </a:fld>
            <a:endParaRPr lang="en-US"/>
          </a:p>
        </p:txBody>
      </p:sp>
    </p:spTree>
    <p:extLst>
      <p:ext uri="{BB962C8B-B14F-4D97-AF65-F5344CB8AC3E}">
        <p14:creationId xmlns:p14="http://schemas.microsoft.com/office/powerpoint/2010/main" val="377120407"/>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111</a:t>
            </a:fld>
            <a:endParaRPr lang="en-US"/>
          </a:p>
        </p:txBody>
      </p:sp>
    </p:spTree>
    <p:extLst>
      <p:ext uri="{BB962C8B-B14F-4D97-AF65-F5344CB8AC3E}">
        <p14:creationId xmlns:p14="http://schemas.microsoft.com/office/powerpoint/2010/main" val="39872773"/>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112</a:t>
            </a:fld>
            <a:endParaRPr lang="en-US"/>
          </a:p>
        </p:txBody>
      </p:sp>
    </p:spTree>
    <p:extLst>
      <p:ext uri="{BB962C8B-B14F-4D97-AF65-F5344CB8AC3E}">
        <p14:creationId xmlns:p14="http://schemas.microsoft.com/office/powerpoint/2010/main" val="2327379425"/>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Different pieces of JavaScript code from different origins</a:t>
            </a:r>
            <a:r>
              <a:rPr lang="en-US" baseline="0" dirty="0" smtClean="0"/>
              <a:t> executing side by side on the same web page may not trust each other</a:t>
            </a:r>
          </a:p>
          <a:p>
            <a:pPr marL="171450" indent="-171450">
              <a:buFont typeface="Arial" panose="020B0604020202020204" pitchFamily="34" charset="0"/>
              <a:buChar char="•"/>
            </a:pPr>
            <a:r>
              <a:rPr lang="en-US" dirty="0" smtClean="0"/>
              <a:t>We may be worried that a</a:t>
            </a:r>
            <a:r>
              <a:rPr lang="en-US" baseline="0" dirty="0" smtClean="0"/>
              <a:t> server might receive malicious data which, due to bugs, might end up being treated as code and executed (e.g., SQL injection)</a:t>
            </a:r>
          </a:p>
          <a:p>
            <a:pPr marL="171450" indent="-171450">
              <a:buFont typeface="Arial" panose="020B0604020202020204" pitchFamily="34" charset="0"/>
              <a:buChar char="•"/>
            </a:pPr>
            <a:r>
              <a:rPr lang="en-US" baseline="0" dirty="0" smtClean="0"/>
              <a:t>Language-based security is also more efficient than OS-based security because it doesn’t involve a context switch</a:t>
            </a:r>
          </a:p>
          <a:p>
            <a:pPr marL="171450" indent="-171450">
              <a:buFont typeface="Arial" panose="020B0604020202020204" pitchFamily="34" charset="0"/>
              <a:buChar char="•"/>
            </a:pPr>
            <a:r>
              <a:rPr lang="en-US" baseline="0" dirty="0" smtClean="0"/>
              <a:t>It can enable more fine-grained permissions because you can have security boundaries </a:t>
            </a:r>
            <a:r>
              <a:rPr lang="en-US" i="1" baseline="0" dirty="0" smtClean="0"/>
              <a:t>within</a:t>
            </a:r>
            <a:r>
              <a:rPr lang="en-US" baseline="0" dirty="0" smtClean="0"/>
              <a:t> a program (e.g., public and private methods).</a:t>
            </a:r>
          </a:p>
          <a:p>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113</a:t>
            </a:fld>
            <a:endParaRPr lang="en-US"/>
          </a:p>
        </p:txBody>
      </p:sp>
    </p:spTree>
    <p:extLst>
      <p:ext uri="{BB962C8B-B14F-4D97-AF65-F5344CB8AC3E}">
        <p14:creationId xmlns:p14="http://schemas.microsoft.com/office/powerpoint/2010/main" val="3267515173"/>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access</a:t>
            </a:r>
            <a:r>
              <a:rPr lang="en-US" baseline="0" dirty="0" smtClean="0"/>
              <a:t> is mediated by the interpreter, making it easy to check permissions. </a:t>
            </a:r>
          </a:p>
          <a:p>
            <a:endParaRPr lang="en-US" baseline="0" dirty="0" smtClean="0"/>
          </a:p>
          <a:p>
            <a:r>
              <a:rPr lang="en-US" baseline="0" dirty="0" smtClean="0"/>
              <a:t>Modern JS engines perform “just in time” compilation, so the distinction is a bit blurry.</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114</a:t>
            </a:fld>
            <a:endParaRPr lang="en-US"/>
          </a:p>
        </p:txBody>
      </p:sp>
    </p:spTree>
    <p:extLst>
      <p:ext uri="{BB962C8B-B14F-4D97-AF65-F5344CB8AC3E}">
        <p14:creationId xmlns:p14="http://schemas.microsoft.com/office/powerpoint/2010/main" val="1534218668"/>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Left of dotted line: code producer, someone else on the internet; untrusted.</a:t>
            </a:r>
          </a:p>
          <a:p>
            <a:endParaRPr lang="en-US" dirty="0" smtClean="0"/>
          </a:p>
          <a:p>
            <a:r>
              <a:rPr lang="en-US" dirty="0" smtClean="0"/>
              <a:t>Right</a:t>
            </a:r>
            <a:r>
              <a:rPr lang="en-US" baseline="0" dirty="0" smtClean="0"/>
              <a:t> of dotted line: code consumer, your computer.</a:t>
            </a:r>
          </a:p>
          <a:p>
            <a:endParaRPr lang="en-US" baseline="0" dirty="0" smtClean="0"/>
          </a:p>
          <a:p>
            <a:r>
              <a:rPr lang="en-US" baseline="0" dirty="0" smtClean="0"/>
              <a:t>Java does not compile to machine code, instead JVM executes bytecode.</a:t>
            </a:r>
          </a:p>
          <a:p>
            <a:endParaRPr lang="en-US" baseline="0" dirty="0" smtClean="0"/>
          </a:p>
          <a:p>
            <a:r>
              <a:rPr lang="en-US" baseline="0" dirty="0" smtClean="0"/>
              <a:t>Blue boxes are code, green boxes are actions.</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115</a:t>
            </a:fld>
            <a:endParaRPr lang="en-US"/>
          </a:p>
        </p:txBody>
      </p:sp>
    </p:spTree>
    <p:extLst>
      <p:ext uri="{BB962C8B-B14F-4D97-AF65-F5344CB8AC3E}">
        <p14:creationId xmlns:p14="http://schemas.microsoft.com/office/powerpoint/2010/main" val="880480853"/>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116</a:t>
            </a:fld>
            <a:endParaRPr lang="en-US"/>
          </a:p>
        </p:txBody>
      </p:sp>
    </p:spTree>
    <p:extLst>
      <p:ext uri="{BB962C8B-B14F-4D97-AF65-F5344CB8AC3E}">
        <p14:creationId xmlns:p14="http://schemas.microsoft.com/office/powerpoint/2010/main" val="255899044"/>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117</a:t>
            </a:fld>
            <a:endParaRPr lang="en-US"/>
          </a:p>
        </p:txBody>
      </p:sp>
    </p:spTree>
    <p:extLst>
      <p:ext uri="{BB962C8B-B14F-4D97-AF65-F5344CB8AC3E}">
        <p14:creationId xmlns:p14="http://schemas.microsoft.com/office/powerpoint/2010/main" val="3839082576"/>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Buffer</a:t>
            </a:r>
            <a:r>
              <a:rPr lang="en-US" baseline="0" dirty="0" smtClean="0"/>
              <a:t> overflows used to be a big part of computer security (especially computer security courses). They’re not any more. </a:t>
            </a:r>
            <a:endParaRPr lang="en-US" dirty="0" smtClean="0"/>
          </a:p>
          <a:p>
            <a:endParaRPr lang="en-US" dirty="0" smtClean="0"/>
          </a:p>
          <a:p>
            <a:r>
              <a:rPr lang="en-US" dirty="0" smtClean="0"/>
              <a:t>More and more code is written in higher-level</a:t>
            </a:r>
            <a:r>
              <a:rPr lang="en-US" baseline="0" dirty="0" smtClean="0"/>
              <a:t> languages that do array bounds checking.</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118</a:t>
            </a:fld>
            <a:endParaRPr lang="en-US"/>
          </a:p>
        </p:txBody>
      </p:sp>
    </p:spTree>
    <p:extLst>
      <p:ext uri="{BB962C8B-B14F-4D97-AF65-F5344CB8AC3E}">
        <p14:creationId xmlns:p14="http://schemas.microsoft.com/office/powerpoint/2010/main" val="3839817451"/>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119</a:t>
            </a:fld>
            <a:endParaRPr lang="en-US"/>
          </a:p>
        </p:txBody>
      </p:sp>
    </p:spTree>
    <p:extLst>
      <p:ext uri="{BB962C8B-B14F-4D97-AF65-F5344CB8AC3E}">
        <p14:creationId xmlns:p14="http://schemas.microsoft.com/office/powerpoint/2010/main" val="4008642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12</a:t>
            </a:fld>
            <a:endParaRPr lang="en-US"/>
          </a:p>
        </p:txBody>
      </p:sp>
    </p:spTree>
    <p:extLst>
      <p:ext uri="{BB962C8B-B14F-4D97-AF65-F5344CB8AC3E}">
        <p14:creationId xmlns:p14="http://schemas.microsoft.com/office/powerpoint/2010/main" val="1330649841"/>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120</a:t>
            </a:fld>
            <a:endParaRPr lang="en-US"/>
          </a:p>
        </p:txBody>
      </p:sp>
    </p:spTree>
    <p:extLst>
      <p:ext uri="{BB962C8B-B14F-4D97-AF65-F5344CB8AC3E}">
        <p14:creationId xmlns:p14="http://schemas.microsoft.com/office/powerpoint/2010/main" val="1169760034"/>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Slide credit:</a:t>
            </a:r>
            <a:r>
              <a:rPr lang="en-US" baseline="0" dirty="0" smtClean="0"/>
              <a:t> Michael Ernst</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121</a:t>
            </a:fld>
            <a:endParaRPr lang="en-US"/>
          </a:p>
        </p:txBody>
      </p:sp>
    </p:spTree>
    <p:extLst>
      <p:ext uri="{BB962C8B-B14F-4D97-AF65-F5344CB8AC3E}">
        <p14:creationId xmlns:p14="http://schemas.microsoft.com/office/powerpoint/2010/main" val="2880126402"/>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a:t>
            </a:r>
            <a:r>
              <a:rPr lang="en-US" baseline="0" dirty="0" smtClean="0"/>
              <a:t> taken from http://suif.stanford.edu/papers/usenixsec05.pdf</a:t>
            </a:r>
          </a:p>
          <a:p>
            <a:endParaRPr lang="en-US" baseline="0" dirty="0" smtClean="0"/>
          </a:p>
          <a:p>
            <a:r>
              <a:rPr lang="en-US" dirty="0" smtClean="0"/>
              <a:t>This is a typical piece</a:t>
            </a:r>
            <a:r>
              <a:rPr lang="en-US" baseline="0" dirty="0" smtClean="0"/>
              <a:t> of code that a web server might execute. It has a SQL injection vulnerability. Consider what SQL query would be executed by this code if the </a:t>
            </a:r>
            <a:r>
              <a:rPr lang="en-US" baseline="0" dirty="0" err="1" smtClean="0"/>
              <a:t>userName</a:t>
            </a:r>
            <a:r>
              <a:rPr lang="en-US" baseline="0" dirty="0" smtClean="0"/>
              <a:t> provided by the attacker were the string </a:t>
            </a:r>
          </a:p>
          <a:p>
            <a:r>
              <a:rPr lang="en-US" b="1" baseline="0" dirty="0" smtClean="0">
                <a:latin typeface="Consolas" panose="020B0609020204030204" pitchFamily="49" charset="0"/>
                <a:cs typeface="Consolas" panose="020B0609020204030204" pitchFamily="49" charset="0"/>
              </a:rPr>
              <a:t>	“ ’; DROP TABLE Users; --”</a:t>
            </a:r>
            <a:endParaRPr lang="en-US" b="1" dirty="0" smtClean="0">
              <a:latin typeface="Consolas" panose="020B0609020204030204" pitchFamily="49" charset="0"/>
              <a:cs typeface="Consolas" panose="020B0609020204030204" pitchFamily="49" charset="0"/>
            </a:endParaRPr>
          </a:p>
          <a:p>
            <a:endParaRPr lang="en-US" dirty="0" smtClean="0"/>
          </a:p>
          <a:p>
            <a:r>
              <a:rPr lang="en-US" dirty="0" smtClean="0"/>
              <a:t>See also https://xkcd.com/327/</a:t>
            </a:r>
          </a:p>
          <a:p>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122</a:t>
            </a:fld>
            <a:endParaRPr lang="en-US"/>
          </a:p>
        </p:txBody>
      </p:sp>
    </p:spTree>
    <p:extLst>
      <p:ext uri="{BB962C8B-B14F-4D97-AF65-F5344CB8AC3E}">
        <p14:creationId xmlns:p14="http://schemas.microsoft.com/office/powerpoint/2010/main" val="664541923"/>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a:t>
            </a:r>
            <a:r>
              <a:rPr lang="en-US" baseline="0" dirty="0" smtClean="0"/>
              <a:t> security technique where </a:t>
            </a:r>
            <a:r>
              <a:rPr lang="en-US" dirty="0" smtClean="0"/>
              <a:t>we treat</a:t>
            </a:r>
            <a:r>
              <a:rPr lang="en-US" baseline="0" dirty="0" smtClean="0"/>
              <a:t> all inputs coming from untrusted sources (e.g., a web request) as tainted. We also have a set of rules to propagate the </a:t>
            </a:r>
            <a:r>
              <a:rPr lang="en-US" baseline="0" dirty="0" err="1" smtClean="0"/>
              <a:t>taintedness</a:t>
            </a:r>
            <a:r>
              <a:rPr lang="en-US" baseline="0" dirty="0" smtClean="0"/>
              <a:t> property from the RHS to the LHS of each statement. Finally we check if any tainted objects are passed to the database connection are tainted.</a:t>
            </a:r>
          </a:p>
          <a:p>
            <a:endParaRPr lang="en-US" baseline="0" dirty="0" smtClean="0"/>
          </a:p>
          <a:p>
            <a:r>
              <a:rPr lang="en-US" baseline="0" dirty="0" smtClean="0"/>
              <a:t>This assumes we have access to the source code. It doesn’t actually involve running the program, just analyzing the source code in an automated way to flag possible security vulnerabilities. It is an example of static taint analysis. More commonly we do dynamic taint analysis where we taint objects/locations in memory as a program is running.</a:t>
            </a:r>
          </a:p>
        </p:txBody>
      </p:sp>
      <p:sp>
        <p:nvSpPr>
          <p:cNvPr id="4" name="Slide Number Placeholder 3"/>
          <p:cNvSpPr>
            <a:spLocks noGrp="1"/>
          </p:cNvSpPr>
          <p:nvPr>
            <p:ph type="sldNum" sz="quarter" idx="10"/>
          </p:nvPr>
        </p:nvSpPr>
        <p:spPr/>
        <p:txBody>
          <a:bodyPr/>
          <a:lstStyle/>
          <a:p>
            <a:fld id="{94566334-40D3-444A-87CD-672C33ED3DCC}" type="slidenum">
              <a:rPr lang="en-US" smtClean="0"/>
              <a:pPr/>
              <a:t>123</a:t>
            </a:fld>
            <a:endParaRPr lang="en-US"/>
          </a:p>
        </p:txBody>
      </p:sp>
    </p:spTree>
    <p:extLst>
      <p:ext uri="{BB962C8B-B14F-4D97-AF65-F5344CB8AC3E}">
        <p14:creationId xmlns:p14="http://schemas.microsoft.com/office/powerpoint/2010/main" val="1662716624"/>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103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5513">
              <a:defRPr sz="2400" i="1">
                <a:solidFill>
                  <a:schemeClr val="tx1"/>
                </a:solidFill>
                <a:latin typeface="Times New Roman" panose="02020603050405020304" pitchFamily="18" charset="0"/>
              </a:defRPr>
            </a:lvl1pPr>
            <a:lvl2pPr marL="742950" indent="-285750" defTabSz="925513">
              <a:defRPr sz="2400" i="1">
                <a:solidFill>
                  <a:schemeClr val="tx1"/>
                </a:solidFill>
                <a:latin typeface="Times New Roman" panose="02020603050405020304" pitchFamily="18" charset="0"/>
              </a:defRPr>
            </a:lvl2pPr>
            <a:lvl3pPr marL="1143000" indent="-228600" defTabSz="925513">
              <a:defRPr sz="2400" i="1">
                <a:solidFill>
                  <a:schemeClr val="tx1"/>
                </a:solidFill>
                <a:latin typeface="Times New Roman" panose="02020603050405020304" pitchFamily="18" charset="0"/>
              </a:defRPr>
            </a:lvl3pPr>
            <a:lvl4pPr marL="1600200" indent="-228600" defTabSz="925513">
              <a:defRPr sz="2400" i="1">
                <a:solidFill>
                  <a:schemeClr val="tx1"/>
                </a:solidFill>
                <a:latin typeface="Times New Roman" panose="02020603050405020304" pitchFamily="18" charset="0"/>
              </a:defRPr>
            </a:lvl4pPr>
            <a:lvl5pPr marL="2057400" indent="-228600" defTabSz="925513">
              <a:defRPr sz="2400" i="1">
                <a:solidFill>
                  <a:schemeClr val="tx1"/>
                </a:solidFill>
                <a:latin typeface="Times New Roman" panose="02020603050405020304" pitchFamily="18" charset="0"/>
              </a:defRPr>
            </a:lvl5pPr>
            <a:lvl6pPr marL="2514600" indent="-228600" defTabSz="925513" eaLnBrk="0" fontAlgn="base" hangingPunct="0">
              <a:spcBef>
                <a:spcPct val="0"/>
              </a:spcBef>
              <a:spcAft>
                <a:spcPct val="0"/>
              </a:spcAft>
              <a:defRPr sz="2400" i="1">
                <a:solidFill>
                  <a:schemeClr val="tx1"/>
                </a:solidFill>
                <a:latin typeface="Times New Roman" panose="02020603050405020304" pitchFamily="18" charset="0"/>
              </a:defRPr>
            </a:lvl6pPr>
            <a:lvl7pPr marL="2971800" indent="-228600" defTabSz="925513" eaLnBrk="0" fontAlgn="base" hangingPunct="0">
              <a:spcBef>
                <a:spcPct val="0"/>
              </a:spcBef>
              <a:spcAft>
                <a:spcPct val="0"/>
              </a:spcAft>
              <a:defRPr sz="2400" i="1">
                <a:solidFill>
                  <a:schemeClr val="tx1"/>
                </a:solidFill>
                <a:latin typeface="Times New Roman" panose="02020603050405020304" pitchFamily="18" charset="0"/>
              </a:defRPr>
            </a:lvl7pPr>
            <a:lvl8pPr marL="3429000" indent="-228600" defTabSz="925513" eaLnBrk="0" fontAlgn="base" hangingPunct="0">
              <a:spcBef>
                <a:spcPct val="0"/>
              </a:spcBef>
              <a:spcAft>
                <a:spcPct val="0"/>
              </a:spcAft>
              <a:defRPr sz="2400" i="1">
                <a:solidFill>
                  <a:schemeClr val="tx1"/>
                </a:solidFill>
                <a:latin typeface="Times New Roman" panose="02020603050405020304" pitchFamily="18" charset="0"/>
              </a:defRPr>
            </a:lvl8pPr>
            <a:lvl9pPr marL="3886200" indent="-228600" defTabSz="925513" eaLnBrk="0" fontAlgn="base" hangingPunct="0">
              <a:spcBef>
                <a:spcPct val="0"/>
              </a:spcBef>
              <a:spcAft>
                <a:spcPct val="0"/>
              </a:spcAft>
              <a:defRPr sz="2400" i="1">
                <a:solidFill>
                  <a:schemeClr val="tx1"/>
                </a:solidFill>
                <a:latin typeface="Times New Roman" panose="02020603050405020304" pitchFamily="18" charset="0"/>
              </a:defRPr>
            </a:lvl9pPr>
          </a:lstStyle>
          <a:p>
            <a:fld id="{2E2B844F-BD91-40A8-9A9C-48EE80B30D80}" type="slidenum">
              <a:rPr lang="en-US" altLang="en-US" sz="1200" i="0"/>
              <a:pPr/>
              <a:t>124</a:t>
            </a:fld>
            <a:endParaRPr lang="en-US" altLang="en-US" sz="1200" i="0"/>
          </a:p>
        </p:txBody>
      </p:sp>
      <p:sp>
        <p:nvSpPr>
          <p:cNvPr id="41987" name="Rectangle 2"/>
          <p:cNvSpPr>
            <a:spLocks noGrp="1" noRot="1" noChangeAspect="1" noChangeArrowheads="1" noTextEdit="1"/>
          </p:cNvSpPr>
          <p:nvPr>
            <p:ph type="sldImg"/>
          </p:nvPr>
        </p:nvSpPr>
        <p:spPr>
          <a:ln/>
        </p:spPr>
      </p:sp>
      <p:sp>
        <p:nvSpPr>
          <p:cNvPr id="419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smtClean="0"/>
          </a:p>
        </p:txBody>
      </p:sp>
    </p:spTree>
    <p:extLst>
      <p:ext uri="{BB962C8B-B14F-4D97-AF65-F5344CB8AC3E}">
        <p14:creationId xmlns:p14="http://schemas.microsoft.com/office/powerpoint/2010/main" val="3901134012"/>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well-regarded security analysis tool by</a:t>
            </a:r>
            <a:r>
              <a:rPr lang="en-US" baseline="0" dirty="0" smtClean="0"/>
              <a:t> the author of this book that’s on your Suggested Reading list: http://lcamtuf.coredump.cx/tangled/</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125</a:t>
            </a:fld>
            <a:endParaRPr lang="en-US"/>
          </a:p>
        </p:txBody>
      </p:sp>
    </p:spTree>
    <p:extLst>
      <p:ext uri="{BB962C8B-B14F-4D97-AF65-F5344CB8AC3E}">
        <p14:creationId xmlns:p14="http://schemas.microsoft.com/office/powerpoint/2010/main" val="803067417"/>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charset="0"/>
              <a:buNone/>
              <a:defRPr/>
            </a:pPr>
            <a:r>
              <a:rPr lang="en-US" dirty="0" smtClean="0"/>
              <a:t>This</a:t>
            </a:r>
            <a:r>
              <a:rPr lang="en-US" baseline="0" dirty="0" smtClean="0"/>
              <a:t> is a cool story that you can read about here https://lcamtuf.blogspot.com/2014/11/pulling-jpegs-out-of-thin-air.html</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126</a:t>
            </a:fld>
            <a:endParaRPr lang="en-US"/>
          </a:p>
        </p:txBody>
      </p:sp>
    </p:spTree>
    <p:extLst>
      <p:ext uri="{BB962C8B-B14F-4D97-AF65-F5344CB8AC3E}">
        <p14:creationId xmlns:p14="http://schemas.microsoft.com/office/powerpoint/2010/main" val="1400857102"/>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127</a:t>
            </a:fld>
            <a:endParaRPr lang="en-US"/>
          </a:p>
        </p:txBody>
      </p:sp>
    </p:spTree>
    <p:extLst>
      <p:ext uri="{BB962C8B-B14F-4D97-AF65-F5344CB8AC3E}">
        <p14:creationId xmlns:p14="http://schemas.microsoft.com/office/powerpoint/2010/main" val="3241728998"/>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Skipped over in class. Will revisit later if we have time.</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Pretty good VM security primer: https://web.eecs.umich.edu/~aprakash/eecs588/handouts/virtualmachinesecurity.pdf</a:t>
            </a:r>
          </a:p>
          <a:p>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128</a:t>
            </a:fld>
            <a:endParaRPr lang="en-US"/>
          </a:p>
        </p:txBody>
      </p:sp>
    </p:spTree>
    <p:extLst>
      <p:ext uri="{BB962C8B-B14F-4D97-AF65-F5344CB8AC3E}">
        <p14:creationId xmlns:p14="http://schemas.microsoft.com/office/powerpoint/2010/main" val="4055780509"/>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129</a:t>
            </a:fld>
            <a:endParaRPr lang="en-US"/>
          </a:p>
        </p:txBody>
      </p:sp>
    </p:spTree>
    <p:extLst>
      <p:ext uri="{BB962C8B-B14F-4D97-AF65-F5344CB8AC3E}">
        <p14:creationId xmlns:p14="http://schemas.microsoft.com/office/powerpoint/2010/main" val="19988269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13</a:t>
            </a:fld>
            <a:endParaRPr lang="en-US"/>
          </a:p>
        </p:txBody>
      </p:sp>
    </p:spTree>
    <p:extLst>
      <p:ext uri="{BB962C8B-B14F-4D97-AF65-F5344CB8AC3E}">
        <p14:creationId xmlns:p14="http://schemas.microsoft.com/office/powerpoint/2010/main" val="2485303332"/>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130</a:t>
            </a:fld>
            <a:endParaRPr lang="en-US"/>
          </a:p>
        </p:txBody>
      </p:sp>
    </p:spTree>
    <p:extLst>
      <p:ext uri="{BB962C8B-B14F-4D97-AF65-F5344CB8AC3E}">
        <p14:creationId xmlns:p14="http://schemas.microsoft.com/office/powerpoint/2010/main" val="4213804491"/>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see that “trust” here doesn’t mean what you might assume.</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131</a:t>
            </a:fld>
            <a:endParaRPr lang="en-US"/>
          </a:p>
        </p:txBody>
      </p:sp>
    </p:spTree>
    <p:extLst>
      <p:ext uri="{BB962C8B-B14F-4D97-AF65-F5344CB8AC3E}">
        <p14:creationId xmlns:p14="http://schemas.microsoft.com/office/powerpoint/2010/main" val="2603236949"/>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Secure boot is one application of TC. Each stage refuses to load the next stage unless</a:t>
            </a:r>
            <a:r>
              <a:rPr lang="en-US" baseline="0" dirty="0" smtClean="0"/>
              <a:t> the hash of the binary is an approved list, or it is properly signed, depending on the implementation.</a:t>
            </a:r>
            <a:endParaRPr lang="en-US" dirty="0" smtClean="0"/>
          </a:p>
          <a:p>
            <a:endParaRPr lang="en-US" dirty="0" smtClean="0"/>
          </a:p>
          <a:p>
            <a:r>
              <a:rPr lang="en-US" baseline="0" dirty="0" smtClean="0"/>
              <a:t>An alternative is a</a:t>
            </a:r>
            <a:r>
              <a:rPr lang="en-US" dirty="0" smtClean="0"/>
              <a:t>uthenticated boot</a:t>
            </a:r>
            <a:r>
              <a:rPr lang="en-US" baseline="0" dirty="0" smtClean="0"/>
              <a:t> --- here the system always boots; the goal is instead to be able to certify the state of software running on the machine. For example, a high-security server may allow connections from a client only if the client is able to present a certificate that it’s running an up-to-date OS.</a:t>
            </a:r>
            <a:endParaRPr lang="en-US" dirty="0" smtClean="0"/>
          </a:p>
          <a:p>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132</a:t>
            </a:fld>
            <a:endParaRPr lang="en-US"/>
          </a:p>
        </p:txBody>
      </p:sp>
    </p:spTree>
    <p:extLst>
      <p:ext uri="{BB962C8B-B14F-4D97-AF65-F5344CB8AC3E}">
        <p14:creationId xmlns:p14="http://schemas.microsoft.com/office/powerpoint/2010/main" val="4251692930"/>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deliberately oversimplified</a:t>
            </a:r>
            <a:r>
              <a:rPr lang="en-US" baseline="0" dirty="0" smtClean="0"/>
              <a:t> view. It shows what is possible, not what happens today.</a:t>
            </a:r>
            <a:endParaRPr lang="en-US" dirty="0" smtClean="0"/>
          </a:p>
          <a:p>
            <a:endParaRPr lang="en-US" dirty="0" smtClean="0"/>
          </a:p>
          <a:p>
            <a:r>
              <a:rPr lang="en-US" dirty="0" smtClean="0"/>
              <a:t>The two CAs can be different</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Green arrows are certificates, purple arrows are encrypted communications/storage</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DRM</a:t>
            </a:r>
            <a:r>
              <a:rPr lang="en-US" baseline="0" dirty="0" smtClean="0"/>
              <a:t> can be reasonably effective even without the whole shebang.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e.g., just start the root of trust from the OS and assume it will be hard for user to install their own OS.</a:t>
            </a:r>
            <a:endParaRPr lang="en-US" dirty="0" smtClean="0"/>
          </a:p>
          <a:p>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133</a:t>
            </a:fld>
            <a:endParaRPr lang="en-US"/>
          </a:p>
        </p:txBody>
      </p:sp>
    </p:spTree>
    <p:extLst>
      <p:ext uri="{BB962C8B-B14F-4D97-AF65-F5344CB8AC3E}">
        <p14:creationId xmlns:p14="http://schemas.microsoft.com/office/powerpoint/2010/main" val="1449543318"/>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Picture of secure co-processor/crypto-processor. Far cheaper than a general purpose CPU</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134</a:t>
            </a:fld>
            <a:endParaRPr lang="en-US"/>
          </a:p>
        </p:txBody>
      </p:sp>
    </p:spTree>
    <p:extLst>
      <p:ext uri="{BB962C8B-B14F-4D97-AF65-F5344CB8AC3E}">
        <p14:creationId xmlns:p14="http://schemas.microsoft.com/office/powerpoint/2010/main" val="3945877988"/>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135</a:t>
            </a:fld>
            <a:endParaRPr lang="en-US"/>
          </a:p>
        </p:txBody>
      </p:sp>
    </p:spTree>
    <p:extLst>
      <p:ext uri="{BB962C8B-B14F-4D97-AF65-F5344CB8AC3E}">
        <p14:creationId xmlns:p14="http://schemas.microsoft.com/office/powerpoint/2010/main" val="585261672"/>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virus</a:t>
            </a:r>
            <a:r>
              <a:rPr lang="en-US" baseline="0" dirty="0" smtClean="0"/>
              <a:t> -- Brain</a:t>
            </a:r>
            <a:endParaRPr lang="en-US" dirty="0" smtClean="0"/>
          </a:p>
          <a:p>
            <a:endParaRPr lang="en-US" dirty="0" smtClean="0"/>
          </a:p>
          <a:p>
            <a:r>
              <a:rPr lang="en-US" dirty="0" smtClean="0"/>
              <a:t>Virus names based on strings found in code</a:t>
            </a:r>
          </a:p>
          <a:p>
            <a:endParaRPr lang="en-US" dirty="0" smtClean="0"/>
          </a:p>
          <a:p>
            <a:r>
              <a:rPr lang="en-US" dirty="0" smtClean="0"/>
              <a:t>Bad old days</a:t>
            </a:r>
            <a:r>
              <a:rPr lang="en-US" baseline="0" dirty="0" smtClean="0"/>
              <a:t> of DOS – no screenshot, picture of screen taken with camera</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136</a:t>
            </a:fld>
            <a:endParaRPr lang="en-US"/>
          </a:p>
        </p:txBody>
      </p:sp>
    </p:spTree>
    <p:extLst>
      <p:ext uri="{BB962C8B-B14F-4D97-AF65-F5344CB8AC3E}">
        <p14:creationId xmlns:p14="http://schemas.microsoft.com/office/powerpoint/2010/main" val="1894126218"/>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Authors of Brain. 25 years later, running a successful ISP at the same address</a:t>
            </a:r>
            <a:r>
              <a:rPr lang="en-US" baseline="0" dirty="0" smtClean="0"/>
              <a:t> in Pakistan</a:t>
            </a:r>
          </a:p>
          <a:p>
            <a:endParaRPr lang="en-US" baseline="0" dirty="0" smtClean="0"/>
          </a:p>
          <a:p>
            <a:r>
              <a:rPr lang="en-US" baseline="0" dirty="0" smtClean="0"/>
              <a:t>From </a:t>
            </a:r>
            <a:r>
              <a:rPr lang="en-US" dirty="0" smtClean="0">
                <a:hlinkClick r:id="rId3"/>
              </a:rPr>
              <a:t>http://campaigns.f-secure.com/brain/</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137</a:t>
            </a:fld>
            <a:endParaRPr lang="en-US"/>
          </a:p>
        </p:txBody>
      </p:sp>
    </p:spTree>
    <p:extLst>
      <p:ext uri="{BB962C8B-B14F-4D97-AF65-F5344CB8AC3E}">
        <p14:creationId xmlns:p14="http://schemas.microsoft.com/office/powerpoint/2010/main" val="2302953257"/>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shows how far malware has evolved. </a:t>
            </a:r>
            <a:r>
              <a:rPr lang="en-US" dirty="0" err="1" smtClean="0"/>
              <a:t>Stuxnet’s</a:t>
            </a:r>
            <a:r>
              <a:rPr lang="en-US" dirty="0" smtClean="0"/>
              <a:t> goal was to shut down centrifuges in Iran</a:t>
            </a:r>
            <a:r>
              <a:rPr lang="en-US" baseline="0" dirty="0" smtClean="0"/>
              <a:t> </a:t>
            </a:r>
            <a:r>
              <a:rPr lang="en-US" dirty="0" smtClean="0"/>
              <a:t>used for uranium enrichment.</a:t>
            </a:r>
          </a:p>
          <a:p>
            <a:endParaRPr lang="en-US" dirty="0" smtClean="0"/>
          </a:p>
          <a:p>
            <a:r>
              <a:rPr lang="en-US" dirty="0" smtClean="0"/>
              <a:t>From </a:t>
            </a:r>
            <a:r>
              <a:rPr lang="en-US" dirty="0" smtClean="0">
                <a:hlinkClick r:id="rId3"/>
              </a:rPr>
              <a:t>http://spectrum.ieee.org/telecom/security/the-real-story-of-stuxnet</a:t>
            </a:r>
            <a:endParaRPr lang="en-US" dirty="0" smtClean="0"/>
          </a:p>
          <a:p>
            <a:endParaRPr lang="en-US" dirty="0" smtClean="0"/>
          </a:p>
          <a:p>
            <a:r>
              <a:rPr lang="en-US" dirty="0" smtClean="0"/>
              <a:t>Exploited</a:t>
            </a:r>
            <a:r>
              <a:rPr lang="en-US" baseline="0" dirty="0" smtClean="0"/>
              <a:t> </a:t>
            </a:r>
            <a:r>
              <a:rPr lang="en-US" dirty="0" smtClean="0"/>
              <a:t>4 different zero-day</a:t>
            </a:r>
            <a:r>
              <a:rPr lang="en-US" baseline="0" dirty="0" smtClean="0"/>
              <a:t>s that complement each other: USB, printer, privilege escalation.</a:t>
            </a:r>
          </a:p>
          <a:p>
            <a:endParaRPr lang="en-US" baseline="0" dirty="0" smtClean="0"/>
          </a:p>
          <a:p>
            <a:r>
              <a:rPr lang="en-US" baseline="0" dirty="0" smtClean="0"/>
              <a:t>File size is 500KB. That’s considered huge for malware.</a:t>
            </a:r>
          </a:p>
          <a:p>
            <a:endParaRPr lang="en-US" baseline="0" dirty="0" smtClean="0"/>
          </a:p>
          <a:p>
            <a:r>
              <a:rPr lang="en-US" baseline="0" dirty="0" smtClean="0"/>
              <a:t>Thought to be the work of US and Israeli governments.</a:t>
            </a:r>
          </a:p>
        </p:txBody>
      </p:sp>
      <p:sp>
        <p:nvSpPr>
          <p:cNvPr id="4" name="Slide Number Placeholder 3"/>
          <p:cNvSpPr>
            <a:spLocks noGrp="1"/>
          </p:cNvSpPr>
          <p:nvPr>
            <p:ph type="sldNum" sz="quarter" idx="10"/>
          </p:nvPr>
        </p:nvSpPr>
        <p:spPr/>
        <p:txBody>
          <a:bodyPr/>
          <a:lstStyle/>
          <a:p>
            <a:fld id="{94566334-40D3-444A-87CD-672C33ED3DCC}" type="slidenum">
              <a:rPr lang="en-US" smtClean="0"/>
              <a:pPr/>
              <a:t>138</a:t>
            </a:fld>
            <a:endParaRPr lang="en-US"/>
          </a:p>
        </p:txBody>
      </p:sp>
    </p:spTree>
    <p:extLst>
      <p:ext uri="{BB962C8B-B14F-4D97-AF65-F5344CB8AC3E}">
        <p14:creationId xmlns:p14="http://schemas.microsoft.com/office/powerpoint/2010/main" val="758560150"/>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Much</a:t>
            </a:r>
            <a:r>
              <a:rPr lang="en-US" baseline="0" dirty="0" smtClean="0"/>
              <a:t> of this is based on Prof. Christopher </a:t>
            </a:r>
            <a:r>
              <a:rPr lang="en-US" baseline="0" dirty="0" err="1" smtClean="0"/>
              <a:t>Kruegel’s</a:t>
            </a:r>
            <a:r>
              <a:rPr lang="en-US" baseline="0" dirty="0" smtClean="0"/>
              <a:t> slides </a:t>
            </a:r>
            <a:r>
              <a:rPr lang="en-US" dirty="0" smtClean="0">
                <a:hlinkClick r:id="rId3"/>
              </a:rPr>
              <a:t>https://www.cs.ucsb.edu/~chris/teaching/cs290/doc/cs290-6-malware.pdf</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“Virus” is colloquially used to describe all types of malware,</a:t>
            </a:r>
            <a:r>
              <a:rPr lang="en-US" baseline="0" dirty="0" smtClean="0"/>
              <a:t> but as a technical term it describes a specific type of early malware that’s rarely seen today. A virus attaches itself to an </a:t>
            </a:r>
            <a:r>
              <a:rPr lang="en-US" i="1" baseline="0" dirty="0" smtClean="0"/>
              <a:t>already existing executable</a:t>
            </a:r>
            <a:r>
              <a:rPr lang="en-US" baseline="0" dirty="0" smtClean="0"/>
              <a:t> file. This made sense back in the day because independently executing malware like worms wouldn’t be able to spread itself effectively, since most people weren’t on the Internet.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 Trojan is a malware that purports to be a useful app but then has a hidden, malicious payload (like the Trojan horse of myth).</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Rootkit – will see later.</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Other terms to know: botnet, backdoor,</a:t>
            </a:r>
            <a:r>
              <a:rPr lang="en-US" baseline="0" dirty="0" smtClean="0"/>
              <a:t> exploit.</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94566334-40D3-444A-87CD-672C33ED3DCC}" type="slidenum">
              <a:rPr lang="en-US" smtClean="0"/>
              <a:pPr/>
              <a:t>139</a:t>
            </a:fld>
            <a:endParaRPr lang="en-US"/>
          </a:p>
        </p:txBody>
      </p:sp>
    </p:spTree>
    <p:extLst>
      <p:ext uri="{BB962C8B-B14F-4D97-AF65-F5344CB8AC3E}">
        <p14:creationId xmlns:p14="http://schemas.microsoft.com/office/powerpoint/2010/main" val="30292881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14</a:t>
            </a:fld>
            <a:endParaRPr lang="en-US"/>
          </a:p>
        </p:txBody>
      </p:sp>
    </p:spTree>
    <p:extLst>
      <p:ext uri="{BB962C8B-B14F-4D97-AF65-F5344CB8AC3E}">
        <p14:creationId xmlns:p14="http://schemas.microsoft.com/office/powerpoint/2010/main" val="1902141964"/>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94566334-40D3-444A-87CD-672C33ED3DCC}" type="slidenum">
              <a:rPr lang="en-US" smtClean="0"/>
              <a:pPr/>
              <a:t>140</a:t>
            </a:fld>
            <a:endParaRPr lang="en-US"/>
          </a:p>
        </p:txBody>
      </p:sp>
    </p:spTree>
    <p:extLst>
      <p:ext uri="{BB962C8B-B14F-4D97-AF65-F5344CB8AC3E}">
        <p14:creationId xmlns:p14="http://schemas.microsoft.com/office/powerpoint/2010/main" val="2187600990"/>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is a rough classification.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Malware</a:t>
            </a:r>
            <a:r>
              <a:rPr lang="en-US" baseline="0" dirty="0" smtClean="0"/>
              <a:t> that affects your machine might either harm you directly, say by stealing your credentials, or might merely use your machine as a stepping stone to attack other targets (e.g., sending spam).</a:t>
            </a:r>
            <a:endParaRPr lang="en-US" dirty="0" smtClean="0"/>
          </a:p>
        </p:txBody>
      </p:sp>
      <p:sp>
        <p:nvSpPr>
          <p:cNvPr id="4" name="Slide Number Placeholder 3"/>
          <p:cNvSpPr>
            <a:spLocks noGrp="1"/>
          </p:cNvSpPr>
          <p:nvPr>
            <p:ph type="sldNum" sz="quarter" idx="10"/>
          </p:nvPr>
        </p:nvSpPr>
        <p:spPr/>
        <p:txBody>
          <a:bodyPr/>
          <a:lstStyle/>
          <a:p>
            <a:fld id="{94566334-40D3-444A-87CD-672C33ED3DCC}" type="slidenum">
              <a:rPr lang="en-US" smtClean="0"/>
              <a:pPr/>
              <a:t>141</a:t>
            </a:fld>
            <a:endParaRPr lang="en-US"/>
          </a:p>
        </p:txBody>
      </p:sp>
    </p:spTree>
    <p:extLst>
      <p:ext uri="{BB962C8B-B14F-4D97-AF65-F5344CB8AC3E}">
        <p14:creationId xmlns:p14="http://schemas.microsoft.com/office/powerpoint/2010/main" val="2179369508"/>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a:t>
            </a:r>
            <a:r>
              <a:rPr lang="en-US" baseline="0" dirty="0" smtClean="0"/>
              <a:t> are some plausible reasons, but it’s hard to know for sure.</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142</a:t>
            </a:fld>
            <a:endParaRPr lang="en-US"/>
          </a:p>
        </p:txBody>
      </p:sp>
    </p:spTree>
    <p:extLst>
      <p:ext uri="{BB962C8B-B14F-4D97-AF65-F5344CB8AC3E}">
        <p14:creationId xmlns:p14="http://schemas.microsoft.com/office/powerpoint/2010/main" val="3438165866"/>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recall that a virus is a specific</a:t>
            </a:r>
            <a:r>
              <a:rPr lang="en-US" baseline="0" dirty="0" smtClean="0"/>
              <a:t> type of malware that infects an already existing program (similar to a biological virus).</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143</a:t>
            </a:fld>
            <a:endParaRPr lang="en-US"/>
          </a:p>
        </p:txBody>
      </p:sp>
    </p:spTree>
    <p:extLst>
      <p:ext uri="{BB962C8B-B14F-4D97-AF65-F5344CB8AC3E}">
        <p14:creationId xmlns:p14="http://schemas.microsoft.com/office/powerpoint/2010/main" val="867915003"/>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144</a:t>
            </a:fld>
            <a:endParaRPr lang="en-US"/>
          </a:p>
        </p:txBody>
      </p:sp>
    </p:spTree>
    <p:extLst>
      <p:ext uri="{BB962C8B-B14F-4D97-AF65-F5344CB8AC3E}">
        <p14:creationId xmlns:p14="http://schemas.microsoft.com/office/powerpoint/2010/main" val="3798392876"/>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Self-replication shows up in a lot of unexpected places</a:t>
            </a:r>
          </a:p>
          <a:p>
            <a:endParaRPr lang="en-US" dirty="0" smtClean="0"/>
          </a:p>
          <a:p>
            <a:r>
              <a:rPr lang="en-US" dirty="0" smtClean="0"/>
              <a:t>Conway’s game of life </a:t>
            </a:r>
            <a:r>
              <a:rPr lang="en-US" dirty="0" smtClean="0">
                <a:hlinkClick r:id="rId3"/>
              </a:rPr>
              <a:t>https://en.wikipedia.org/wiki/Conway's_Game_of_Life</a:t>
            </a:r>
            <a:endParaRPr lang="en-US" dirty="0" smtClean="0"/>
          </a:p>
          <a:p>
            <a:endParaRPr lang="en-US" dirty="0" smtClean="0"/>
          </a:p>
          <a:p>
            <a:r>
              <a:rPr lang="en-US" dirty="0" smtClean="0"/>
              <a:t>Self replication in Conway’s game of life </a:t>
            </a:r>
            <a:r>
              <a:rPr lang="en-US" dirty="0" smtClean="0">
                <a:hlinkClick r:id="rId4"/>
              </a:rPr>
              <a:t>http://boingboing.net/2010/06/18/first-self-replicati.html</a:t>
            </a:r>
            <a:endParaRPr lang="en-US" dirty="0" smtClean="0"/>
          </a:p>
          <a:p>
            <a:endParaRPr lang="en-US" dirty="0" smtClean="0"/>
          </a:p>
          <a:p>
            <a:r>
              <a:rPr lang="en-US" dirty="0" smtClean="0"/>
              <a:t>Virus in </a:t>
            </a:r>
            <a:r>
              <a:rPr lang="en-US" dirty="0" err="1" smtClean="0"/>
              <a:t>myspace</a:t>
            </a:r>
            <a:r>
              <a:rPr lang="en-US" dirty="0" smtClean="0"/>
              <a:t>:</a:t>
            </a:r>
            <a:r>
              <a:rPr lang="en-US" baseline="0" dirty="0" smtClean="0"/>
              <a:t> </a:t>
            </a:r>
            <a:r>
              <a:rPr lang="en-US" dirty="0" smtClean="0">
                <a:hlinkClick r:id="rId5"/>
              </a:rPr>
              <a:t>https://en.wikipedia.org/wiki/Samy_(computer_worm)</a:t>
            </a:r>
            <a:r>
              <a:rPr lang="en-US" dirty="0" smtClean="0"/>
              <a:t> </a:t>
            </a:r>
          </a:p>
          <a:p>
            <a:r>
              <a:rPr lang="en-US" dirty="0" smtClean="0"/>
              <a:t>This example straddles the virus and worm categories.</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145</a:t>
            </a:fld>
            <a:endParaRPr lang="en-US"/>
          </a:p>
        </p:txBody>
      </p:sp>
    </p:spTree>
    <p:extLst>
      <p:ext uri="{BB962C8B-B14F-4D97-AF65-F5344CB8AC3E}">
        <p14:creationId xmlns:p14="http://schemas.microsoft.com/office/powerpoint/2010/main" val="4098489500"/>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point here is that self-replication phenomena aren’t even limited to programmable environments.</a:t>
            </a:r>
            <a:r>
              <a:rPr lang="en-US" baseline="0" dirty="0" smtClean="0"/>
              <a:t> </a:t>
            </a:r>
          </a:p>
          <a:p>
            <a:endParaRPr lang="en-US" baseline="0" dirty="0" smtClean="0"/>
          </a:p>
          <a:p>
            <a:r>
              <a:rPr lang="en-US" baseline="0" dirty="0" smtClean="0"/>
              <a:t>Memes spread between people in much the same way as viruses.</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146</a:t>
            </a:fld>
            <a:endParaRPr lang="en-US"/>
          </a:p>
        </p:txBody>
      </p:sp>
    </p:spTree>
    <p:extLst>
      <p:ext uri="{BB962C8B-B14F-4D97-AF65-F5344CB8AC3E}">
        <p14:creationId xmlns:p14="http://schemas.microsoft.com/office/powerpoint/2010/main" val="946552732"/>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an analog</a:t>
            </a:r>
            <a:r>
              <a:rPr lang="en-US" baseline="0" dirty="0" smtClean="0"/>
              <a:t> of biological mutation. You have this in chain letters as well, and there are academic studies of this phenomenon </a:t>
            </a:r>
            <a:r>
              <a:rPr lang="en-US" dirty="0" smtClean="0">
                <a:hlinkClick r:id="rId3"/>
              </a:rPr>
              <a:t>http://www.pnas.org/content/105/12/4633.full</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147</a:t>
            </a:fld>
            <a:endParaRPr lang="en-US"/>
          </a:p>
        </p:txBody>
      </p:sp>
    </p:spTree>
    <p:extLst>
      <p:ext uri="{BB962C8B-B14F-4D97-AF65-F5344CB8AC3E}">
        <p14:creationId xmlns:p14="http://schemas.microsoft.com/office/powerpoint/2010/main" val="1542455762"/>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148</a:t>
            </a:fld>
            <a:endParaRPr lang="en-US"/>
          </a:p>
        </p:txBody>
      </p:sp>
    </p:spTree>
    <p:extLst>
      <p:ext uri="{BB962C8B-B14F-4D97-AF65-F5344CB8AC3E}">
        <p14:creationId xmlns:p14="http://schemas.microsoft.com/office/powerpoint/2010/main" val="2047434993"/>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Most memes/viruses have a payload and</a:t>
            </a:r>
            <a:r>
              <a:rPr lang="en-US" baseline="0" dirty="0" smtClean="0"/>
              <a:t> an infection/replication mechanism. </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149</a:t>
            </a:fld>
            <a:endParaRPr lang="en-US"/>
          </a:p>
        </p:txBody>
      </p:sp>
    </p:spTree>
    <p:extLst>
      <p:ext uri="{BB962C8B-B14F-4D97-AF65-F5344CB8AC3E}">
        <p14:creationId xmlns:p14="http://schemas.microsoft.com/office/powerpoint/2010/main" val="221442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 function call in c is like a jump (to a procedure)</a:t>
            </a:r>
            <a:r>
              <a:rPr lang="en-US" baseline="0" dirty="0" smtClean="0"/>
              <a:t> – but when you are done with the function, we return to where we called it.</a:t>
            </a:r>
            <a:endParaRPr lang="en-US" dirty="0" smtClean="0"/>
          </a:p>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15</a:t>
            </a:fld>
            <a:endParaRPr lang="en-US"/>
          </a:p>
        </p:txBody>
      </p:sp>
    </p:spTree>
    <p:extLst>
      <p:ext uri="{BB962C8B-B14F-4D97-AF65-F5344CB8AC3E}">
        <p14:creationId xmlns:p14="http://schemas.microsoft.com/office/powerpoint/2010/main" val="1058665544"/>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growth of the number of infected hosts/machines is initially exponential, before gradually dying down.</a:t>
            </a:r>
          </a:p>
          <a:p>
            <a:endParaRPr lang="en-US" baseline="0" dirty="0" smtClean="0"/>
          </a:p>
          <a:p>
            <a:r>
              <a:rPr lang="en-US" dirty="0" smtClean="0">
                <a:hlinkClick r:id="rId3"/>
              </a:rPr>
              <a:t>https://en.wikipedia.org/wiki/Compartmental_models_in_epidemiology#The_SIR_model</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150</a:t>
            </a:fld>
            <a:endParaRPr lang="en-US"/>
          </a:p>
        </p:txBody>
      </p:sp>
    </p:spTree>
    <p:extLst>
      <p:ext uri="{BB962C8B-B14F-4D97-AF65-F5344CB8AC3E}">
        <p14:creationId xmlns:p14="http://schemas.microsoft.com/office/powerpoint/2010/main" val="1380148870"/>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a:t>
            </a:r>
            <a:r>
              <a:rPr lang="en-US" baseline="0" dirty="0" smtClean="0"/>
              <a:t> </a:t>
            </a:r>
            <a:r>
              <a:rPr lang="en-US" dirty="0" smtClean="0"/>
              <a:t>Jerusalem virus – triggered on Friday the 13</a:t>
            </a:r>
            <a:r>
              <a:rPr lang="en-US" baseline="30000" dirty="0" smtClean="0"/>
              <a:t>th</a:t>
            </a:r>
          </a:p>
          <a:p>
            <a:endParaRPr lang="en-US" baseline="30000" dirty="0" smtClean="0"/>
          </a:p>
          <a:p>
            <a:r>
              <a:rPr lang="en-US" baseline="0" dirty="0" smtClean="0"/>
              <a:t>Reason to have a trigger: maximize impact on specific day; minimize chances of security researchers/companies patching the flaw before you can infect a lot of machines.</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151</a:t>
            </a:fld>
            <a:endParaRPr lang="en-US"/>
          </a:p>
        </p:txBody>
      </p:sp>
    </p:spTree>
    <p:extLst>
      <p:ext uri="{BB962C8B-B14F-4D97-AF65-F5344CB8AC3E}">
        <p14:creationId xmlns:p14="http://schemas.microsoft.com/office/powerpoint/2010/main" val="1149483356"/>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152</a:t>
            </a:fld>
            <a:endParaRPr lang="en-US"/>
          </a:p>
        </p:txBody>
      </p:sp>
    </p:spTree>
    <p:extLst>
      <p:ext uri="{BB962C8B-B14F-4D97-AF65-F5344CB8AC3E}">
        <p14:creationId xmlns:p14="http://schemas.microsoft.com/office/powerpoint/2010/main" val="2921853176"/>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153</a:t>
            </a:fld>
            <a:endParaRPr lang="en-US"/>
          </a:p>
        </p:txBody>
      </p:sp>
    </p:spTree>
    <p:extLst>
      <p:ext uri="{BB962C8B-B14F-4D97-AF65-F5344CB8AC3E}">
        <p14:creationId xmlns:p14="http://schemas.microsoft.com/office/powerpoint/2010/main" val="1676037267"/>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Roughly two ways worms can propagate: </a:t>
            </a:r>
          </a:p>
          <a:p>
            <a:endParaRPr lang="en-US" dirty="0" smtClean="0"/>
          </a:p>
          <a:p>
            <a:pPr marL="228600" indent="-228600">
              <a:buAutoNum type="arabicPeriod"/>
            </a:pPr>
            <a:r>
              <a:rPr lang="en-US" dirty="0" smtClean="0"/>
              <a:t>Arrives as an email attachment, may not need to exploit any software bugs. Spreads between people, often</a:t>
            </a:r>
            <a:r>
              <a:rPr lang="en-US" baseline="0" dirty="0" smtClean="0"/>
              <a:t> by mailing itself out to your contacts.</a:t>
            </a:r>
          </a:p>
          <a:p>
            <a:pPr marL="228600" indent="-228600">
              <a:buAutoNum type="arabicPeriod"/>
            </a:pPr>
            <a:endParaRPr lang="en-US" baseline="0" dirty="0" smtClean="0"/>
          </a:p>
          <a:p>
            <a:pPr marL="228600" indent="-228600">
              <a:buAutoNum type="arabicPeriod"/>
            </a:pPr>
            <a:r>
              <a:rPr lang="en-US" baseline="0" dirty="0" smtClean="0"/>
              <a:t>Spreads on the network (often by sending itself to randomly generated IP addresses) by exploiting vulnerabilities. </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154</a:t>
            </a:fld>
            <a:endParaRPr lang="en-US"/>
          </a:p>
        </p:txBody>
      </p:sp>
    </p:spTree>
    <p:extLst>
      <p:ext uri="{BB962C8B-B14F-4D97-AF65-F5344CB8AC3E}">
        <p14:creationId xmlns:p14="http://schemas.microsoft.com/office/powerpoint/2010/main" val="1012903115"/>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Early 2000s:</a:t>
            </a:r>
            <a:r>
              <a:rPr lang="en-US" baseline="0" dirty="0" smtClean="0"/>
              <a:t> glory days of email-based worms</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155</a:t>
            </a:fld>
            <a:endParaRPr lang="en-US"/>
          </a:p>
        </p:txBody>
      </p:sp>
    </p:spTree>
    <p:extLst>
      <p:ext uri="{BB962C8B-B14F-4D97-AF65-F5344CB8AC3E}">
        <p14:creationId xmlns:p14="http://schemas.microsoft.com/office/powerpoint/2010/main" val="2928461341"/>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156</a:t>
            </a:fld>
            <a:endParaRPr lang="en-US"/>
          </a:p>
        </p:txBody>
      </p:sp>
    </p:spTree>
    <p:extLst>
      <p:ext uri="{BB962C8B-B14F-4D97-AF65-F5344CB8AC3E}">
        <p14:creationId xmlns:p14="http://schemas.microsoft.com/office/powerpoint/2010/main" val="1253401832"/>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Code red</a:t>
            </a:r>
            <a:r>
              <a:rPr lang="en-US" baseline="0" dirty="0" smtClean="0"/>
              <a:t> spread automatically by exploiting a bug rather than by email. You can see that it spreads very fast.</a:t>
            </a:r>
          </a:p>
          <a:p>
            <a:endParaRPr lang="en-US" baseline="0" dirty="0" smtClean="0"/>
          </a:p>
          <a:p>
            <a:r>
              <a:rPr lang="en-US" baseline="0" dirty="0" smtClean="0"/>
              <a:t>Just how fast can a worm spread?</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157</a:t>
            </a:fld>
            <a:endParaRPr lang="en-US"/>
          </a:p>
        </p:txBody>
      </p:sp>
    </p:spTree>
    <p:extLst>
      <p:ext uri="{BB962C8B-B14F-4D97-AF65-F5344CB8AC3E}">
        <p14:creationId xmlns:p14="http://schemas.microsoft.com/office/powerpoint/2010/main" val="3737366709"/>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SQL slammer had</a:t>
            </a:r>
            <a:r>
              <a:rPr lang="en-US" baseline="0" dirty="0" smtClean="0"/>
              <a:t> no malicious payload!</a:t>
            </a:r>
          </a:p>
          <a:p>
            <a:endParaRPr lang="en-US" baseline="0" dirty="0" smtClean="0"/>
          </a:p>
          <a:p>
            <a:r>
              <a:rPr lang="en-US" baseline="0" dirty="0" smtClean="0"/>
              <a:t>It attacked SQL server, but it’s not related to the SQL injection vulnerability.</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158</a:t>
            </a:fld>
            <a:endParaRPr lang="en-US"/>
          </a:p>
        </p:txBody>
      </p:sp>
    </p:spTree>
    <p:extLst>
      <p:ext uri="{BB962C8B-B14F-4D97-AF65-F5344CB8AC3E}">
        <p14:creationId xmlns:p14="http://schemas.microsoft.com/office/powerpoint/2010/main" val="2617993060"/>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hlinkClick r:id="rId3"/>
              </a:rPr>
              <a:t>http://ranger.uta.edu/~dliu/courses/cse6392-ids-spring2007/papers/CCS-worm04-topspeed.pdf</a:t>
            </a:r>
            <a:endParaRPr lang="en-US" dirty="0" smtClean="0"/>
          </a:p>
          <a:p>
            <a:endParaRPr lang="en-US" dirty="0" smtClean="0"/>
          </a:p>
          <a:p>
            <a:r>
              <a:rPr lang="en-US" dirty="0" smtClean="0"/>
              <a:t>Some academics</a:t>
            </a:r>
            <a:r>
              <a:rPr lang="en-US" baseline="0" dirty="0" smtClean="0"/>
              <a:t> became very interested in calculating just how fast a worm could infect most of the Internet. This calculation is a result of that.</a:t>
            </a:r>
          </a:p>
          <a:p>
            <a:endParaRPr lang="en-US" baseline="0" dirty="0" smtClean="0"/>
          </a:p>
          <a:p>
            <a:r>
              <a:rPr lang="en-US" baseline="0" dirty="0" smtClean="0"/>
              <a:t>But it doesn’t really matter: whether it’s 2 seconds or a few minutes, it’s too fast for any kind of human-in-the-loop defense.</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159</a:t>
            </a:fld>
            <a:endParaRPr lang="en-US"/>
          </a:p>
        </p:txBody>
      </p:sp>
    </p:spTree>
    <p:extLst>
      <p:ext uri="{BB962C8B-B14F-4D97-AF65-F5344CB8AC3E}">
        <p14:creationId xmlns:p14="http://schemas.microsoft.com/office/powerpoint/2010/main" val="6554624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In order to do this, we’ll use a stack.</a:t>
            </a:r>
            <a:r>
              <a:rPr lang="en-US" baseline="0" dirty="0" smtClean="0"/>
              <a:t> On our stack, we’ll put some frames…</a:t>
            </a:r>
            <a:endParaRPr lang="en-US" dirty="0" smtClean="0"/>
          </a:p>
          <a:p>
            <a:r>
              <a:rPr lang="en-US" dirty="0" smtClean="0"/>
              <a:t>The</a:t>
            </a:r>
            <a:r>
              <a:rPr lang="en-US" baseline="0" dirty="0" smtClean="0"/>
              <a:t> stack frame contains all the local information to an instance of a function. </a:t>
            </a:r>
            <a:r>
              <a:rPr lang="en-US" dirty="0" smtClean="0"/>
              <a:t>In</a:t>
            </a:r>
            <a:r>
              <a:rPr lang="en-US" baseline="0" dirty="0" smtClean="0"/>
              <a:t> addition to our stack pointer (SP), compilers/programmers often use a Frame Pointer (FP), so that local variables are a constant offset from FP while the SP moves throughout the execution of the function. In this case, we see the main stack frame – for now it contains some local variables defined in the function main. </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16</a:t>
            </a:fld>
            <a:endParaRPr lang="en-US"/>
          </a:p>
        </p:txBody>
      </p:sp>
    </p:spTree>
    <p:extLst>
      <p:ext uri="{BB962C8B-B14F-4D97-AF65-F5344CB8AC3E}">
        <p14:creationId xmlns:p14="http://schemas.microsoft.com/office/powerpoint/2010/main" val="1447487250"/>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Kernel rootkits are especially powerful because there may be no way to detect the existence of the infection. To hide itself, it modifies kernel data structures and intercepts system calls from applications.</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Sony rootkit scandal </a:t>
            </a:r>
            <a:r>
              <a:rPr lang="en-US" dirty="0" smtClean="0">
                <a:hlinkClick r:id="rId3"/>
              </a:rPr>
              <a:t>https://en.wikipedia.org/wiki/Sony_BMG_copy_protection_rootkit_scandal</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160</a:t>
            </a:fld>
            <a:endParaRPr lang="en-US"/>
          </a:p>
        </p:txBody>
      </p:sp>
    </p:spTree>
    <p:extLst>
      <p:ext uri="{BB962C8B-B14F-4D97-AF65-F5344CB8AC3E}">
        <p14:creationId xmlns:p14="http://schemas.microsoft.com/office/powerpoint/2010/main" val="23532199"/>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161</a:t>
            </a:fld>
            <a:endParaRPr lang="en-US"/>
          </a:p>
        </p:txBody>
      </p:sp>
    </p:spTree>
    <p:extLst>
      <p:ext uri="{BB962C8B-B14F-4D97-AF65-F5344CB8AC3E}">
        <p14:creationId xmlns:p14="http://schemas.microsoft.com/office/powerpoint/2010/main" val="1903216017"/>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Even though it’s called antivirus, it’s not specific to viruses.</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162</a:t>
            </a:fld>
            <a:endParaRPr lang="en-US"/>
          </a:p>
        </p:txBody>
      </p:sp>
    </p:spTree>
    <p:extLst>
      <p:ext uri="{BB962C8B-B14F-4D97-AF65-F5344CB8AC3E}">
        <p14:creationId xmlns:p14="http://schemas.microsoft.com/office/powerpoint/2010/main" val="792623826"/>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163</a:t>
            </a:fld>
            <a:endParaRPr lang="en-US"/>
          </a:p>
        </p:txBody>
      </p:sp>
    </p:spTree>
    <p:extLst>
      <p:ext uri="{BB962C8B-B14F-4D97-AF65-F5344CB8AC3E}">
        <p14:creationId xmlns:p14="http://schemas.microsoft.com/office/powerpoint/2010/main" val="2956805214"/>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Every time the malware replicates, it inserts different</a:t>
            </a:r>
            <a:r>
              <a:rPr lang="en-US" baseline="0" dirty="0" smtClean="0"/>
              <a:t> instructions into the binary that don’t change the semantics of the program. This will fool simple substring matching methods of detecting it.</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164</a:t>
            </a:fld>
            <a:endParaRPr lang="en-US"/>
          </a:p>
        </p:txBody>
      </p:sp>
    </p:spTree>
    <p:extLst>
      <p:ext uri="{BB962C8B-B14F-4D97-AF65-F5344CB8AC3E}">
        <p14:creationId xmlns:p14="http://schemas.microsoft.com/office/powerpoint/2010/main" val="3871978833"/>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165</a:t>
            </a:fld>
            <a:endParaRPr lang="en-US"/>
          </a:p>
        </p:txBody>
      </p:sp>
    </p:spTree>
    <p:extLst>
      <p:ext uri="{BB962C8B-B14F-4D97-AF65-F5344CB8AC3E}">
        <p14:creationId xmlns:p14="http://schemas.microsoft.com/office/powerpoint/2010/main" val="21240706"/>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166</a:t>
            </a:fld>
            <a:endParaRPr lang="en-US"/>
          </a:p>
        </p:txBody>
      </p:sp>
    </p:spTree>
    <p:extLst>
      <p:ext uri="{BB962C8B-B14F-4D97-AF65-F5344CB8AC3E}">
        <p14:creationId xmlns:p14="http://schemas.microsoft.com/office/powerpoint/2010/main" val="2914044488"/>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Will</a:t>
            </a:r>
            <a:r>
              <a:rPr lang="en-US" baseline="0" dirty="0" smtClean="0"/>
              <a:t> discuss in following lectures</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167</a:t>
            </a:fld>
            <a:endParaRPr lang="en-US"/>
          </a:p>
        </p:txBody>
      </p:sp>
    </p:spTree>
    <p:extLst>
      <p:ext uri="{BB962C8B-B14F-4D97-AF65-F5344CB8AC3E}">
        <p14:creationId xmlns:p14="http://schemas.microsoft.com/office/powerpoint/2010/main" val="1968963132"/>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Already discussed</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168</a:t>
            </a:fld>
            <a:endParaRPr lang="en-US"/>
          </a:p>
        </p:txBody>
      </p:sp>
    </p:spTree>
    <p:extLst>
      <p:ext uri="{BB962C8B-B14F-4D97-AF65-F5344CB8AC3E}">
        <p14:creationId xmlns:p14="http://schemas.microsoft.com/office/powerpoint/2010/main" val="720792520"/>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class of defenses has proven</a:t>
            </a:r>
            <a:r>
              <a:rPr lang="en-US" baseline="0" dirty="0" smtClean="0"/>
              <a:t> particularly effective.</a:t>
            </a:r>
          </a:p>
          <a:p>
            <a:endParaRPr lang="en-US" baseline="0" dirty="0" smtClean="0"/>
          </a:p>
          <a:p>
            <a:r>
              <a:rPr lang="en-US" baseline="0" dirty="0" smtClean="0"/>
              <a:t>Will talk more about safe browsing API in web security lectures</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169</a:t>
            </a:fld>
            <a:endParaRPr lang="en-US"/>
          </a:p>
        </p:txBody>
      </p:sp>
    </p:spTree>
    <p:extLst>
      <p:ext uri="{BB962C8B-B14F-4D97-AF65-F5344CB8AC3E}">
        <p14:creationId xmlns:p14="http://schemas.microsoft.com/office/powerpoint/2010/main" val="26019278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call our</a:t>
            </a:r>
            <a:r>
              <a:rPr lang="en-US" baseline="0" dirty="0" smtClean="0"/>
              <a:t> function, foo. We’ll start by pushing our function arguments onto the stack</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17</a:t>
            </a:fld>
            <a:endParaRPr lang="en-US"/>
          </a:p>
        </p:txBody>
      </p:sp>
    </p:spTree>
    <p:extLst>
      <p:ext uri="{BB962C8B-B14F-4D97-AF65-F5344CB8AC3E}">
        <p14:creationId xmlns:p14="http://schemas.microsoft.com/office/powerpoint/2010/main" val="4150548808"/>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170</a:t>
            </a:fld>
            <a:endParaRPr lang="en-US"/>
          </a:p>
        </p:txBody>
      </p:sp>
    </p:spTree>
    <p:extLst>
      <p:ext uri="{BB962C8B-B14F-4D97-AF65-F5344CB8AC3E}">
        <p14:creationId xmlns:p14="http://schemas.microsoft.com/office/powerpoint/2010/main" val="1323822755"/>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171</a:t>
            </a:fld>
            <a:endParaRPr lang="en-US"/>
          </a:p>
        </p:txBody>
      </p:sp>
    </p:spTree>
    <p:extLst>
      <p:ext uri="{BB962C8B-B14F-4D97-AF65-F5344CB8AC3E}">
        <p14:creationId xmlns:p14="http://schemas.microsoft.com/office/powerpoint/2010/main" val="630977525"/>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172</a:t>
            </a:fld>
            <a:endParaRPr lang="en-US"/>
          </a:p>
        </p:txBody>
      </p:sp>
    </p:spTree>
    <p:extLst>
      <p:ext uri="{BB962C8B-B14F-4D97-AF65-F5344CB8AC3E}">
        <p14:creationId xmlns:p14="http://schemas.microsoft.com/office/powerpoint/2010/main" val="2588301703"/>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173</a:t>
            </a:fld>
            <a:endParaRPr lang="en-US"/>
          </a:p>
        </p:txBody>
      </p:sp>
    </p:spTree>
    <p:extLst>
      <p:ext uri="{BB962C8B-B14F-4D97-AF65-F5344CB8AC3E}">
        <p14:creationId xmlns:p14="http://schemas.microsoft.com/office/powerpoint/2010/main" val="1878430417"/>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botnet is a</a:t>
            </a:r>
            <a:r>
              <a:rPr lang="en-US" baseline="0" dirty="0" smtClean="0"/>
              <a:t> collection of malware-infected “zombie” machines that listen to commands from a controller.</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174</a:t>
            </a:fld>
            <a:endParaRPr lang="en-US"/>
          </a:p>
        </p:txBody>
      </p:sp>
    </p:spTree>
    <p:extLst>
      <p:ext uri="{BB962C8B-B14F-4D97-AF65-F5344CB8AC3E}">
        <p14:creationId xmlns:p14="http://schemas.microsoft.com/office/powerpoint/2010/main" val="1382761531"/>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Authentication is the problem of having</a:t>
            </a:r>
            <a:r>
              <a:rPr lang="en-US" baseline="0" dirty="0" smtClean="0"/>
              <a:t> the zombies make sure that the commands are coming from the creator/controller and not someone else. It is </a:t>
            </a:r>
            <a:r>
              <a:rPr lang="en-US" dirty="0" smtClean="0"/>
              <a:t>achieved by standard crypto techniques. The malware might embed a copy of the creator’s public key; all commands sent to it would have to be signed</a:t>
            </a:r>
            <a:r>
              <a:rPr lang="en-US" baseline="0" dirty="0" smtClean="0"/>
              <a:t>.</a:t>
            </a:r>
          </a:p>
          <a:p>
            <a:endParaRPr lang="en-US" baseline="0" dirty="0" smtClean="0"/>
          </a:p>
          <a:p>
            <a:r>
              <a:rPr lang="en-US" baseline="0" dirty="0" smtClean="0"/>
              <a:t>Lookup resilience is the problem of ensuring that the website or channel that’s used for communication cannot be shut down (say, by law enforcement). One technique is to use a series of randomly generated domain names that changes regularly (say, every day).</a:t>
            </a:r>
          </a:p>
          <a:p>
            <a:endParaRPr lang="en-US" baseline="0" dirty="0" smtClean="0"/>
          </a:p>
          <a:p>
            <a:r>
              <a:rPr lang="en-US" baseline="0" dirty="0" smtClean="0"/>
              <a:t>A P2P communication infrastructure is generally necessary because directly controlling all (say) 1 million infected machines presents performance problems. Botnets have used various P2P communication topologies.</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175</a:t>
            </a:fld>
            <a:endParaRPr lang="en-US"/>
          </a:p>
        </p:txBody>
      </p:sp>
    </p:spTree>
    <p:extLst>
      <p:ext uri="{BB962C8B-B14F-4D97-AF65-F5344CB8AC3E}">
        <p14:creationId xmlns:p14="http://schemas.microsoft.com/office/powerpoint/2010/main" val="2835027351"/>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176</a:t>
            </a:fld>
            <a:endParaRPr lang="en-US"/>
          </a:p>
        </p:txBody>
      </p:sp>
    </p:spTree>
    <p:extLst>
      <p:ext uri="{BB962C8B-B14F-4D97-AF65-F5344CB8AC3E}">
        <p14:creationId xmlns:p14="http://schemas.microsoft.com/office/powerpoint/2010/main" val="1914924525"/>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Chris </a:t>
            </a:r>
            <a:r>
              <a:rPr lang="en-US" dirty="0" err="1" smtClean="0"/>
              <a:t>Soghoian</a:t>
            </a:r>
            <a:r>
              <a:rPr lang="en-US" dirty="0" smtClean="0"/>
              <a:t> calls them “merchants of death”.</a:t>
            </a:r>
          </a:p>
          <a:p>
            <a:endParaRPr lang="en-US" dirty="0" smtClean="0"/>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hlinkClick r:id="rId3"/>
              </a:rPr>
              <a:t>http://www.forbes.com/sites/andygreenberg/2012/03/23/shopping-for-zero-days-an-price-list-for-hackers-secret-software-exploits/</a:t>
            </a:r>
            <a:endParaRPr lang="en-US" dirty="0" smtClean="0"/>
          </a:p>
          <a:p>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177</a:t>
            </a:fld>
            <a:endParaRPr lang="en-US"/>
          </a:p>
        </p:txBody>
      </p:sp>
    </p:spTree>
    <p:extLst>
      <p:ext uri="{BB962C8B-B14F-4D97-AF65-F5344CB8AC3E}">
        <p14:creationId xmlns:p14="http://schemas.microsoft.com/office/powerpoint/2010/main" val="391525991"/>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178</a:t>
            </a:fld>
            <a:endParaRPr lang="en-US"/>
          </a:p>
        </p:txBody>
      </p:sp>
    </p:spTree>
    <p:extLst>
      <p:ext uri="{BB962C8B-B14F-4D97-AF65-F5344CB8AC3E}">
        <p14:creationId xmlns:p14="http://schemas.microsoft.com/office/powerpoint/2010/main" val="4182338294"/>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179</a:t>
            </a:fld>
            <a:endParaRPr lang="en-US"/>
          </a:p>
        </p:txBody>
      </p:sp>
    </p:spTree>
    <p:extLst>
      <p:ext uri="{BB962C8B-B14F-4D97-AF65-F5344CB8AC3E}">
        <p14:creationId xmlns:p14="http://schemas.microsoft.com/office/powerpoint/2010/main" val="5687345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When we return from foo, we’ll want to continue running where we left off in main. To do that, we’ll store the instruction to jump back to on the stack, as our </a:t>
            </a:r>
            <a:r>
              <a:rPr lang="en-US" b="1" baseline="0" dirty="0" smtClean="0"/>
              <a:t>return address</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18</a:t>
            </a:fld>
            <a:endParaRPr lang="en-US"/>
          </a:p>
        </p:txBody>
      </p:sp>
    </p:spTree>
    <p:extLst>
      <p:ext uri="{BB962C8B-B14F-4D97-AF65-F5344CB8AC3E}">
        <p14:creationId xmlns:p14="http://schemas.microsoft.com/office/powerpoint/2010/main" val="4150548808"/>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a:t>
            </a:r>
            <a:r>
              <a:rPr lang="en-US" baseline="0" dirty="0" smtClean="0"/>
              <a:t> explosion of mobile malware has </a:t>
            </a:r>
            <a:r>
              <a:rPr lang="en-US" dirty="0" smtClean="0"/>
              <a:t>long been predicted by security firms, but it hasn’t materialized.</a:t>
            </a:r>
          </a:p>
          <a:p>
            <a:endParaRPr lang="en-US" dirty="0" smtClean="0"/>
          </a:p>
          <a:p>
            <a:r>
              <a:rPr lang="en-US" dirty="0" smtClean="0"/>
              <a:t>The following couple</a:t>
            </a:r>
            <a:r>
              <a:rPr lang="en-US" baseline="0" dirty="0" smtClean="0"/>
              <a:t> of slides are from the excellent Verizon 2015 Data Breach Investigations Report http://www.verizonenterprise.com/resources/reports/rp_data-breach-investigation-report-2015_en_xg.pdf</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180</a:t>
            </a:fld>
            <a:endParaRPr lang="en-US"/>
          </a:p>
        </p:txBody>
      </p:sp>
    </p:spTree>
    <p:extLst>
      <p:ext uri="{BB962C8B-B14F-4D97-AF65-F5344CB8AC3E}">
        <p14:creationId xmlns:p14="http://schemas.microsoft.com/office/powerpoint/2010/main" val="1800745452"/>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Why</a:t>
            </a:r>
            <a:r>
              <a:rPr lang="en-US" baseline="0" dirty="0" smtClean="0"/>
              <a:t> is Android so much more insecure? One reason is probably a more decentralized ecosystem; Google doesn’t have full control the software that’s installed by default on the devices, and over shipping security fixes.</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181</a:t>
            </a:fld>
            <a:endParaRPr lang="en-US"/>
          </a:p>
        </p:txBody>
      </p:sp>
    </p:spTree>
    <p:extLst>
      <p:ext uri="{BB962C8B-B14F-4D97-AF65-F5344CB8AC3E}">
        <p14:creationId xmlns:p14="http://schemas.microsoft.com/office/powerpoint/2010/main" val="4094376499"/>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remarkably low number.</a:t>
            </a:r>
            <a:r>
              <a:rPr lang="en-US" baseline="0" dirty="0" smtClean="0"/>
              <a:t> Most of it is Android, iOS basically doesn’t even show up.</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182</a:t>
            </a:fld>
            <a:endParaRPr lang="en-US"/>
          </a:p>
        </p:txBody>
      </p:sp>
    </p:spTree>
    <p:extLst>
      <p:ext uri="{BB962C8B-B14F-4D97-AF65-F5344CB8AC3E}">
        <p14:creationId xmlns:p14="http://schemas.microsoft.com/office/powerpoint/2010/main" val="211323633"/>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Whatever infections do happen get cleaned up</a:t>
            </a:r>
            <a:r>
              <a:rPr lang="en-US" baseline="0" dirty="0" smtClean="0"/>
              <a:t> before long.</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183</a:t>
            </a:fld>
            <a:endParaRPr lang="en-US"/>
          </a:p>
        </p:txBody>
      </p:sp>
    </p:spTree>
    <p:extLst>
      <p:ext uri="{BB962C8B-B14F-4D97-AF65-F5344CB8AC3E}">
        <p14:creationId xmlns:p14="http://schemas.microsoft.com/office/powerpoint/2010/main" val="2697084189"/>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Success story of “good enough” view of </a:t>
            </a:r>
            <a:r>
              <a:rPr lang="en-US" dirty="0" err="1" smtClean="0"/>
              <a:t>infosec</a:t>
            </a:r>
            <a:r>
              <a:rPr lang="en-US" dirty="0" smtClean="0"/>
              <a:t>?</a:t>
            </a:r>
          </a:p>
          <a:p>
            <a:endParaRPr lang="en-US" dirty="0" smtClean="0"/>
          </a:p>
          <a:p>
            <a:r>
              <a:rPr lang="en-US" dirty="0" smtClean="0"/>
              <a:t>Everything here is my conjecture. No one’s written definitely about this.</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184</a:t>
            </a:fld>
            <a:endParaRPr lang="en-US"/>
          </a:p>
        </p:txBody>
      </p:sp>
    </p:spTree>
    <p:extLst>
      <p:ext uri="{BB962C8B-B14F-4D97-AF65-F5344CB8AC3E}">
        <p14:creationId xmlns:p14="http://schemas.microsoft.com/office/powerpoint/2010/main" val="3089888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want to update the FP, but we also need to be able to restore it back to main’s stack frame when we return. To do that, the function foo will store the previous FP value on the stack. </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19</a:t>
            </a:fld>
            <a:endParaRPr lang="en-US"/>
          </a:p>
        </p:txBody>
      </p:sp>
    </p:spTree>
    <p:extLst>
      <p:ext uri="{BB962C8B-B14F-4D97-AF65-F5344CB8AC3E}">
        <p14:creationId xmlns:p14="http://schemas.microsoft.com/office/powerpoint/2010/main" val="41505488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2</a:t>
            </a:fld>
            <a:endParaRPr lang="en-US"/>
          </a:p>
        </p:txBody>
      </p:sp>
    </p:spTree>
    <p:extLst>
      <p:ext uri="{BB962C8B-B14F-4D97-AF65-F5344CB8AC3E}">
        <p14:creationId xmlns:p14="http://schemas.microsoft.com/office/powerpoint/2010/main" val="6257109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can update our FP</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20</a:t>
            </a:fld>
            <a:endParaRPr lang="en-US"/>
          </a:p>
        </p:txBody>
      </p:sp>
    </p:spTree>
    <p:extLst>
      <p:ext uri="{BB962C8B-B14F-4D97-AF65-F5344CB8AC3E}">
        <p14:creationId xmlns:p14="http://schemas.microsoft.com/office/powerpoint/2010/main" val="41505488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the function foo can allocate space for its local variables, and reference them based off its FP.</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21</a:t>
            </a:fld>
            <a:endParaRPr lang="en-US"/>
          </a:p>
        </p:txBody>
      </p:sp>
    </p:spTree>
    <p:extLst>
      <p:ext uri="{BB962C8B-B14F-4D97-AF65-F5344CB8AC3E}">
        <p14:creationId xmlns:p14="http://schemas.microsoft.com/office/powerpoint/2010/main" val="41505488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22</a:t>
            </a:fld>
            <a:endParaRPr lang="en-US"/>
          </a:p>
        </p:txBody>
      </p:sp>
    </p:spTree>
    <p:extLst>
      <p:ext uri="{BB962C8B-B14F-4D97-AF65-F5344CB8AC3E}">
        <p14:creationId xmlns:p14="http://schemas.microsoft.com/office/powerpoint/2010/main" val="21558393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look at </a:t>
            </a:r>
            <a:r>
              <a:rPr lang="en-US" dirty="0" err="1" smtClean="0"/>
              <a:t>example.c</a:t>
            </a:r>
            <a:r>
              <a:rPr lang="en-US" baseline="0" dirty="0" smtClean="0"/>
              <a:t> in x86</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23</a:t>
            </a:fld>
            <a:endParaRPr lang="en-US"/>
          </a:p>
        </p:txBody>
      </p:sp>
    </p:spTree>
    <p:extLst>
      <p:ext uri="{BB962C8B-B14F-4D97-AF65-F5344CB8AC3E}">
        <p14:creationId xmlns:p14="http://schemas.microsoft.com/office/powerpoint/2010/main" val="10586655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Store the previous FP on the stack</a:t>
            </a:r>
          </a:p>
        </p:txBody>
      </p:sp>
      <p:sp>
        <p:nvSpPr>
          <p:cNvPr id="4" name="Slide Number Placeholder 3"/>
          <p:cNvSpPr>
            <a:spLocks noGrp="1"/>
          </p:cNvSpPr>
          <p:nvPr>
            <p:ph type="sldNum" sz="quarter" idx="10"/>
          </p:nvPr>
        </p:nvSpPr>
        <p:spPr/>
        <p:txBody>
          <a:bodyPr/>
          <a:lstStyle/>
          <a:p>
            <a:fld id="{E4EDBFAA-E3FF-41DC-96EC-6BC8A2B7A07F}" type="slidenum">
              <a:rPr lang="en-US" smtClean="0"/>
              <a:pPr/>
              <a:t>24</a:t>
            </a:fld>
            <a:endParaRPr lang="en-US"/>
          </a:p>
        </p:txBody>
      </p:sp>
    </p:spTree>
    <p:extLst>
      <p:ext uri="{BB962C8B-B14F-4D97-AF65-F5344CB8AC3E}">
        <p14:creationId xmlns:p14="http://schemas.microsoft.com/office/powerpoint/2010/main" val="36472734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Move the FP to the</a:t>
            </a:r>
            <a:r>
              <a:rPr lang="en-US" baseline="0" dirty="0" smtClean="0"/>
              <a:t> current frame</a:t>
            </a:r>
            <a:endParaRPr lang="en-US" dirty="0" smtClean="0"/>
          </a:p>
        </p:txBody>
      </p:sp>
      <p:sp>
        <p:nvSpPr>
          <p:cNvPr id="4" name="Slide Number Placeholder 3"/>
          <p:cNvSpPr>
            <a:spLocks noGrp="1"/>
          </p:cNvSpPr>
          <p:nvPr>
            <p:ph type="sldNum" sz="quarter" idx="10"/>
          </p:nvPr>
        </p:nvSpPr>
        <p:spPr/>
        <p:txBody>
          <a:bodyPr/>
          <a:lstStyle/>
          <a:p>
            <a:fld id="{E4EDBFAA-E3FF-41DC-96EC-6BC8A2B7A07F}" type="slidenum">
              <a:rPr lang="en-US" smtClean="0"/>
              <a:pPr/>
              <a:t>25</a:t>
            </a:fld>
            <a:endParaRPr lang="en-US"/>
          </a:p>
        </p:txBody>
      </p:sp>
    </p:spTree>
    <p:extLst>
      <p:ext uri="{BB962C8B-B14F-4D97-AF65-F5344CB8AC3E}">
        <p14:creationId xmlns:p14="http://schemas.microsoft.com/office/powerpoint/2010/main" val="36472734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Allocate local variables</a:t>
            </a:r>
          </a:p>
        </p:txBody>
      </p:sp>
      <p:sp>
        <p:nvSpPr>
          <p:cNvPr id="4" name="Slide Number Placeholder 3"/>
          <p:cNvSpPr>
            <a:spLocks noGrp="1"/>
          </p:cNvSpPr>
          <p:nvPr>
            <p:ph type="sldNum" sz="quarter" idx="10"/>
          </p:nvPr>
        </p:nvSpPr>
        <p:spPr/>
        <p:txBody>
          <a:bodyPr/>
          <a:lstStyle/>
          <a:p>
            <a:fld id="{E4EDBFAA-E3FF-41DC-96EC-6BC8A2B7A07F}" type="slidenum">
              <a:rPr lang="en-US" smtClean="0"/>
              <a:pPr/>
              <a:t>26</a:t>
            </a:fld>
            <a:endParaRPr lang="en-US"/>
          </a:p>
        </p:txBody>
      </p:sp>
    </p:spTree>
    <p:extLst>
      <p:ext uri="{BB962C8B-B14F-4D97-AF65-F5344CB8AC3E}">
        <p14:creationId xmlns:p14="http://schemas.microsoft.com/office/powerpoint/2010/main" val="36472734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Put</a:t>
            </a:r>
            <a:r>
              <a:rPr lang="en-US" baseline="0" dirty="0" smtClean="0"/>
              <a:t> the second argument on the stack</a:t>
            </a:r>
            <a:endParaRPr lang="en-US" dirty="0" smtClean="0"/>
          </a:p>
        </p:txBody>
      </p:sp>
      <p:sp>
        <p:nvSpPr>
          <p:cNvPr id="4" name="Slide Number Placeholder 3"/>
          <p:cNvSpPr>
            <a:spLocks noGrp="1"/>
          </p:cNvSpPr>
          <p:nvPr>
            <p:ph type="sldNum" sz="quarter" idx="10"/>
          </p:nvPr>
        </p:nvSpPr>
        <p:spPr/>
        <p:txBody>
          <a:bodyPr/>
          <a:lstStyle/>
          <a:p>
            <a:fld id="{E4EDBFAA-E3FF-41DC-96EC-6BC8A2B7A07F}" type="slidenum">
              <a:rPr lang="en-US" smtClean="0"/>
              <a:pPr/>
              <a:t>27</a:t>
            </a:fld>
            <a:endParaRPr lang="en-US"/>
          </a:p>
        </p:txBody>
      </p:sp>
    </p:spTree>
    <p:extLst>
      <p:ext uri="{BB962C8B-B14F-4D97-AF65-F5344CB8AC3E}">
        <p14:creationId xmlns:p14="http://schemas.microsoft.com/office/powerpoint/2010/main" val="36472734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Put</a:t>
            </a:r>
            <a:r>
              <a:rPr lang="en-US" baseline="0" dirty="0" smtClean="0"/>
              <a:t> the first argument on the stack</a:t>
            </a:r>
            <a:endParaRPr lang="en-US" dirty="0" smtClean="0"/>
          </a:p>
        </p:txBody>
      </p:sp>
      <p:sp>
        <p:nvSpPr>
          <p:cNvPr id="4" name="Slide Number Placeholder 3"/>
          <p:cNvSpPr>
            <a:spLocks noGrp="1"/>
          </p:cNvSpPr>
          <p:nvPr>
            <p:ph type="sldNum" sz="quarter" idx="10"/>
          </p:nvPr>
        </p:nvSpPr>
        <p:spPr/>
        <p:txBody>
          <a:bodyPr/>
          <a:lstStyle/>
          <a:p>
            <a:fld id="{E4EDBFAA-E3FF-41DC-96EC-6BC8A2B7A07F}" type="slidenum">
              <a:rPr lang="en-US" smtClean="0"/>
              <a:pPr/>
              <a:t>28</a:t>
            </a:fld>
            <a:endParaRPr lang="en-US"/>
          </a:p>
        </p:txBody>
      </p:sp>
    </p:spTree>
    <p:extLst>
      <p:ext uri="{BB962C8B-B14F-4D97-AF65-F5344CB8AC3E}">
        <p14:creationId xmlns:p14="http://schemas.microsoft.com/office/powerpoint/2010/main" val="364727341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Call the function.</a:t>
            </a:r>
            <a:r>
              <a:rPr lang="en-US" baseline="0" dirty="0" smtClean="0"/>
              <a:t> This will push the return address on the stack, and jump to the function</a:t>
            </a:r>
            <a:endParaRPr lang="en-US" dirty="0" smtClean="0"/>
          </a:p>
        </p:txBody>
      </p:sp>
      <p:sp>
        <p:nvSpPr>
          <p:cNvPr id="4" name="Slide Number Placeholder 3"/>
          <p:cNvSpPr>
            <a:spLocks noGrp="1"/>
          </p:cNvSpPr>
          <p:nvPr>
            <p:ph type="sldNum" sz="quarter" idx="10"/>
          </p:nvPr>
        </p:nvSpPr>
        <p:spPr/>
        <p:txBody>
          <a:bodyPr/>
          <a:lstStyle/>
          <a:p>
            <a:fld id="{E4EDBFAA-E3FF-41DC-96EC-6BC8A2B7A07F}" type="slidenum">
              <a:rPr lang="en-US" smtClean="0"/>
              <a:pPr/>
              <a:t>29</a:t>
            </a:fld>
            <a:endParaRPr lang="en-US"/>
          </a:p>
        </p:txBody>
      </p:sp>
    </p:spTree>
    <p:extLst>
      <p:ext uri="{BB962C8B-B14F-4D97-AF65-F5344CB8AC3E}">
        <p14:creationId xmlns:p14="http://schemas.microsoft.com/office/powerpoint/2010/main" val="36472734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3</a:t>
            </a:fld>
            <a:endParaRPr lang="en-US"/>
          </a:p>
        </p:txBody>
      </p:sp>
    </p:spTree>
    <p:extLst>
      <p:ext uri="{BB962C8B-B14F-4D97-AF65-F5344CB8AC3E}">
        <p14:creationId xmlns:p14="http://schemas.microsoft.com/office/powerpoint/2010/main" val="119563797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Push the previous FP to the stack</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30</a:t>
            </a:fld>
            <a:endParaRPr lang="en-US"/>
          </a:p>
        </p:txBody>
      </p:sp>
    </p:spTree>
    <p:extLst>
      <p:ext uri="{BB962C8B-B14F-4D97-AF65-F5344CB8AC3E}">
        <p14:creationId xmlns:p14="http://schemas.microsoft.com/office/powerpoint/2010/main" val="2087711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a:t>
            </a:r>
            <a:r>
              <a:rPr lang="en-US" baseline="0" dirty="0" smtClean="0"/>
              <a:t> frame pointer</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31</a:t>
            </a:fld>
            <a:endParaRPr lang="en-US"/>
          </a:p>
        </p:txBody>
      </p:sp>
    </p:spTree>
    <p:extLst>
      <p:ext uri="{BB962C8B-B14F-4D97-AF65-F5344CB8AC3E}">
        <p14:creationId xmlns:p14="http://schemas.microsoft.com/office/powerpoint/2010/main" val="2087711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Allocate 16 bytes</a:t>
            </a:r>
            <a:r>
              <a:rPr lang="en-US" baseline="0" dirty="0" smtClean="0"/>
              <a:t> on the stack for local variables/buffers</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32</a:t>
            </a:fld>
            <a:endParaRPr lang="en-US"/>
          </a:p>
        </p:txBody>
      </p:sp>
    </p:spTree>
    <p:extLst>
      <p:ext uri="{BB962C8B-B14F-4D97-AF65-F5344CB8AC3E}">
        <p14:creationId xmlns:p14="http://schemas.microsoft.com/office/powerpoint/2010/main" val="2087711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Leave</a:t>
            </a:r>
            <a:r>
              <a:rPr lang="en-US" baseline="0" dirty="0" smtClean="0"/>
              <a:t> is a macro for:</a:t>
            </a:r>
            <a:r>
              <a:rPr lang="en-US" dirty="0" smtClean="0"/>
              <a:t/>
            </a:r>
            <a:br>
              <a:rPr lang="en-US" dirty="0" smtClean="0"/>
            </a:br>
            <a:r>
              <a:rPr lang="en-US" baseline="0" dirty="0" smtClean="0"/>
              <a:t>  </a:t>
            </a:r>
            <a:r>
              <a:rPr lang="en-US" baseline="0" dirty="0" err="1" smtClean="0"/>
              <a:t>mov</a:t>
            </a:r>
            <a:r>
              <a:rPr lang="en-US" dirty="0" smtClean="0"/>
              <a:t> %</a:t>
            </a:r>
            <a:r>
              <a:rPr lang="en-US" dirty="0" err="1" smtClean="0"/>
              <a:t>ebp</a:t>
            </a:r>
            <a:r>
              <a:rPr lang="en-US" dirty="0" smtClean="0"/>
              <a:t>, %</a:t>
            </a:r>
            <a:r>
              <a:rPr lang="en-US" dirty="0" err="1" smtClean="0"/>
              <a:t>esp</a:t>
            </a:r>
            <a:endParaRPr lang="en-US" dirty="0" smtClean="0"/>
          </a:p>
          <a:p>
            <a:r>
              <a:rPr lang="en-US" dirty="0" smtClean="0"/>
              <a:t>  pop %</a:t>
            </a:r>
            <a:r>
              <a:rPr lang="en-US" dirty="0" err="1" smtClean="0"/>
              <a:t>ebp</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33</a:t>
            </a:fld>
            <a:endParaRPr lang="en-US"/>
          </a:p>
        </p:txBody>
      </p:sp>
    </p:spTree>
    <p:extLst>
      <p:ext uri="{BB962C8B-B14F-4D97-AF65-F5344CB8AC3E}">
        <p14:creationId xmlns:p14="http://schemas.microsoft.com/office/powerpoint/2010/main" val="20877117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Leave:</a:t>
            </a:r>
            <a:br>
              <a:rPr lang="en-US" dirty="0" smtClean="0"/>
            </a:br>
            <a:r>
              <a:rPr lang="en-US" baseline="0" dirty="0" smtClean="0"/>
              <a:t>  </a:t>
            </a:r>
            <a:r>
              <a:rPr lang="en-US" baseline="0" dirty="0" err="1" smtClean="0"/>
              <a:t>mov</a:t>
            </a:r>
            <a:r>
              <a:rPr lang="en-US" dirty="0" smtClean="0"/>
              <a:t> %</a:t>
            </a:r>
            <a:r>
              <a:rPr lang="en-US" dirty="0" err="1" smtClean="0"/>
              <a:t>ebp</a:t>
            </a:r>
            <a:r>
              <a:rPr lang="en-US" dirty="0" smtClean="0"/>
              <a:t>, %</a:t>
            </a:r>
            <a:r>
              <a:rPr lang="en-US" dirty="0" err="1" smtClean="0"/>
              <a:t>esp</a:t>
            </a:r>
            <a:endParaRPr lang="en-US" dirty="0" smtClean="0"/>
          </a:p>
          <a:p>
            <a:r>
              <a:rPr lang="en-US" dirty="0" smtClean="0"/>
              <a:t>  pop %</a:t>
            </a:r>
            <a:r>
              <a:rPr lang="en-US" dirty="0" err="1" smtClean="0"/>
              <a:t>ebp</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34</a:t>
            </a:fld>
            <a:endParaRPr lang="en-US"/>
          </a:p>
        </p:txBody>
      </p:sp>
    </p:spTree>
    <p:extLst>
      <p:ext uri="{BB962C8B-B14F-4D97-AF65-F5344CB8AC3E}">
        <p14:creationId xmlns:p14="http://schemas.microsoft.com/office/powerpoint/2010/main" val="20877117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Leave:</a:t>
            </a:r>
            <a:br>
              <a:rPr lang="en-US" dirty="0" smtClean="0"/>
            </a:br>
            <a:r>
              <a:rPr lang="en-US" baseline="0" dirty="0" smtClean="0"/>
              <a:t>  </a:t>
            </a:r>
            <a:r>
              <a:rPr lang="en-US" baseline="0" dirty="0" err="1" smtClean="0"/>
              <a:t>mov</a:t>
            </a:r>
            <a:r>
              <a:rPr lang="en-US" dirty="0" smtClean="0"/>
              <a:t> %</a:t>
            </a:r>
            <a:r>
              <a:rPr lang="en-US" dirty="0" err="1" smtClean="0"/>
              <a:t>ebp</a:t>
            </a:r>
            <a:r>
              <a:rPr lang="en-US" dirty="0" smtClean="0"/>
              <a:t>, %</a:t>
            </a:r>
            <a:r>
              <a:rPr lang="en-US" dirty="0" err="1" smtClean="0"/>
              <a:t>esp</a:t>
            </a:r>
            <a:endParaRPr lang="en-US" dirty="0" smtClean="0"/>
          </a:p>
          <a:p>
            <a:r>
              <a:rPr lang="en-US" dirty="0" smtClean="0"/>
              <a:t>  pop %</a:t>
            </a:r>
            <a:r>
              <a:rPr lang="en-US" dirty="0" err="1" smtClean="0"/>
              <a:t>ebp</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35</a:t>
            </a:fld>
            <a:endParaRPr lang="en-US"/>
          </a:p>
        </p:txBody>
      </p:sp>
    </p:spTree>
    <p:extLst>
      <p:ext uri="{BB962C8B-B14F-4D97-AF65-F5344CB8AC3E}">
        <p14:creationId xmlns:p14="http://schemas.microsoft.com/office/powerpoint/2010/main" val="20877117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a:t>
            </a:r>
            <a:r>
              <a:rPr lang="en-US" baseline="0" dirty="0" smtClean="0"/>
              <a:t>: </a:t>
            </a:r>
          </a:p>
          <a:p>
            <a:r>
              <a:rPr lang="en-US" baseline="0" dirty="0" smtClean="0"/>
              <a:t> pop %</a:t>
            </a:r>
            <a:r>
              <a:rPr lang="en-US" baseline="0" dirty="0" err="1" smtClean="0"/>
              <a:t>eip</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36</a:t>
            </a:fld>
            <a:endParaRPr lang="en-US"/>
          </a:p>
        </p:txBody>
      </p:sp>
    </p:spTree>
    <p:extLst>
      <p:ext uri="{BB962C8B-B14F-4D97-AF65-F5344CB8AC3E}">
        <p14:creationId xmlns:p14="http://schemas.microsoft.com/office/powerpoint/2010/main" val="20877117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a:t>
            </a:r>
            <a:r>
              <a:rPr lang="en-US" baseline="0" dirty="0" smtClean="0"/>
              <a:t>: </a:t>
            </a:r>
          </a:p>
          <a:p>
            <a:r>
              <a:rPr lang="en-US" baseline="0" dirty="0" smtClean="0"/>
              <a:t> pop %</a:t>
            </a:r>
            <a:r>
              <a:rPr lang="en-US" baseline="0" dirty="0" err="1" smtClean="0"/>
              <a:t>eip</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37</a:t>
            </a:fld>
            <a:endParaRPr lang="en-US"/>
          </a:p>
        </p:txBody>
      </p:sp>
    </p:spTree>
    <p:extLst>
      <p:ext uri="{BB962C8B-B14F-4D97-AF65-F5344CB8AC3E}">
        <p14:creationId xmlns:p14="http://schemas.microsoft.com/office/powerpoint/2010/main" val="20877117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a:t>
            </a:r>
            <a:r>
              <a:rPr lang="en-US" baseline="0" dirty="0" smtClean="0"/>
              <a:t>: </a:t>
            </a:r>
          </a:p>
          <a:p>
            <a:r>
              <a:rPr lang="en-US" baseline="0" dirty="0" smtClean="0"/>
              <a:t> pop %</a:t>
            </a:r>
            <a:r>
              <a:rPr lang="en-US" baseline="0" dirty="0" err="1" smtClean="0"/>
              <a:t>eip</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38</a:t>
            </a:fld>
            <a:endParaRPr lang="en-US"/>
          </a:p>
        </p:txBody>
      </p:sp>
    </p:spTree>
    <p:extLst>
      <p:ext uri="{BB962C8B-B14F-4D97-AF65-F5344CB8AC3E}">
        <p14:creationId xmlns:p14="http://schemas.microsoft.com/office/powerpoint/2010/main" val="20877117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a:t>
            </a:r>
            <a:r>
              <a:rPr lang="en-US" baseline="0" dirty="0" smtClean="0"/>
              <a:t>: </a:t>
            </a:r>
          </a:p>
          <a:p>
            <a:r>
              <a:rPr lang="en-US" baseline="0" dirty="0" smtClean="0"/>
              <a:t> pop %</a:t>
            </a:r>
            <a:r>
              <a:rPr lang="en-US" baseline="0" dirty="0" err="1" smtClean="0"/>
              <a:t>eip</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39</a:t>
            </a:fld>
            <a:endParaRPr lang="en-US"/>
          </a:p>
        </p:txBody>
      </p:sp>
    </p:spTree>
    <p:extLst>
      <p:ext uri="{BB962C8B-B14F-4D97-AF65-F5344CB8AC3E}">
        <p14:creationId xmlns:p14="http://schemas.microsoft.com/office/powerpoint/2010/main" val="2087711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OS sets policy (which processes can access which addresses), leaves enforcement</a:t>
            </a:r>
            <a:r>
              <a:rPr lang="en-US" baseline="0" dirty="0" smtClean="0"/>
              <a:t> to hardware.</a:t>
            </a:r>
          </a:p>
          <a:p>
            <a:endParaRPr lang="en-US" baseline="0" dirty="0" smtClean="0"/>
          </a:p>
          <a:p>
            <a:r>
              <a:rPr lang="en-US" baseline="0" dirty="0" smtClean="0"/>
              <a:t>Page table translates page number to frame number. Offset remains the same.</a:t>
            </a:r>
          </a:p>
          <a:p>
            <a:endParaRPr lang="en-US" baseline="0" dirty="0" smtClean="0"/>
          </a:p>
          <a:p>
            <a:r>
              <a:rPr lang="en-US" baseline="0" dirty="0" smtClean="0"/>
              <a:t>Each page (say 8KB) has a few bits associated with it for permission checking.</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4</a:t>
            </a:fld>
            <a:endParaRPr lang="en-US"/>
          </a:p>
        </p:txBody>
      </p:sp>
    </p:spTree>
    <p:extLst>
      <p:ext uri="{BB962C8B-B14F-4D97-AF65-F5344CB8AC3E}">
        <p14:creationId xmlns:p14="http://schemas.microsoft.com/office/powerpoint/2010/main" val="98230838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our</a:t>
            </a:r>
            <a:r>
              <a:rPr lang="en-US" baseline="0" dirty="0" smtClean="0"/>
              <a:t> program slightly. Here, in main, we’re going to make a 256 character buffer, and fill it with a null-terminated string of 255 ‘A’ characters.</a:t>
            </a:r>
          </a:p>
          <a:p>
            <a:r>
              <a:rPr lang="en-US" baseline="0" dirty="0" smtClean="0"/>
              <a:t>Then, we’ll call foo, which is going to allocate a 16-byte buffer, and try to copy our 256-character string to it.</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40</a:t>
            </a:fld>
            <a:endParaRPr lang="en-US"/>
          </a:p>
        </p:txBody>
      </p:sp>
    </p:spTree>
    <p:extLst>
      <p:ext uri="{BB962C8B-B14F-4D97-AF65-F5344CB8AC3E}">
        <p14:creationId xmlns:p14="http://schemas.microsoft.com/office/powerpoint/2010/main" val="199135859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a:t>
            </a:r>
            <a:r>
              <a:rPr lang="en-US" baseline="0" dirty="0" smtClean="0"/>
              <a:t> look at the stack, as we go through this example. We’ll stay in C for now.</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41</a:t>
            </a:fld>
            <a:endParaRPr lang="en-US"/>
          </a:p>
        </p:txBody>
      </p:sp>
    </p:spTree>
    <p:extLst>
      <p:ext uri="{BB962C8B-B14F-4D97-AF65-F5344CB8AC3E}">
        <p14:creationId xmlns:p14="http://schemas.microsoft.com/office/powerpoint/2010/main" val="125333171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42</a:t>
            </a:fld>
            <a:endParaRPr lang="en-US"/>
          </a:p>
        </p:txBody>
      </p:sp>
    </p:spTree>
    <p:extLst>
      <p:ext uri="{BB962C8B-B14F-4D97-AF65-F5344CB8AC3E}">
        <p14:creationId xmlns:p14="http://schemas.microsoft.com/office/powerpoint/2010/main" val="116879272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43</a:t>
            </a:fld>
            <a:endParaRPr lang="en-US"/>
          </a:p>
        </p:txBody>
      </p:sp>
    </p:spTree>
    <p:extLst>
      <p:ext uri="{BB962C8B-B14F-4D97-AF65-F5344CB8AC3E}">
        <p14:creationId xmlns:p14="http://schemas.microsoft.com/office/powerpoint/2010/main" val="116879272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44</a:t>
            </a:fld>
            <a:endParaRPr lang="en-US"/>
          </a:p>
        </p:txBody>
      </p:sp>
    </p:spTree>
    <p:extLst>
      <p:ext uri="{BB962C8B-B14F-4D97-AF65-F5344CB8AC3E}">
        <p14:creationId xmlns:p14="http://schemas.microsoft.com/office/powerpoint/2010/main" val="1168792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45</a:t>
            </a:fld>
            <a:endParaRPr lang="en-US"/>
          </a:p>
        </p:txBody>
      </p:sp>
    </p:spTree>
    <p:extLst>
      <p:ext uri="{BB962C8B-B14F-4D97-AF65-F5344CB8AC3E}">
        <p14:creationId xmlns:p14="http://schemas.microsoft.com/office/powerpoint/2010/main" val="11687927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46</a:t>
            </a:fld>
            <a:endParaRPr lang="en-US"/>
          </a:p>
        </p:txBody>
      </p:sp>
    </p:spTree>
    <p:extLst>
      <p:ext uri="{BB962C8B-B14F-4D97-AF65-F5344CB8AC3E}">
        <p14:creationId xmlns:p14="http://schemas.microsoft.com/office/powerpoint/2010/main" val="116879272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47</a:t>
            </a:fld>
            <a:endParaRPr lang="en-US"/>
          </a:p>
        </p:txBody>
      </p:sp>
    </p:spTree>
    <p:extLst>
      <p:ext uri="{BB962C8B-B14F-4D97-AF65-F5344CB8AC3E}">
        <p14:creationId xmlns:p14="http://schemas.microsoft.com/office/powerpoint/2010/main" val="116879272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48</a:t>
            </a:fld>
            <a:endParaRPr lang="en-US"/>
          </a:p>
        </p:txBody>
      </p:sp>
    </p:spTree>
    <p:extLst>
      <p:ext uri="{BB962C8B-B14F-4D97-AF65-F5344CB8AC3E}">
        <p14:creationId xmlns:p14="http://schemas.microsoft.com/office/powerpoint/2010/main" val="116879272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49</a:t>
            </a:fld>
            <a:endParaRPr lang="en-US"/>
          </a:p>
        </p:txBody>
      </p:sp>
    </p:spTree>
    <p:extLst>
      <p:ext uri="{BB962C8B-B14F-4D97-AF65-F5344CB8AC3E}">
        <p14:creationId xmlns:p14="http://schemas.microsoft.com/office/powerpoint/2010/main" val="1168792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5</a:t>
            </a:fld>
            <a:endParaRPr lang="en-US"/>
          </a:p>
        </p:txBody>
      </p:sp>
    </p:spTree>
    <p:extLst>
      <p:ext uri="{BB962C8B-B14F-4D97-AF65-F5344CB8AC3E}">
        <p14:creationId xmlns:p14="http://schemas.microsoft.com/office/powerpoint/2010/main" val="50678808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50</a:t>
            </a:fld>
            <a:endParaRPr lang="en-US"/>
          </a:p>
        </p:txBody>
      </p:sp>
    </p:spTree>
    <p:extLst>
      <p:ext uri="{BB962C8B-B14F-4D97-AF65-F5344CB8AC3E}">
        <p14:creationId xmlns:p14="http://schemas.microsoft.com/office/powerpoint/2010/main" val="116879272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51</a:t>
            </a:fld>
            <a:endParaRPr lang="en-US"/>
          </a:p>
        </p:txBody>
      </p:sp>
    </p:spTree>
    <p:extLst>
      <p:ext uri="{BB962C8B-B14F-4D97-AF65-F5344CB8AC3E}">
        <p14:creationId xmlns:p14="http://schemas.microsoft.com/office/powerpoint/2010/main" val="116879272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52</a:t>
            </a:fld>
            <a:endParaRPr lang="en-US"/>
          </a:p>
        </p:txBody>
      </p:sp>
    </p:spTree>
    <p:extLst>
      <p:ext uri="{BB962C8B-B14F-4D97-AF65-F5344CB8AC3E}">
        <p14:creationId xmlns:p14="http://schemas.microsoft.com/office/powerpoint/2010/main" val="116879272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53</a:t>
            </a:fld>
            <a:endParaRPr lang="en-US"/>
          </a:p>
        </p:txBody>
      </p:sp>
    </p:spTree>
    <p:extLst>
      <p:ext uri="{BB962C8B-B14F-4D97-AF65-F5344CB8AC3E}">
        <p14:creationId xmlns:p14="http://schemas.microsoft.com/office/powerpoint/2010/main" val="292039485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you’ll need</a:t>
            </a:r>
            <a:r>
              <a:rPr lang="en-US" baseline="0" dirty="0" smtClean="0"/>
              <a:t> to get padding right. For me, I needed [7] for this to “work”</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54</a:t>
            </a:fld>
            <a:endParaRPr lang="en-US"/>
          </a:p>
        </p:txBody>
      </p:sp>
    </p:spTree>
    <p:extLst>
      <p:ext uri="{BB962C8B-B14F-4D97-AF65-F5344CB8AC3E}">
        <p14:creationId xmlns:p14="http://schemas.microsoft.com/office/powerpoint/2010/main" val="199135859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we’ve set</a:t>
            </a:r>
            <a:r>
              <a:rPr lang="en-US" baseline="0" dirty="0" smtClean="0"/>
              <a:t> the return address to point to some memory. Great! When we return, we will be executing code off the stack!</a:t>
            </a:r>
          </a:p>
          <a:p>
            <a:r>
              <a:rPr lang="en-US" baseline="0" dirty="0" smtClean="0"/>
              <a:t>(arbitrary code/</a:t>
            </a:r>
            <a:r>
              <a:rPr lang="en-US" baseline="0" dirty="0" err="1" smtClean="0"/>
              <a:t>etc</a:t>
            </a:r>
            <a:r>
              <a:rPr lang="en-US" baseline="0" dirty="0" smtClean="0"/>
              <a:t>)</a:t>
            </a:r>
          </a:p>
        </p:txBody>
      </p:sp>
      <p:sp>
        <p:nvSpPr>
          <p:cNvPr id="4" name="Slide Number Placeholder 3"/>
          <p:cNvSpPr>
            <a:spLocks noGrp="1"/>
          </p:cNvSpPr>
          <p:nvPr>
            <p:ph type="sldNum" sz="quarter" idx="10"/>
          </p:nvPr>
        </p:nvSpPr>
        <p:spPr/>
        <p:txBody>
          <a:bodyPr/>
          <a:lstStyle/>
          <a:p>
            <a:fld id="{E4EDBFAA-E3FF-41DC-96EC-6BC8A2B7A07F}" type="slidenum">
              <a:rPr lang="en-US" smtClean="0"/>
              <a:pPr/>
              <a:t>55</a:t>
            </a:fld>
            <a:endParaRPr lang="en-US"/>
          </a:p>
        </p:txBody>
      </p:sp>
    </p:spTree>
    <p:extLst>
      <p:ext uri="{BB962C8B-B14F-4D97-AF65-F5344CB8AC3E}">
        <p14:creationId xmlns:p14="http://schemas.microsoft.com/office/powerpoint/2010/main" val="116879272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we’ve set</a:t>
            </a:r>
            <a:r>
              <a:rPr lang="en-US" baseline="0" dirty="0" smtClean="0"/>
              <a:t> the return address to point to some memory. Great! When we return, we will be executing code off the stack!</a:t>
            </a:r>
          </a:p>
          <a:p>
            <a:r>
              <a:rPr lang="en-US" baseline="0" dirty="0" smtClean="0"/>
              <a:t>(arbitrary code/</a:t>
            </a:r>
            <a:r>
              <a:rPr lang="en-US" baseline="0" dirty="0" err="1" smtClean="0"/>
              <a:t>etc</a:t>
            </a:r>
            <a:r>
              <a:rPr lang="en-US" baseline="0" dirty="0" smtClean="0"/>
              <a:t>)</a:t>
            </a:r>
          </a:p>
        </p:txBody>
      </p:sp>
      <p:sp>
        <p:nvSpPr>
          <p:cNvPr id="4" name="Slide Number Placeholder 3"/>
          <p:cNvSpPr>
            <a:spLocks noGrp="1"/>
          </p:cNvSpPr>
          <p:nvPr>
            <p:ph type="sldNum" sz="quarter" idx="10"/>
          </p:nvPr>
        </p:nvSpPr>
        <p:spPr/>
        <p:txBody>
          <a:bodyPr/>
          <a:lstStyle/>
          <a:p>
            <a:fld id="{E4EDBFAA-E3FF-41DC-96EC-6BC8A2B7A07F}" type="slidenum">
              <a:rPr lang="en-US" smtClean="0"/>
              <a:pPr/>
              <a:t>56</a:t>
            </a:fld>
            <a:endParaRPr lang="en-US"/>
          </a:p>
        </p:txBody>
      </p:sp>
    </p:spTree>
    <p:extLst>
      <p:ext uri="{BB962C8B-B14F-4D97-AF65-F5344CB8AC3E}">
        <p14:creationId xmlns:p14="http://schemas.microsoft.com/office/powerpoint/2010/main" val="116879272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we’ve set</a:t>
            </a:r>
            <a:r>
              <a:rPr lang="en-US" baseline="0" dirty="0" smtClean="0"/>
              <a:t> the return address to point to some memory. Great! When we return, we will be executing code off the stack!</a:t>
            </a:r>
          </a:p>
          <a:p>
            <a:r>
              <a:rPr lang="en-US" baseline="0" dirty="0" smtClean="0"/>
              <a:t>(arbitrary code/</a:t>
            </a:r>
            <a:r>
              <a:rPr lang="en-US" baseline="0" dirty="0" err="1" smtClean="0"/>
              <a:t>etc</a:t>
            </a:r>
            <a:r>
              <a:rPr lang="en-US" baseline="0" dirty="0" smtClean="0"/>
              <a:t>)</a:t>
            </a:r>
          </a:p>
        </p:txBody>
      </p:sp>
      <p:sp>
        <p:nvSpPr>
          <p:cNvPr id="4" name="Slide Number Placeholder 3"/>
          <p:cNvSpPr>
            <a:spLocks noGrp="1"/>
          </p:cNvSpPr>
          <p:nvPr>
            <p:ph type="sldNum" sz="quarter" idx="10"/>
          </p:nvPr>
        </p:nvSpPr>
        <p:spPr/>
        <p:txBody>
          <a:bodyPr/>
          <a:lstStyle/>
          <a:p>
            <a:fld id="{E4EDBFAA-E3FF-41DC-96EC-6BC8A2B7A07F}" type="slidenum">
              <a:rPr lang="en-US" smtClean="0"/>
              <a:pPr/>
              <a:t>57</a:t>
            </a:fld>
            <a:endParaRPr lang="en-US"/>
          </a:p>
        </p:txBody>
      </p:sp>
    </p:spTree>
    <p:extLst>
      <p:ext uri="{BB962C8B-B14F-4D97-AF65-F5344CB8AC3E}">
        <p14:creationId xmlns:p14="http://schemas.microsoft.com/office/powerpoint/2010/main" val="116879272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we’ve set</a:t>
            </a:r>
            <a:r>
              <a:rPr lang="en-US" baseline="0" dirty="0" smtClean="0"/>
              <a:t> the return address to point to some memory. Great! When we return, we will be executing code off the stack!</a:t>
            </a:r>
          </a:p>
          <a:p>
            <a:r>
              <a:rPr lang="en-US" baseline="0" dirty="0" smtClean="0"/>
              <a:t>(arbitrary code/</a:t>
            </a:r>
            <a:r>
              <a:rPr lang="en-US" baseline="0" dirty="0" err="1" smtClean="0"/>
              <a:t>etc</a:t>
            </a:r>
            <a:r>
              <a:rPr lang="en-US" baseline="0" dirty="0" smtClean="0"/>
              <a:t>)</a:t>
            </a:r>
          </a:p>
        </p:txBody>
      </p:sp>
      <p:sp>
        <p:nvSpPr>
          <p:cNvPr id="4" name="Slide Number Placeholder 3"/>
          <p:cNvSpPr>
            <a:spLocks noGrp="1"/>
          </p:cNvSpPr>
          <p:nvPr>
            <p:ph type="sldNum" sz="quarter" idx="10"/>
          </p:nvPr>
        </p:nvSpPr>
        <p:spPr/>
        <p:txBody>
          <a:bodyPr/>
          <a:lstStyle/>
          <a:p>
            <a:fld id="{E4EDBFAA-E3FF-41DC-96EC-6BC8A2B7A07F}" type="slidenum">
              <a:rPr lang="en-US" smtClean="0"/>
              <a:pPr/>
              <a:t>58</a:t>
            </a:fld>
            <a:endParaRPr lang="en-US"/>
          </a:p>
        </p:txBody>
      </p:sp>
    </p:spTree>
    <p:extLst>
      <p:ext uri="{BB962C8B-B14F-4D97-AF65-F5344CB8AC3E}">
        <p14:creationId xmlns:p14="http://schemas.microsoft.com/office/powerpoint/2010/main" val="116879272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59</a:t>
            </a:fld>
            <a:endParaRPr lang="en-US"/>
          </a:p>
        </p:txBody>
      </p:sp>
    </p:spTree>
    <p:extLst>
      <p:ext uri="{BB962C8B-B14F-4D97-AF65-F5344CB8AC3E}">
        <p14:creationId xmlns:p14="http://schemas.microsoft.com/office/powerpoint/2010/main" val="9510716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buffer overflow</a:t>
            </a:r>
            <a:r>
              <a:rPr lang="en-US" baseline="0" dirty="0" smtClean="0"/>
              <a:t> is a violation of memory safety. It’s a particularly important special case. In one sense it’s not really the OS’s problem, because it results from a buggy program, but it’s so pervasive and serious that OSes (and hardware) have features to mitigate it.</a:t>
            </a:r>
          </a:p>
          <a:p>
            <a:endParaRPr lang="en-US" baseline="0" dirty="0" smtClean="0"/>
          </a:p>
          <a:p>
            <a:r>
              <a:rPr lang="en-US" baseline="0" dirty="0" smtClean="0"/>
              <a:t>In this C example the input ‘bar’ is untrusted, i.e., it might be provided by the attacker over the Internet. If it is longer than 12 bytes, the </a:t>
            </a:r>
            <a:r>
              <a:rPr lang="en-US" baseline="0" dirty="0" err="1" smtClean="0"/>
              <a:t>strcpy</a:t>
            </a:r>
            <a:r>
              <a:rPr lang="en-US" baseline="0" dirty="0" smtClean="0"/>
              <a:t> (string copy) function will overrun the end of the 12-byte buffer allocated to ‘c’, and might overwrite the return address on the stack.</a:t>
            </a:r>
          </a:p>
          <a:p>
            <a:endParaRPr lang="en-US" baseline="0" dirty="0" smtClean="0"/>
          </a:p>
          <a:p>
            <a:r>
              <a:rPr lang="en-US" baseline="0" dirty="0" smtClean="0"/>
              <a:t>When the function finishes, control will jump to an address determined by the attacker. The attacker might further be able to jump to a location overwritten by </a:t>
            </a:r>
            <a:r>
              <a:rPr lang="en-US" baseline="0" dirty="0" err="1" smtClean="0"/>
              <a:t>strcpy</a:t>
            </a:r>
            <a:r>
              <a:rPr lang="en-US" baseline="0" dirty="0" smtClean="0"/>
              <a:t>. That means the data provided by the attacker will be treated as code and executed (a.k.a. shellcode). Alternately, the attacker might jump to a function that’s already present in the process memory space (a.k.a. return-to-</a:t>
            </a:r>
            <a:r>
              <a:rPr lang="en-US" baseline="0" dirty="0" err="1" smtClean="0"/>
              <a:t>libc</a:t>
            </a:r>
            <a:r>
              <a:rPr lang="en-US" baseline="0" dirty="0" smtClean="0"/>
              <a:t>). </a:t>
            </a:r>
          </a:p>
          <a:p>
            <a:endParaRPr lang="en-US" baseline="0" dirty="0" smtClean="0"/>
          </a:p>
          <a:p>
            <a:r>
              <a:rPr lang="en-US" baseline="0" dirty="0" smtClean="0"/>
              <a:t>Here’s an old classic on exploiting buffer overflows http://www-inst.eecs.berkeley.edu/~cs161/fa08/papers/stack_smashing.pdf</a:t>
            </a:r>
            <a:endParaRPr lang="en-US" dirty="0"/>
          </a:p>
        </p:txBody>
      </p:sp>
      <p:sp>
        <p:nvSpPr>
          <p:cNvPr id="4" name="Slide Number Placeholder 3"/>
          <p:cNvSpPr>
            <a:spLocks noGrp="1"/>
          </p:cNvSpPr>
          <p:nvPr>
            <p:ph type="sldNum" sz="quarter" idx="10"/>
          </p:nvPr>
        </p:nvSpPr>
        <p:spPr/>
        <p:txBody>
          <a:bodyPr/>
          <a:lstStyle/>
          <a:p>
            <a:fld id="{94566334-40D3-444A-87CD-672C33ED3DCC}" type="slidenum">
              <a:rPr lang="en-US" smtClean="0"/>
              <a:pPr/>
              <a:t>6</a:t>
            </a:fld>
            <a:endParaRPr lang="en-US"/>
          </a:p>
        </p:txBody>
      </p:sp>
    </p:spTree>
    <p:extLst>
      <p:ext uri="{BB962C8B-B14F-4D97-AF65-F5344CB8AC3E}">
        <p14:creationId xmlns:p14="http://schemas.microsoft.com/office/powerpoint/2010/main" val="20656158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nop</a:t>
            </a:r>
            <a:r>
              <a:rPr lang="en-US" dirty="0" smtClean="0"/>
              <a:t> sled + </a:t>
            </a:r>
            <a:r>
              <a:rPr lang="en-US" dirty="0" err="1" smtClean="0"/>
              <a:t>jmp</a:t>
            </a:r>
            <a:r>
              <a:rPr lang="en-US" dirty="0" smtClean="0"/>
              <a:t> -1 + return to stack</a:t>
            </a:r>
          </a:p>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60</a:t>
            </a:fld>
            <a:endParaRPr lang="en-US"/>
          </a:p>
        </p:txBody>
      </p:sp>
    </p:spTree>
    <p:extLst>
      <p:ext uri="{BB962C8B-B14F-4D97-AF65-F5344CB8AC3E}">
        <p14:creationId xmlns:p14="http://schemas.microsoft.com/office/powerpoint/2010/main" val="95107162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61</a:t>
            </a:fld>
            <a:endParaRPr lang="en-US"/>
          </a:p>
        </p:txBody>
      </p:sp>
    </p:spTree>
    <p:extLst>
      <p:ext uri="{BB962C8B-B14F-4D97-AF65-F5344CB8AC3E}">
        <p14:creationId xmlns:p14="http://schemas.microsoft.com/office/powerpoint/2010/main" val="333876806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62</a:t>
            </a:fld>
            <a:endParaRPr lang="en-US"/>
          </a:p>
        </p:txBody>
      </p:sp>
    </p:spTree>
    <p:extLst>
      <p:ext uri="{BB962C8B-B14F-4D97-AF65-F5344CB8AC3E}">
        <p14:creationId xmlns:p14="http://schemas.microsoft.com/office/powerpoint/2010/main" val="257881693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63</a:t>
            </a:fld>
            <a:endParaRPr lang="en-US"/>
          </a:p>
        </p:txBody>
      </p:sp>
    </p:spTree>
    <p:extLst>
      <p:ext uri="{BB962C8B-B14F-4D97-AF65-F5344CB8AC3E}">
        <p14:creationId xmlns:p14="http://schemas.microsoft.com/office/powerpoint/2010/main" val="415118343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Recall: layout of stack,</a:t>
            </a:r>
            <a:r>
              <a:rPr lang="en-US" baseline="0" dirty="0" smtClean="0"/>
              <a:t> stack pointer, and frame pointer, stack grows down, but address writes go up </a:t>
            </a:r>
            <a:endParaRPr lang="en-US" dirty="0" smtClean="0"/>
          </a:p>
        </p:txBody>
      </p:sp>
      <p:sp>
        <p:nvSpPr>
          <p:cNvPr id="4" name="Slide Number Placeholder 3"/>
          <p:cNvSpPr>
            <a:spLocks noGrp="1"/>
          </p:cNvSpPr>
          <p:nvPr>
            <p:ph type="sldNum" sz="quarter" idx="10"/>
          </p:nvPr>
        </p:nvSpPr>
        <p:spPr/>
        <p:txBody>
          <a:bodyPr/>
          <a:lstStyle/>
          <a:p>
            <a:fld id="{E4EDBFAA-E3FF-41DC-96EC-6BC8A2B7A07F}" type="slidenum">
              <a:rPr lang="en-US" smtClean="0"/>
              <a:pPr/>
              <a:t>64</a:t>
            </a:fld>
            <a:endParaRPr lang="en-US"/>
          </a:p>
        </p:txBody>
      </p:sp>
    </p:spTree>
    <p:extLst>
      <p:ext uri="{BB962C8B-B14F-4D97-AF65-F5344CB8AC3E}">
        <p14:creationId xmlns:p14="http://schemas.microsoft.com/office/powerpoint/2010/main" val="184343213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if we overflow a buffer, we can write to things</a:t>
            </a:r>
            <a:r>
              <a:rPr lang="en-US" baseline="0" dirty="0" smtClean="0"/>
              <a:t> earlier in the stack, usually the </a:t>
            </a:r>
            <a:r>
              <a:rPr lang="en-US" b="1" baseline="0" dirty="0" smtClean="0"/>
              <a:t>return address</a:t>
            </a:r>
            <a:r>
              <a:rPr lang="en-US" b="0" baseline="0" dirty="0" smtClean="0"/>
              <a:t> is a good choice. Will jump to attacker’s return address when the vulnerable function returns</a:t>
            </a:r>
            <a:endParaRPr lang="en-US" b="1"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65</a:t>
            </a:fld>
            <a:endParaRPr lang="en-US"/>
          </a:p>
        </p:txBody>
      </p:sp>
    </p:spTree>
    <p:extLst>
      <p:ext uri="{BB962C8B-B14F-4D97-AF65-F5344CB8AC3E}">
        <p14:creationId xmlns:p14="http://schemas.microsoft.com/office/powerpoint/2010/main" val="184343213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Similar to web attacks</a:t>
            </a:r>
            <a:r>
              <a:rPr lang="en-US" baseline="0" dirty="0" smtClean="0"/>
              <a:t>, such as SQL Injection – the attacker is turning a bug in </a:t>
            </a:r>
            <a:r>
              <a:rPr lang="en-US" i="1" baseline="0" dirty="0" smtClean="0"/>
              <a:t>data</a:t>
            </a:r>
            <a:r>
              <a:rPr lang="en-US" i="0" baseline="0" dirty="0" smtClean="0"/>
              <a:t> handling into </a:t>
            </a:r>
            <a:r>
              <a:rPr lang="en-US" i="1" baseline="0" dirty="0" smtClean="0"/>
              <a:t>control </a:t>
            </a:r>
            <a:r>
              <a:rPr lang="en-US" i="0" baseline="0" dirty="0" smtClean="0"/>
              <a:t>over the program flow (i.e. attacker can run arbitrary instructions/commands)</a:t>
            </a:r>
            <a:endParaRPr lang="en-US" i="1"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66</a:t>
            </a:fld>
            <a:endParaRPr lang="en-US"/>
          </a:p>
        </p:txBody>
      </p:sp>
    </p:spTree>
    <p:extLst>
      <p:ext uri="{BB962C8B-B14F-4D97-AF65-F5344CB8AC3E}">
        <p14:creationId xmlns:p14="http://schemas.microsoft.com/office/powerpoint/2010/main" val="1843432132"/>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run any code we want</a:t>
            </a:r>
            <a:r>
              <a:rPr lang="en-US" baseline="0" dirty="0" smtClean="0"/>
              <a:t> (perhaps limited to space of buffer, but we can get around that…). What should we run?</a:t>
            </a:r>
          </a:p>
          <a:p>
            <a:r>
              <a:rPr lang="en-US" baseline="0" dirty="0" smtClean="0"/>
              <a:t>A shell seems like a natural choice – something that lets a human enter in arbitrary commands to control the computer. Let’s do that!</a:t>
            </a:r>
          </a:p>
          <a:p>
            <a:endParaRPr lang="en-US" baseline="0" dirty="0" smtClean="0"/>
          </a:p>
          <a:p>
            <a:r>
              <a:rPr lang="en-US" sz="1200" kern="1200" dirty="0" smtClean="0">
                <a:solidFill>
                  <a:schemeClr val="tx1"/>
                </a:solidFill>
                <a:effectLst/>
                <a:latin typeface="+mn-lt"/>
                <a:ea typeface="+mn-ea"/>
                <a:cs typeface="+mn-cs"/>
              </a:rPr>
              <a:t>Now we are taking about how can we do something useful with it. How can you go from a vulnerability, some error that you have found, and use this technique that you know about that enables you to do certain things, including executing your own code. How do you do something useful in that code? </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67</a:t>
            </a:fld>
            <a:endParaRPr lang="en-US"/>
          </a:p>
        </p:txBody>
      </p:sp>
    </p:spTree>
    <p:extLst>
      <p:ext uri="{BB962C8B-B14F-4D97-AF65-F5344CB8AC3E}">
        <p14:creationId xmlns:p14="http://schemas.microsoft.com/office/powerpoint/2010/main" val="182828517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Luckily</a:t>
            </a:r>
            <a:r>
              <a:rPr lang="en-US" baseline="0" dirty="0" smtClean="0"/>
              <a:t>, we don’t have to write our own shell in assembly. Linux will provide one for us (note: This is Linux specific, but Windows/Mac/BSD/… has a shell and exec call as well, just different syntax and invocation). Here is how you create a shell in c. </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We often talk about </a:t>
            </a:r>
            <a:r>
              <a:rPr lang="en-US" sz="1200" kern="1200" dirty="0" err="1" smtClean="0">
                <a:solidFill>
                  <a:schemeClr val="tx1"/>
                </a:solidFill>
                <a:effectLst/>
                <a:latin typeface="+mn-lt"/>
                <a:ea typeface="+mn-ea"/>
                <a:cs typeface="+mn-cs"/>
              </a:rPr>
              <a:t>shellcode</a:t>
            </a:r>
            <a:r>
              <a:rPr lang="en-US" sz="1200" kern="1200" dirty="0" smtClean="0">
                <a:solidFill>
                  <a:schemeClr val="tx1"/>
                </a:solidFill>
                <a:effectLst/>
                <a:latin typeface="+mn-lt"/>
                <a:ea typeface="+mn-ea"/>
                <a:cs typeface="+mn-cs"/>
              </a:rPr>
              <a:t> basically because we want the capability to do something like any arbitrary behavior within that code. Those of you who are active users of </a:t>
            </a:r>
            <a:r>
              <a:rPr lang="en-US" sz="1200" kern="1200" dirty="0" err="1" smtClean="0">
                <a:solidFill>
                  <a:schemeClr val="tx1"/>
                </a:solidFill>
                <a:effectLst/>
                <a:latin typeface="+mn-lt"/>
                <a:ea typeface="+mn-ea"/>
                <a:cs typeface="+mn-cs"/>
              </a:rPr>
              <a:t>unix</a:t>
            </a:r>
            <a:r>
              <a:rPr lang="en-US" sz="1200" kern="1200" dirty="0" smtClean="0">
                <a:solidFill>
                  <a:schemeClr val="tx1"/>
                </a:solidFill>
                <a:effectLst/>
                <a:latin typeface="+mn-lt"/>
                <a:ea typeface="+mn-ea"/>
                <a:cs typeface="+mn-cs"/>
              </a:rPr>
              <a:t> are very very familiar with shells. There is also command shell in windows as well (e.g. </a:t>
            </a:r>
            <a:r>
              <a:rPr lang="en-US" sz="1200" kern="1200" dirty="0" err="1" smtClean="0">
                <a:solidFill>
                  <a:schemeClr val="tx1"/>
                </a:solidFill>
                <a:effectLst/>
                <a:latin typeface="+mn-lt"/>
                <a:ea typeface="+mn-ea"/>
                <a:cs typeface="+mn-cs"/>
              </a:rPr>
              <a:t>command.exe</a:t>
            </a:r>
            <a:r>
              <a:rPr lang="en-US" sz="1200" kern="1200" dirty="0" smtClean="0">
                <a:solidFill>
                  <a:schemeClr val="tx1"/>
                </a:solidFill>
                <a:effectLst/>
                <a:latin typeface="+mn-lt"/>
                <a:ea typeface="+mn-ea"/>
                <a:cs typeface="+mn-cs"/>
              </a:rPr>
              <a:t> is a shell).  Basically a shell is looping, waiting for </a:t>
            </a:r>
            <a:r>
              <a:rPr lang="en-US" sz="1200" kern="1200" dirty="0" err="1" smtClean="0">
                <a:solidFill>
                  <a:schemeClr val="tx1"/>
                </a:solidFill>
                <a:effectLst/>
                <a:latin typeface="+mn-lt"/>
                <a:ea typeface="+mn-ea"/>
                <a:cs typeface="+mn-cs"/>
              </a:rPr>
              <a:t>userinput</a:t>
            </a:r>
            <a:r>
              <a:rPr lang="en-US" sz="1200" kern="1200" dirty="0" smtClean="0">
                <a:solidFill>
                  <a:schemeClr val="tx1"/>
                </a:solidFill>
                <a:effectLst/>
                <a:latin typeface="+mn-lt"/>
                <a:ea typeface="+mn-ea"/>
                <a:cs typeface="+mn-cs"/>
              </a:rPr>
              <a:t> and executing programs or processing data. This is actually a general way of thinking about getting access to a computer allows you to arbitrarily execute commands. One easy way to do something like this is to use the shell that is embedded itself in </a:t>
            </a:r>
            <a:r>
              <a:rPr lang="en-US" sz="1200" kern="1200" dirty="0" err="1" smtClean="0">
                <a:solidFill>
                  <a:schemeClr val="tx1"/>
                </a:solidFill>
                <a:effectLst/>
                <a:latin typeface="+mn-lt"/>
                <a:ea typeface="+mn-ea"/>
                <a:cs typeface="+mn-cs"/>
              </a:rPr>
              <a:t>unix</a:t>
            </a:r>
            <a:r>
              <a:rPr lang="en-US" sz="1200" kern="1200" dirty="0" smtClean="0">
                <a:solidFill>
                  <a:schemeClr val="tx1"/>
                </a:solidFill>
                <a:effectLst/>
                <a:latin typeface="+mn-lt"/>
                <a:ea typeface="+mn-ea"/>
                <a:cs typeface="+mn-cs"/>
              </a:rPr>
              <a:t>. One useful thing for us to do is to hijack the control of the computer program. You can use pdf reader, flash interpreter to actually get to a </a:t>
            </a:r>
            <a:r>
              <a:rPr lang="en-US" sz="1200" kern="1200" dirty="0" err="1" smtClean="0">
                <a:solidFill>
                  <a:schemeClr val="tx1"/>
                </a:solidFill>
                <a:effectLst/>
                <a:latin typeface="+mn-lt"/>
                <a:ea typeface="+mn-ea"/>
                <a:cs typeface="+mn-cs"/>
              </a:rPr>
              <a:t>unix</a:t>
            </a:r>
            <a:r>
              <a:rPr lang="en-US" sz="1200" kern="1200" dirty="0" smtClean="0">
                <a:solidFill>
                  <a:schemeClr val="tx1"/>
                </a:solidFill>
                <a:effectLst/>
                <a:latin typeface="+mn-lt"/>
                <a:ea typeface="+mn-ea"/>
                <a:cs typeface="+mn-cs"/>
              </a:rPr>
              <a:t> shell to use the set of </a:t>
            </a:r>
            <a:r>
              <a:rPr lang="en-US" sz="1200" kern="1200" dirty="0" err="1" smtClean="0">
                <a:solidFill>
                  <a:schemeClr val="tx1"/>
                </a:solidFill>
                <a:effectLst/>
                <a:latin typeface="+mn-lt"/>
                <a:ea typeface="+mn-ea"/>
                <a:cs typeface="+mn-cs"/>
              </a:rPr>
              <a:t>unix</a:t>
            </a:r>
            <a:r>
              <a:rPr lang="en-US" sz="1200" kern="1200" dirty="0" smtClean="0">
                <a:solidFill>
                  <a:schemeClr val="tx1"/>
                </a:solidFill>
                <a:effectLst/>
                <a:latin typeface="+mn-lt"/>
                <a:ea typeface="+mn-ea"/>
                <a:cs typeface="+mn-cs"/>
              </a:rPr>
              <a:t> shell commands to do powerful things like add passwords, dump the contents of /</a:t>
            </a:r>
            <a:r>
              <a:rPr lang="en-US" sz="1200" kern="1200" dirty="0" err="1" smtClean="0">
                <a:solidFill>
                  <a:schemeClr val="tx1"/>
                </a:solidFill>
                <a:effectLst/>
                <a:latin typeface="+mn-lt"/>
                <a:ea typeface="+mn-ea"/>
                <a:cs typeface="+mn-cs"/>
              </a:rPr>
              <a:t>etc</a:t>
            </a:r>
            <a:r>
              <a:rPr lang="en-US" sz="1200" kern="1200" dirty="0" smtClean="0">
                <a:solidFill>
                  <a:schemeClr val="tx1"/>
                </a:solidFill>
                <a:effectLst/>
                <a:latin typeface="+mn-lt"/>
                <a:ea typeface="+mn-ea"/>
                <a:cs typeface="+mn-cs"/>
              </a:rPr>
              <a:t>/password over the network, do useful things on the machine. Again one useful way of doing this is taking use of existing shells. Here is a little bit of c code you should be fairly familiar to. I think we did example of this in 391. Basically what we we are doing is calling a system call called exec, with a path to a binary, in this particular case the </a:t>
            </a:r>
            <a:r>
              <a:rPr lang="en-US" sz="1200" kern="1200" dirty="0" err="1" smtClean="0">
                <a:solidFill>
                  <a:schemeClr val="tx1"/>
                </a:solidFill>
                <a:effectLst/>
                <a:latin typeface="+mn-lt"/>
                <a:ea typeface="+mn-ea"/>
                <a:cs typeface="+mn-cs"/>
              </a:rPr>
              <a:t>unix</a:t>
            </a:r>
            <a:r>
              <a:rPr lang="en-US" sz="1200" kern="1200" dirty="0" smtClean="0">
                <a:solidFill>
                  <a:schemeClr val="tx1"/>
                </a:solidFill>
                <a:effectLst/>
                <a:latin typeface="+mn-lt"/>
                <a:ea typeface="+mn-ea"/>
                <a:cs typeface="+mn-cs"/>
              </a:rPr>
              <a:t> shell sh. There are no other command line arguments to it. With this when you execute the program is pull off the shell, you can imagine that you can pass whatever argument you want to the shell that allows you to execute arbitrary </a:t>
            </a:r>
            <a:r>
              <a:rPr lang="en-US" sz="1200" kern="1200" dirty="0" err="1" smtClean="0">
                <a:solidFill>
                  <a:schemeClr val="tx1"/>
                </a:solidFill>
                <a:effectLst/>
                <a:latin typeface="+mn-lt"/>
                <a:ea typeface="+mn-ea"/>
                <a:cs typeface="+mn-cs"/>
              </a:rPr>
              <a:t>unix</a:t>
            </a:r>
            <a:r>
              <a:rPr lang="en-US" sz="1200" kern="1200" dirty="0" smtClean="0">
                <a:solidFill>
                  <a:schemeClr val="tx1"/>
                </a:solidFill>
                <a:effectLst/>
                <a:latin typeface="+mn-lt"/>
                <a:ea typeface="+mn-ea"/>
                <a:cs typeface="+mn-cs"/>
              </a:rPr>
              <a:t> command like </a:t>
            </a:r>
            <a:r>
              <a:rPr lang="en-US" sz="1200" kern="1200" dirty="0" err="1" smtClean="0">
                <a:solidFill>
                  <a:schemeClr val="tx1"/>
                </a:solidFill>
                <a:effectLst/>
                <a:latin typeface="+mn-lt"/>
                <a:ea typeface="+mn-ea"/>
                <a:cs typeface="+mn-cs"/>
              </a:rPr>
              <a:t>ls</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netcat</a:t>
            </a:r>
            <a:r>
              <a:rPr lang="en-US" sz="1200" kern="1200" dirty="0" smtClean="0">
                <a:solidFill>
                  <a:schemeClr val="tx1"/>
                </a:solidFill>
                <a:effectLst/>
                <a:latin typeface="+mn-lt"/>
                <a:ea typeface="+mn-ea"/>
                <a:cs typeface="+mn-cs"/>
              </a:rPr>
              <a:t>, telnet etc., which gives you access to a much more powerful set of commands and the things that you might have to hard-code yourself.  Without going to shell code, you will have to </a:t>
            </a:r>
            <a:r>
              <a:rPr lang="en-US" sz="1200" kern="1200" dirty="0" err="1" smtClean="0">
                <a:solidFill>
                  <a:schemeClr val="tx1"/>
                </a:solidFill>
                <a:effectLst/>
                <a:latin typeface="+mn-lt"/>
                <a:ea typeface="+mn-ea"/>
                <a:cs typeface="+mn-cs"/>
              </a:rPr>
              <a:t>specificly</a:t>
            </a:r>
            <a:r>
              <a:rPr lang="en-US" sz="1200" kern="1200" dirty="0" smtClean="0">
                <a:solidFill>
                  <a:schemeClr val="tx1"/>
                </a:solidFill>
                <a:effectLst/>
                <a:latin typeface="+mn-lt"/>
                <a:ea typeface="+mn-ea"/>
                <a:cs typeface="+mn-cs"/>
              </a:rPr>
              <a:t> program the individual user behaviors that you wanted, and you have to modify them after you build the exploit.  You can do one thing or two things or five things, and get a feel for how complicated it might be. Essentially you need to generate assembly code version of the payload that you wanted to execute and translate those to byte codes for that particular instruction architecture that you are using to create those nasty long strings that we wrote in python.  That is piping instructions as part of the payload.  Those long strings are bytes codes that represented the assembly code that represent the program that you think about in c or other languages.  So this is again much more powerful.</a:t>
            </a:r>
          </a:p>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68</a:t>
            </a:fld>
            <a:endParaRPr lang="en-US"/>
          </a:p>
        </p:txBody>
      </p:sp>
    </p:spTree>
    <p:extLst>
      <p:ext uri="{BB962C8B-B14F-4D97-AF65-F5344CB8AC3E}">
        <p14:creationId xmlns:p14="http://schemas.microsoft.com/office/powerpoint/2010/main" val="420768714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Here is one way that people do, in fact this is a very very common way, is to find some code that somebody else has written. So rather than writing your own piece of code that does the exploit, we can run a shell, and instead of writing the exploit your self, you go find someone who has written it and cut and paste that exploit code into your code. Now there are a couple of problems, hopefully those of you who are little bit familiar with assembly will understand that this is a mapping between the assembly code and the c codes. There are two things that we are depending on if we are to cut and paste someone else’s code, and that has to do with addressing, or at least it has something to do with memory addresses and what is loaded into memory. The first case here we are talk about this literal string </a:t>
            </a:r>
            <a:r>
              <a:rPr lang="en-US" sz="1200" kern="1200" dirty="0" err="1" smtClean="0">
                <a:solidFill>
                  <a:schemeClr val="tx1"/>
                </a:solidFill>
                <a:effectLst/>
                <a:latin typeface="+mn-lt"/>
                <a:ea typeface="+mn-ea"/>
                <a:cs typeface="+mn-cs"/>
              </a:rPr>
              <a:t>lco</a:t>
            </a:r>
            <a:r>
              <a:rPr lang="en-US" sz="1200" kern="1200" dirty="0" smtClean="0">
                <a:solidFill>
                  <a:schemeClr val="tx1"/>
                </a:solidFill>
                <a:effectLst/>
                <a:latin typeface="+mn-lt"/>
                <a:ea typeface="+mn-ea"/>
                <a:cs typeface="+mn-cs"/>
              </a:rPr>
              <a:t>, which is this string here.  So somewhere in memory is the string that we have created that is going to execute this command that we want to execute. This string in particular is a command line argument to exec, which tells you the path to the program that you want to execute. The other thing is, at this point you are not quite sure of all the things that the operating system has loaded into memory on your behalf. So you are executing, making a call to a program </a:t>
            </a:r>
            <a:r>
              <a:rPr lang="en-US" sz="1200" kern="1200" dirty="0" err="1" smtClean="0">
                <a:solidFill>
                  <a:schemeClr val="tx1"/>
                </a:solidFill>
                <a:effectLst/>
                <a:latin typeface="+mn-lt"/>
                <a:ea typeface="+mn-ea"/>
                <a:cs typeface="+mn-cs"/>
              </a:rPr>
              <a:t>execve</a:t>
            </a:r>
            <a:r>
              <a:rPr lang="en-US" sz="1200" kern="1200" dirty="0" smtClean="0">
                <a:solidFill>
                  <a:schemeClr val="tx1"/>
                </a:solidFill>
                <a:effectLst/>
                <a:latin typeface="+mn-lt"/>
                <a:ea typeface="+mn-ea"/>
                <a:cs typeface="+mn-cs"/>
              </a:rPr>
              <a:t>, and you don’t know where that is and further more you do not know if that’s been fully loaded into memory. So making a call to this this label </a:t>
            </a:r>
            <a:r>
              <a:rPr lang="en-US" sz="1200" kern="1200" dirty="0" err="1" smtClean="0">
                <a:solidFill>
                  <a:schemeClr val="tx1"/>
                </a:solidFill>
                <a:effectLst/>
                <a:latin typeface="+mn-lt"/>
                <a:ea typeface="+mn-ea"/>
                <a:cs typeface="+mn-cs"/>
              </a:rPr>
              <a:t>execve</a:t>
            </a:r>
            <a:r>
              <a:rPr lang="en-US" sz="1200" kern="1200" dirty="0" smtClean="0">
                <a:solidFill>
                  <a:schemeClr val="tx1"/>
                </a:solidFill>
                <a:effectLst/>
                <a:latin typeface="+mn-lt"/>
                <a:ea typeface="+mn-ea"/>
                <a:cs typeface="+mn-cs"/>
              </a:rPr>
              <a:t> you do not know if that is well-defined or not.  We need to deal with these two particular instances when we write our own </a:t>
            </a:r>
            <a:r>
              <a:rPr lang="en-US" sz="1200" kern="1200" dirty="0" err="1" smtClean="0">
                <a:solidFill>
                  <a:schemeClr val="tx1"/>
                </a:solidFill>
                <a:effectLst/>
                <a:latin typeface="+mn-lt"/>
                <a:ea typeface="+mn-ea"/>
                <a:cs typeface="+mn-cs"/>
              </a:rPr>
              <a:t>shellcode</a:t>
            </a:r>
            <a:r>
              <a:rPr lang="en-US" sz="1200" kern="1200" dirty="0" smtClean="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69</a:t>
            </a:fld>
            <a:endParaRPr lang="en-US"/>
          </a:p>
        </p:txBody>
      </p:sp>
    </p:spTree>
    <p:extLst>
      <p:ext uri="{BB962C8B-B14F-4D97-AF65-F5344CB8AC3E}">
        <p14:creationId xmlns:p14="http://schemas.microsoft.com/office/powerpoint/2010/main" val="13789040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37A447C-9508-4C41-BD71-3ADCEDCED293}" type="slidenum">
              <a:rPr lang="en-US" smtClean="0">
                <a:solidFill>
                  <a:prstClr val="black"/>
                </a:solidFill>
              </a:rPr>
              <a:pPr/>
              <a:t>7</a:t>
            </a:fld>
            <a:endParaRPr lang="en-US">
              <a:solidFill>
                <a:prstClr val="black"/>
              </a:solidFill>
            </a:endParaRPr>
          </a:p>
        </p:txBody>
      </p:sp>
      <p:sp>
        <p:nvSpPr>
          <p:cNvPr id="5" name="Date Placeholder 4"/>
          <p:cNvSpPr>
            <a:spLocks noGrp="1"/>
          </p:cNvSpPr>
          <p:nvPr>
            <p:ph type="dt" idx="11"/>
          </p:nvPr>
        </p:nvSpPr>
        <p:spPr/>
        <p:txBody>
          <a:bodyPr/>
          <a:lstStyle/>
          <a:p>
            <a:r>
              <a:rPr lang="en-US" smtClean="0">
                <a:solidFill>
                  <a:prstClr val="black"/>
                </a:solidFill>
              </a:rPr>
              <a:t>1/8/2009</a:t>
            </a:r>
            <a:endParaRPr lang="en-US">
              <a:solidFill>
                <a:prstClr val="black"/>
              </a:solidFill>
            </a:endParaRPr>
          </a:p>
        </p:txBody>
      </p:sp>
    </p:spTree>
    <p:extLst>
      <p:ext uri="{BB962C8B-B14F-4D97-AF65-F5344CB8AC3E}">
        <p14:creationId xmlns:p14="http://schemas.microsoft.com/office/powerpoint/2010/main" val="172798933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 quite – we</a:t>
            </a:r>
            <a:r>
              <a:rPr lang="en-US" baseline="0" dirty="0" smtClean="0"/>
              <a:t> need $.LC0 (address of null-terminated string “/bin/</a:t>
            </a:r>
            <a:r>
              <a:rPr lang="en-US" baseline="0" dirty="0" err="1" smtClean="0"/>
              <a:t>sh</a:t>
            </a:r>
            <a:r>
              <a:rPr lang="en-US" baseline="0" dirty="0" smtClean="0"/>
              <a:t>”), and </a:t>
            </a:r>
            <a:r>
              <a:rPr lang="en-US" baseline="0" dirty="0" err="1" smtClean="0"/>
              <a:t>execve</a:t>
            </a:r>
            <a:r>
              <a:rPr lang="en-US" baseline="0" dirty="0" smtClean="0"/>
              <a:t> may not be loaded in memory.</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70</a:t>
            </a:fld>
            <a:endParaRPr lang="en-US"/>
          </a:p>
        </p:txBody>
      </p:sp>
    </p:spTree>
    <p:extLst>
      <p:ext uri="{BB962C8B-B14F-4D97-AF65-F5344CB8AC3E}">
        <p14:creationId xmlns:p14="http://schemas.microsoft.com/office/powerpoint/2010/main" val="182610070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One way to deal with this notion of </a:t>
            </a:r>
            <a:r>
              <a:rPr lang="en-US" sz="1200" kern="1200" dirty="0" err="1" smtClean="0">
                <a:solidFill>
                  <a:schemeClr val="tx1"/>
                </a:solidFill>
                <a:effectLst/>
                <a:latin typeface="+mn-lt"/>
                <a:ea typeface="+mn-ea"/>
                <a:cs typeface="+mn-cs"/>
              </a:rPr>
              <a:t>execve</a:t>
            </a:r>
            <a:r>
              <a:rPr lang="en-US" sz="1200" kern="1200" dirty="0" smtClean="0">
                <a:solidFill>
                  <a:schemeClr val="tx1"/>
                </a:solidFill>
                <a:effectLst/>
                <a:latin typeface="+mn-lt"/>
                <a:ea typeface="+mn-ea"/>
                <a:cs typeface="+mn-cs"/>
              </a:rPr>
              <a:t> being fully loaded is to look at assembly code for what </a:t>
            </a:r>
            <a:r>
              <a:rPr lang="en-US" sz="1200" kern="1200" dirty="0" err="1" smtClean="0">
                <a:solidFill>
                  <a:schemeClr val="tx1"/>
                </a:solidFill>
                <a:effectLst/>
                <a:latin typeface="+mn-lt"/>
                <a:ea typeface="+mn-ea"/>
                <a:cs typeface="+mn-cs"/>
              </a:rPr>
              <a:t>execve</a:t>
            </a:r>
            <a:r>
              <a:rPr lang="en-US" sz="1200" kern="1200" dirty="0" smtClean="0">
                <a:solidFill>
                  <a:schemeClr val="tx1"/>
                </a:solidFill>
                <a:effectLst/>
                <a:latin typeface="+mn-lt"/>
                <a:ea typeface="+mn-ea"/>
                <a:cs typeface="+mn-cs"/>
              </a:rPr>
              <a:t> does and you can statically include that code in your exploit. So rather than referencing the actual function, and going off and actually do the function call to execute that function, you can actually just grab that assembly code from </a:t>
            </a:r>
            <a:r>
              <a:rPr lang="en-US" sz="1200" kern="1200" dirty="0" err="1" smtClean="0">
                <a:solidFill>
                  <a:schemeClr val="tx1"/>
                </a:solidFill>
                <a:effectLst/>
                <a:latin typeface="+mn-lt"/>
                <a:ea typeface="+mn-ea"/>
                <a:cs typeface="+mn-cs"/>
              </a:rPr>
              <a:t>execve</a:t>
            </a:r>
            <a:r>
              <a:rPr lang="en-US" sz="1200" kern="1200" dirty="0" smtClean="0">
                <a:solidFill>
                  <a:schemeClr val="tx1"/>
                </a:solidFill>
                <a:effectLst/>
                <a:latin typeface="+mn-lt"/>
                <a:ea typeface="+mn-ea"/>
                <a:cs typeface="+mn-cs"/>
              </a:rPr>
              <a:t> and put it where you have done the function call. Now you do not have to worry that where in memory that function call has been loaded, you have all the stuff that the function call needed to execute. In fact, exec is pretty small, and ends with this trap, interrupt and trapping back to the OS. The rest of these are setup for which file name is being executed and the parameters and those of you who remembered the </a:t>
            </a:r>
            <a:r>
              <a:rPr lang="en-US" sz="1200" kern="1200" dirty="0" err="1" smtClean="0">
                <a:solidFill>
                  <a:schemeClr val="tx1"/>
                </a:solidFill>
                <a:effectLst/>
                <a:latin typeface="+mn-lt"/>
                <a:ea typeface="+mn-ea"/>
                <a:cs typeface="+mn-cs"/>
              </a:rPr>
              <a:t>callee</a:t>
            </a:r>
            <a:r>
              <a:rPr lang="en-US" sz="1200" kern="1200" dirty="0" smtClean="0">
                <a:solidFill>
                  <a:schemeClr val="tx1"/>
                </a:solidFill>
                <a:effectLst/>
                <a:latin typeface="+mn-lt"/>
                <a:ea typeface="+mn-ea"/>
                <a:cs typeface="+mn-cs"/>
              </a:rPr>
              <a:t> vs caller stack, there is a bit of the register maintenance that’s going on here to manage the registers before doing the call.</a:t>
            </a:r>
          </a:p>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71</a:t>
            </a:fld>
            <a:endParaRPr lang="en-US"/>
          </a:p>
        </p:txBody>
      </p:sp>
    </p:spTree>
    <p:extLst>
      <p:ext uri="{BB962C8B-B14F-4D97-AF65-F5344CB8AC3E}">
        <p14:creationId xmlns:p14="http://schemas.microsoft.com/office/powerpoint/2010/main" val="174488820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Now basically what’s happening here is we are taking a look at putting into the template that we talked about here for exec, some of the values that we had.  Again, what we </a:t>
            </a:r>
            <a:r>
              <a:rPr lang="en-US" sz="1200" kern="1200" dirty="0" err="1" smtClean="0">
                <a:solidFill>
                  <a:schemeClr val="tx1"/>
                </a:solidFill>
                <a:effectLst/>
                <a:latin typeface="+mn-lt"/>
                <a:ea typeface="+mn-ea"/>
                <a:cs typeface="+mn-cs"/>
              </a:rPr>
              <a:t>wanna</a:t>
            </a:r>
            <a:r>
              <a:rPr lang="en-US" sz="1200" kern="1200" dirty="0" smtClean="0">
                <a:solidFill>
                  <a:schemeClr val="tx1"/>
                </a:solidFill>
                <a:effectLst/>
                <a:latin typeface="+mn-lt"/>
                <a:ea typeface="+mn-ea"/>
                <a:cs typeface="+mn-cs"/>
              </a:rPr>
              <a:t> do is set a </a:t>
            </a:r>
            <a:r>
              <a:rPr lang="en-US" sz="1200" kern="1200" dirty="0" err="1" smtClean="0">
                <a:solidFill>
                  <a:schemeClr val="tx1"/>
                </a:solidFill>
                <a:effectLst/>
                <a:latin typeface="+mn-lt"/>
                <a:ea typeface="+mn-ea"/>
                <a:cs typeface="+mn-cs"/>
              </a:rPr>
              <a:t>varity</a:t>
            </a:r>
            <a:r>
              <a:rPr lang="en-US" sz="1200" kern="1200" dirty="0" smtClean="0">
                <a:solidFill>
                  <a:schemeClr val="tx1"/>
                </a:solidFill>
                <a:effectLst/>
                <a:latin typeface="+mn-lt"/>
                <a:ea typeface="+mn-ea"/>
                <a:cs typeface="+mn-cs"/>
              </a:rPr>
              <a:t> of these different registers, to be the address location of these strings for example, here and the arguments that we want to send off to the individual programs. That’s really what is happening on the previous page. What we do not know about is are this particular addresses, or these literal strings where those existed</a:t>
            </a:r>
          </a:p>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72</a:t>
            </a:fld>
            <a:endParaRPr lang="en-US"/>
          </a:p>
        </p:txBody>
      </p:sp>
    </p:spTree>
    <p:extLst>
      <p:ext uri="{BB962C8B-B14F-4D97-AF65-F5344CB8AC3E}">
        <p14:creationId xmlns:p14="http://schemas.microsoft.com/office/powerpoint/2010/main" val="2169870476"/>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 how is this going to look. We are going to essentially combine inline that exec code that we are talking about before with the call to an exec code.  Again we still have that problem that we talked about in a couple of slides of figuring out where those particular strings are at memory. Loading them into the various registers so that we can actually go ahead and run this call.</a:t>
            </a:r>
          </a:p>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73</a:t>
            </a:fld>
            <a:endParaRPr lang="en-US"/>
          </a:p>
        </p:txBody>
      </p:sp>
    </p:spTree>
    <p:extLst>
      <p:ext uri="{BB962C8B-B14F-4D97-AF65-F5344CB8AC3E}">
        <p14:creationId xmlns:p14="http://schemas.microsoft.com/office/powerpoint/2010/main" val="29936119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One thing I mentioned earlier is of course when we were talking about executing individual payloads, you are not going to move a string that has the word </a:t>
            </a:r>
            <a:r>
              <a:rPr lang="en-US" sz="1200" kern="1200" dirty="0" err="1" smtClean="0">
                <a:solidFill>
                  <a:schemeClr val="tx1"/>
                </a:solidFill>
                <a:effectLst/>
                <a:latin typeface="+mn-lt"/>
                <a:ea typeface="+mn-ea"/>
                <a:cs typeface="+mn-cs"/>
              </a:rPr>
              <a:t>mov</a:t>
            </a:r>
            <a:r>
              <a:rPr lang="en-US" sz="1200" kern="1200" dirty="0" smtClean="0">
                <a:solidFill>
                  <a:schemeClr val="tx1"/>
                </a:solidFill>
                <a:effectLst/>
                <a:latin typeface="+mn-lt"/>
                <a:ea typeface="+mn-ea"/>
                <a:cs typeface="+mn-cs"/>
              </a:rPr>
              <a:t> in them with the register name when you are actually executing the code as part of the payload. You need to translate this snippet of code, this merged snippet of code that has the exec inline along with the call that you want to made with the shell.</a:t>
            </a:r>
          </a:p>
          <a:p>
            <a:r>
              <a:rPr lang="en-US" sz="1200" kern="1200" dirty="0" smtClean="0">
                <a:solidFill>
                  <a:schemeClr val="tx1"/>
                </a:solidFill>
                <a:effectLst/>
                <a:latin typeface="+mn-lt"/>
                <a:ea typeface="+mn-ea"/>
                <a:cs typeface="+mn-cs"/>
              </a:rPr>
              <a:t>You actually have to translate this into op code. You can go and read the intel manual, which will tell you based on the architecture that you have, what the </a:t>
            </a:r>
            <a:r>
              <a:rPr lang="en-US" sz="1200" kern="1200" dirty="0" err="1" smtClean="0">
                <a:solidFill>
                  <a:schemeClr val="tx1"/>
                </a:solidFill>
                <a:effectLst/>
                <a:latin typeface="+mn-lt"/>
                <a:ea typeface="+mn-ea"/>
                <a:cs typeface="+mn-cs"/>
              </a:rPr>
              <a:t>opcodes</a:t>
            </a:r>
            <a:r>
              <a:rPr lang="en-US" sz="1200" kern="1200" dirty="0" smtClean="0">
                <a:solidFill>
                  <a:schemeClr val="tx1"/>
                </a:solidFill>
                <a:effectLst/>
                <a:latin typeface="+mn-lt"/>
                <a:ea typeface="+mn-ea"/>
                <a:cs typeface="+mn-cs"/>
              </a:rPr>
              <a:t> are for the various form of move or load effective address or any of the assembly code that you see here. That’s what those payloads were that you have seen before. This is actually the code that is going to be executed and that has to be in this sort of binary/hexadecimal representation, and each </a:t>
            </a:r>
            <a:r>
              <a:rPr lang="en-US" sz="1200" kern="1200" dirty="0" err="1" smtClean="0">
                <a:solidFill>
                  <a:schemeClr val="tx1"/>
                </a:solidFill>
                <a:effectLst/>
                <a:latin typeface="+mn-lt"/>
                <a:ea typeface="+mn-ea"/>
                <a:cs typeface="+mn-cs"/>
              </a:rPr>
              <a:t>corresponse</a:t>
            </a:r>
            <a:r>
              <a:rPr lang="en-US" sz="1200" kern="1200" dirty="0" smtClean="0">
                <a:solidFill>
                  <a:schemeClr val="tx1"/>
                </a:solidFill>
                <a:effectLst/>
                <a:latin typeface="+mn-lt"/>
                <a:ea typeface="+mn-ea"/>
                <a:cs typeface="+mn-cs"/>
              </a:rPr>
              <a:t> to in some cases you have single </a:t>
            </a:r>
            <a:r>
              <a:rPr lang="en-US" sz="1200" kern="1200" dirty="0" err="1" smtClean="0">
                <a:solidFill>
                  <a:schemeClr val="tx1"/>
                </a:solidFill>
                <a:effectLst/>
                <a:latin typeface="+mn-lt"/>
                <a:ea typeface="+mn-ea"/>
                <a:cs typeface="+mn-cs"/>
              </a:rPr>
              <a:t>opcodes</a:t>
            </a:r>
            <a:r>
              <a:rPr lang="en-US" sz="1200" kern="1200" dirty="0" smtClean="0">
                <a:solidFill>
                  <a:schemeClr val="tx1"/>
                </a:solidFill>
                <a:effectLst/>
                <a:latin typeface="+mn-lt"/>
                <a:ea typeface="+mn-ea"/>
                <a:cs typeface="+mn-cs"/>
              </a:rPr>
              <a:t> or two bytes </a:t>
            </a:r>
            <a:r>
              <a:rPr lang="en-US" sz="1200" kern="1200" dirty="0" err="1" smtClean="0">
                <a:solidFill>
                  <a:schemeClr val="tx1"/>
                </a:solidFill>
                <a:effectLst/>
                <a:latin typeface="+mn-lt"/>
                <a:ea typeface="+mn-ea"/>
                <a:cs typeface="+mn-cs"/>
              </a:rPr>
              <a:t>opcodes</a:t>
            </a:r>
            <a:r>
              <a:rPr lang="en-US" sz="1200" kern="1200" dirty="0" smtClean="0">
                <a:solidFill>
                  <a:schemeClr val="tx1"/>
                </a:solidFill>
                <a:effectLst/>
                <a:latin typeface="+mn-lt"/>
                <a:ea typeface="+mn-ea"/>
                <a:cs typeface="+mn-cs"/>
              </a:rPr>
              <a:t>, some of these things happen to be parameterization of some of these </a:t>
            </a:r>
            <a:r>
              <a:rPr lang="en-US" sz="1200" kern="1200" dirty="0" err="1" smtClean="0">
                <a:solidFill>
                  <a:schemeClr val="tx1"/>
                </a:solidFill>
                <a:effectLst/>
                <a:latin typeface="+mn-lt"/>
                <a:ea typeface="+mn-ea"/>
                <a:cs typeface="+mn-cs"/>
              </a:rPr>
              <a:t>opcodes</a:t>
            </a:r>
            <a:r>
              <a:rPr lang="en-US" sz="1200" kern="1200" dirty="0" smtClean="0">
                <a:solidFill>
                  <a:schemeClr val="tx1"/>
                </a:solidFill>
                <a:effectLst/>
                <a:latin typeface="+mn-lt"/>
                <a:ea typeface="+mn-ea"/>
                <a:cs typeface="+mn-cs"/>
              </a:rPr>
              <a:t> as well. For example, this is the </a:t>
            </a:r>
            <a:r>
              <a:rPr lang="en-US" sz="1200" kern="1200" dirty="0" err="1" smtClean="0">
                <a:solidFill>
                  <a:schemeClr val="tx1"/>
                </a:solidFill>
                <a:effectLst/>
                <a:latin typeface="+mn-lt"/>
                <a:ea typeface="+mn-ea"/>
                <a:cs typeface="+mn-cs"/>
              </a:rPr>
              <a:t>mov</a:t>
            </a:r>
            <a:r>
              <a:rPr lang="en-US" sz="1200" kern="1200" dirty="0" smtClean="0">
                <a:solidFill>
                  <a:schemeClr val="tx1"/>
                </a:solidFill>
                <a:effectLst/>
                <a:latin typeface="+mn-lt"/>
                <a:ea typeface="+mn-ea"/>
                <a:cs typeface="+mn-cs"/>
              </a:rPr>
              <a:t>, and when you have the </a:t>
            </a:r>
            <a:r>
              <a:rPr lang="en-US" sz="1200" kern="1200" dirty="0" err="1" smtClean="0">
                <a:solidFill>
                  <a:schemeClr val="tx1"/>
                </a:solidFill>
                <a:effectLst/>
                <a:latin typeface="+mn-lt"/>
                <a:ea typeface="+mn-ea"/>
                <a:cs typeface="+mn-cs"/>
              </a:rPr>
              <a:t>mov</a:t>
            </a:r>
            <a:r>
              <a:rPr lang="en-US" sz="1200" kern="1200" dirty="0" smtClean="0">
                <a:solidFill>
                  <a:schemeClr val="tx1"/>
                </a:solidFill>
                <a:effectLst/>
                <a:latin typeface="+mn-lt"/>
                <a:ea typeface="+mn-ea"/>
                <a:cs typeface="+mn-cs"/>
              </a:rPr>
              <a:t> with address embedded in this part of the move. Again there is a manual that describe each of these operations, and how you translate from this to this, which is the sequence of bytes that you want to put on the stack. This is what code looks like in code pages and memory. We have an instruction pointer that points at some code that has been compiled, it does not look like there is no </a:t>
            </a:r>
            <a:r>
              <a:rPr lang="en-US" sz="1200" kern="1200" dirty="0" err="1" smtClean="0">
                <a:solidFill>
                  <a:schemeClr val="tx1"/>
                </a:solidFill>
                <a:effectLst/>
                <a:latin typeface="+mn-lt"/>
                <a:ea typeface="+mn-ea"/>
                <a:cs typeface="+mn-cs"/>
              </a:rPr>
              <a:t>mov</a:t>
            </a:r>
            <a:r>
              <a:rPr lang="en-US" sz="1200" kern="1200" dirty="0" smtClean="0">
                <a:solidFill>
                  <a:schemeClr val="tx1"/>
                </a:solidFill>
                <a:effectLst/>
                <a:latin typeface="+mn-lt"/>
                <a:ea typeface="+mn-ea"/>
                <a:cs typeface="+mn-cs"/>
              </a:rPr>
              <a:t> anywhere there just these sequence of bytes, and those sequence of bytes represent various set of instructions.  So the additional step here is that you are throwing this actual code onto the stack.  Remember that in simple cases, we are returning back to some element on the stack to execute this code.</a:t>
            </a:r>
          </a:p>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74</a:t>
            </a:fld>
            <a:endParaRPr lang="en-US"/>
          </a:p>
        </p:txBody>
      </p:sp>
    </p:spTree>
    <p:extLst>
      <p:ext uri="{BB962C8B-B14F-4D97-AF65-F5344CB8AC3E}">
        <p14:creationId xmlns:p14="http://schemas.microsoft.com/office/powerpoint/2010/main" val="195691989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 bytes in the machine</a:t>
            </a:r>
            <a:r>
              <a:rPr lang="en-US" baseline="0" dirty="0" smtClean="0"/>
              <a:t> code, while normally valid instructions, will cause problems during an actual attack. For example, </a:t>
            </a:r>
            <a:r>
              <a:rPr lang="en-US" baseline="0" dirty="0" err="1" smtClean="0"/>
              <a:t>strcpy</a:t>
            </a:r>
            <a:r>
              <a:rPr lang="en-US" baseline="0" dirty="0" smtClean="0"/>
              <a:t> will stop copying your payload at the first null character. The workarounds for this are usually to replace instructions with functionally equivalent ones that don’t have forbidden characters.</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Alright, couple of things we sort of ignored. One thing it is interesting to note is that there are certain class of forbidden characters that you cant have in your shell code. So if you go back and write this code and you translate this code in </a:t>
            </a:r>
            <a:r>
              <a:rPr lang="en-US" sz="1200" kern="1200" dirty="0" err="1" smtClean="0">
                <a:solidFill>
                  <a:schemeClr val="tx1"/>
                </a:solidFill>
                <a:effectLst/>
                <a:latin typeface="+mn-lt"/>
                <a:ea typeface="+mn-ea"/>
                <a:cs typeface="+mn-cs"/>
              </a:rPr>
              <a:t>opcodes</a:t>
            </a:r>
            <a:r>
              <a:rPr lang="en-US" sz="1200" kern="1200" dirty="0" smtClean="0">
                <a:solidFill>
                  <a:schemeClr val="tx1"/>
                </a:solidFill>
                <a:effectLst/>
                <a:latin typeface="+mn-lt"/>
                <a:ea typeface="+mn-ea"/>
                <a:cs typeface="+mn-cs"/>
              </a:rPr>
              <a:t> in byte representation, one thing that you need to cognoscente of is that in the translation and creation of that code you can’t accidently put something that looks like a null character inside that code. Why not? That’s the end of the strings. Remember that when we talked about buffer overflow, we talked about using string copy, to copy our payload into an array someplace. We said the big problem is string copy does not take this fix value, it read until the string is null-terminated. So before we get to executing this code, when we are doing this string copy to write things back on the stack, if you got a NULL character in it string copy is going to stop at some point. Ok, wherever the first occurrence of that null character is.  So you have to be careful. Again, this is the mismatch between the part where the data is being treated like a string and the stuff that is being treated like code. Remember that you have got this byte codes, and you just need to remember to make sure that none of that the byte codes that you translated to are actually the null characters. Here is the solution that’s kind of the intuition that we had with the silliness that was going on in cross site forgery stuff, we try to find equivalent operations that don’t result in null characters being created. You occasionally have to go in round about ways in doing the thing you </a:t>
            </a:r>
            <a:r>
              <a:rPr lang="en-US" sz="1200" kern="1200" dirty="0" err="1" smtClean="0">
                <a:solidFill>
                  <a:schemeClr val="tx1"/>
                </a:solidFill>
                <a:effectLst/>
                <a:latin typeface="+mn-lt"/>
                <a:ea typeface="+mn-ea"/>
                <a:cs typeface="+mn-cs"/>
              </a:rPr>
              <a:t>wanna</a:t>
            </a:r>
            <a:r>
              <a:rPr lang="en-US" sz="1200" kern="1200" dirty="0" smtClean="0">
                <a:solidFill>
                  <a:schemeClr val="tx1"/>
                </a:solidFill>
                <a:effectLst/>
                <a:latin typeface="+mn-lt"/>
                <a:ea typeface="+mn-ea"/>
                <a:cs typeface="+mn-cs"/>
              </a:rPr>
              <a:t> do just to avoid the output that includes a null character in the byte code. There is a common set of ways to do that.</a:t>
            </a:r>
          </a:p>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75</a:t>
            </a:fld>
            <a:endParaRPr lang="en-US"/>
          </a:p>
        </p:txBody>
      </p:sp>
    </p:spTree>
    <p:extLst>
      <p:ext uri="{BB962C8B-B14F-4D97-AF65-F5344CB8AC3E}">
        <p14:creationId xmlns:p14="http://schemas.microsoft.com/office/powerpoint/2010/main" val="1217472780"/>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As it stands right</a:t>
            </a:r>
            <a:r>
              <a:rPr lang="en-US" baseline="0" dirty="0" smtClean="0"/>
              <a:t> now, we’d have to line up our payload’s return address guess (ret guess) with what the stack is actually going to use for the return address.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other thing that we sort of ignored in the examples was some of these hard to address addresses. In particular, the address of the string as well as the return address. So one thing that we could do is sort of to give ourselves a better chance of guessing these addresses.  You don’t know what else the function has done, so you don’t know what other things the function has put onto the stack.  For example, you don’t know the type or length of the variables that are on the stack.  Therefore, when you are thinking about putting precisely this address that you cared about in the one location where the return address is, you don’t really know where that is.  Another way to think of this is, how do you know where to put your return address? It’s based on all kinds of things that you need to know about the function, including the number and length of the variables.  On this specific example here we have the code and we knew exactly what is happening.  At the time that you create the exploit you might not know those things.  So if you have the code you can figure it out, and in some of the example that you will get for the MP coming up, 4.2, we give you the code. You have access to this.  You can actually mathematically figure out the answer.  In the real world situation you won’t have the code, so you </a:t>
            </a:r>
            <a:r>
              <a:rPr lang="en-US" sz="1200" kern="1200" dirty="0" err="1" smtClean="0">
                <a:solidFill>
                  <a:schemeClr val="tx1"/>
                </a:solidFill>
                <a:effectLst/>
                <a:latin typeface="+mn-lt"/>
                <a:ea typeface="+mn-ea"/>
                <a:cs typeface="+mn-cs"/>
              </a:rPr>
              <a:t>gonna</a:t>
            </a:r>
            <a:r>
              <a:rPr lang="en-US" sz="1200" kern="1200" dirty="0" smtClean="0">
                <a:solidFill>
                  <a:schemeClr val="tx1"/>
                </a:solidFill>
                <a:effectLst/>
                <a:latin typeface="+mn-lt"/>
                <a:ea typeface="+mn-ea"/>
                <a:cs typeface="+mn-cs"/>
              </a:rPr>
              <a:t> have to do some guessing. One way we can solve this guessing game is to include a bunch of additional guesses. Ok? additional copies of that return guesses  Basically you can splay a bunch of guesses on top of the stack in the hope that one of these over writes the return address location that was placed on the stack by the calling function. So you sort of aggressively placing the return address in places where you hope the return is looking for in order to jump back to the original </a:t>
            </a:r>
            <a:r>
              <a:rPr lang="en-US" sz="1200" kern="1200" dirty="0" err="1" smtClean="0">
                <a:solidFill>
                  <a:schemeClr val="tx1"/>
                </a:solidFill>
                <a:effectLst/>
                <a:latin typeface="+mn-lt"/>
                <a:ea typeface="+mn-ea"/>
                <a:cs typeface="+mn-cs"/>
              </a:rPr>
              <a:t>callee</a:t>
            </a:r>
            <a:r>
              <a:rPr lang="en-US" sz="1200" kern="1200" dirty="0" smtClean="0">
                <a:solidFill>
                  <a:schemeClr val="tx1"/>
                </a:solidFill>
                <a:effectLst/>
                <a:latin typeface="+mn-lt"/>
                <a:ea typeface="+mn-ea"/>
                <a:cs typeface="+mn-cs"/>
              </a:rPr>
              <a:t> code.  So one of the thing that we can do here as well.  So there are two different things that are going on here: one which is to create multiple copies of this return guess such that (we are hoping that) at least one of these overwrite the return address location that was placed on the stack by the calling function, the other thing we need to do is we need to make sure that this guess and the other address thing that we do not know is where the code is that we control. We do not necessarily know one thing where the return address is. We do not necessarily know where the exact start of our code is as well, on the stack. So the deal with both of those ambiguity is what we often do is </a:t>
            </a:r>
            <a:r>
              <a:rPr lang="en-US" sz="1200" kern="1200" dirty="0" err="1" smtClean="0">
                <a:solidFill>
                  <a:schemeClr val="tx1"/>
                </a:solidFill>
                <a:effectLst/>
                <a:latin typeface="+mn-lt"/>
                <a:ea typeface="+mn-ea"/>
                <a:cs typeface="+mn-cs"/>
              </a:rPr>
              <a:t>noops</a:t>
            </a:r>
            <a:r>
              <a:rPr lang="en-US" sz="1200" kern="1200" dirty="0" smtClean="0">
                <a:solidFill>
                  <a:schemeClr val="tx1"/>
                </a:solidFill>
                <a:effectLst/>
                <a:latin typeface="+mn-lt"/>
                <a:ea typeface="+mn-ea"/>
                <a:cs typeface="+mn-cs"/>
              </a:rPr>
              <a:t> sled, which is a bunch of code that we splay on the top of the </a:t>
            </a:r>
            <a:r>
              <a:rPr lang="en-US" sz="1200" kern="1200" dirty="0" err="1" smtClean="0">
                <a:solidFill>
                  <a:schemeClr val="tx1"/>
                </a:solidFill>
                <a:effectLst/>
                <a:latin typeface="+mn-lt"/>
                <a:ea typeface="+mn-ea"/>
                <a:cs typeface="+mn-cs"/>
              </a:rPr>
              <a:t>stac</a:t>
            </a:r>
            <a:r>
              <a:rPr lang="en-US" sz="1200" kern="1200" dirty="0" smtClean="0">
                <a:solidFill>
                  <a:schemeClr val="tx1"/>
                </a:solidFill>
                <a:effectLst/>
                <a:latin typeface="+mn-lt"/>
                <a:ea typeface="+mn-ea"/>
                <a:cs typeface="+mn-cs"/>
              </a:rPr>
              <a:t> before our </a:t>
            </a:r>
            <a:r>
              <a:rPr lang="en-US" sz="1200" kern="1200" dirty="0" err="1" smtClean="0">
                <a:solidFill>
                  <a:schemeClr val="tx1"/>
                </a:solidFill>
                <a:effectLst/>
                <a:latin typeface="+mn-lt"/>
                <a:ea typeface="+mn-ea"/>
                <a:cs typeface="+mn-cs"/>
              </a:rPr>
              <a:t>shellcode</a:t>
            </a:r>
            <a:r>
              <a:rPr lang="en-US" sz="1200" kern="1200" dirty="0" smtClean="0">
                <a:solidFill>
                  <a:schemeClr val="tx1"/>
                </a:solidFill>
                <a:effectLst/>
                <a:latin typeface="+mn-lt"/>
                <a:ea typeface="+mn-ea"/>
                <a:cs typeface="+mn-cs"/>
              </a:rPr>
              <a:t>. It does nothing, and it has no negative ramification. We call it </a:t>
            </a:r>
            <a:r>
              <a:rPr lang="en-US" sz="1200" kern="1200" dirty="0" err="1" smtClean="0">
                <a:solidFill>
                  <a:schemeClr val="tx1"/>
                </a:solidFill>
                <a:effectLst/>
                <a:latin typeface="+mn-lt"/>
                <a:ea typeface="+mn-ea"/>
                <a:cs typeface="+mn-cs"/>
              </a:rPr>
              <a:t>nop</a:t>
            </a:r>
            <a:r>
              <a:rPr lang="en-US" sz="1200" kern="1200" dirty="0" smtClean="0">
                <a:solidFill>
                  <a:schemeClr val="tx1"/>
                </a:solidFill>
                <a:effectLst/>
                <a:latin typeface="+mn-lt"/>
                <a:ea typeface="+mn-ea"/>
                <a:cs typeface="+mn-cs"/>
              </a:rPr>
              <a:t> sled because if you jump anywhere in the long sequence of </a:t>
            </a:r>
            <a:r>
              <a:rPr lang="en-US" sz="1200" kern="1200" dirty="0" err="1" smtClean="0">
                <a:solidFill>
                  <a:schemeClr val="tx1"/>
                </a:solidFill>
                <a:effectLst/>
                <a:latin typeface="+mn-lt"/>
                <a:ea typeface="+mn-ea"/>
                <a:cs typeface="+mn-cs"/>
              </a:rPr>
              <a:t>noops</a:t>
            </a:r>
            <a:r>
              <a:rPr lang="en-US" sz="1200" kern="1200" dirty="0" smtClean="0">
                <a:solidFill>
                  <a:schemeClr val="tx1"/>
                </a:solidFill>
                <a:effectLst/>
                <a:latin typeface="+mn-lt"/>
                <a:ea typeface="+mn-ea"/>
                <a:cs typeface="+mn-cs"/>
              </a:rPr>
              <a:t>, what happens is nothing nothing nothing nothing… until you slide down to your </a:t>
            </a:r>
            <a:r>
              <a:rPr lang="en-US" sz="1200" kern="1200" dirty="0" err="1" smtClean="0">
                <a:solidFill>
                  <a:schemeClr val="tx1"/>
                </a:solidFill>
                <a:effectLst/>
                <a:latin typeface="+mn-lt"/>
                <a:ea typeface="+mn-ea"/>
                <a:cs typeface="+mn-cs"/>
              </a:rPr>
              <a:t>shellcode</a:t>
            </a:r>
            <a:r>
              <a:rPr lang="en-US" sz="1200" kern="1200" dirty="0" smtClean="0">
                <a:solidFill>
                  <a:schemeClr val="tx1"/>
                </a:solidFill>
                <a:effectLst/>
                <a:latin typeface="+mn-lt"/>
                <a:ea typeface="+mn-ea"/>
                <a:cs typeface="+mn-cs"/>
              </a:rPr>
              <a:t>. So you are not jumping to your </a:t>
            </a:r>
            <a:r>
              <a:rPr lang="en-US" sz="1200" kern="1200" dirty="0" err="1" smtClean="0">
                <a:solidFill>
                  <a:schemeClr val="tx1"/>
                </a:solidFill>
                <a:effectLst/>
                <a:latin typeface="+mn-lt"/>
                <a:ea typeface="+mn-ea"/>
                <a:cs typeface="+mn-cs"/>
              </a:rPr>
              <a:t>shellcode</a:t>
            </a:r>
            <a:r>
              <a:rPr lang="en-US" sz="1200" kern="1200" dirty="0" smtClean="0">
                <a:solidFill>
                  <a:schemeClr val="tx1"/>
                </a:solidFill>
                <a:effectLst/>
                <a:latin typeface="+mn-lt"/>
                <a:ea typeface="+mn-ea"/>
                <a:cs typeface="+mn-cs"/>
              </a:rPr>
              <a:t>, but rather you are placing in front of your </a:t>
            </a:r>
            <a:r>
              <a:rPr lang="en-US" sz="1200" kern="1200" dirty="0" err="1" smtClean="0">
                <a:solidFill>
                  <a:schemeClr val="tx1"/>
                </a:solidFill>
                <a:effectLst/>
                <a:latin typeface="+mn-lt"/>
                <a:ea typeface="+mn-ea"/>
                <a:cs typeface="+mn-cs"/>
              </a:rPr>
              <a:t>shellcode</a:t>
            </a:r>
            <a:r>
              <a:rPr lang="en-US" sz="1200" kern="1200" dirty="0" smtClean="0">
                <a:solidFill>
                  <a:schemeClr val="tx1"/>
                </a:solidFill>
                <a:effectLst/>
                <a:latin typeface="+mn-lt"/>
                <a:ea typeface="+mn-ea"/>
                <a:cs typeface="+mn-cs"/>
              </a:rPr>
              <a:t> a bunch of code that does nothing until you get to your </a:t>
            </a:r>
            <a:r>
              <a:rPr lang="en-US" sz="1200" kern="1200" dirty="0" err="1" smtClean="0">
                <a:solidFill>
                  <a:schemeClr val="tx1"/>
                </a:solidFill>
                <a:effectLst/>
                <a:latin typeface="+mn-lt"/>
                <a:ea typeface="+mn-ea"/>
                <a:cs typeface="+mn-cs"/>
              </a:rPr>
              <a:t>shellcode</a:t>
            </a:r>
            <a:r>
              <a:rPr lang="en-US" sz="1200" kern="1200" dirty="0" smtClean="0">
                <a:solidFill>
                  <a:schemeClr val="tx1"/>
                </a:solidFill>
                <a:effectLst/>
                <a:latin typeface="+mn-lt"/>
                <a:ea typeface="+mn-ea"/>
                <a:cs typeface="+mn-cs"/>
              </a:rPr>
              <a:t> itself. This means that we no longer have to be accurate in understanding where the beginning of our </a:t>
            </a:r>
            <a:r>
              <a:rPr lang="en-US" sz="1200" kern="1200" dirty="0" err="1" smtClean="0">
                <a:solidFill>
                  <a:schemeClr val="tx1"/>
                </a:solidFill>
                <a:effectLst/>
                <a:latin typeface="+mn-lt"/>
                <a:ea typeface="+mn-ea"/>
                <a:cs typeface="+mn-cs"/>
              </a:rPr>
              <a:t>shellcode</a:t>
            </a:r>
            <a:r>
              <a:rPr lang="en-US" sz="1200" kern="1200" dirty="0" smtClean="0">
                <a:solidFill>
                  <a:schemeClr val="tx1"/>
                </a:solidFill>
                <a:effectLst/>
                <a:latin typeface="+mn-lt"/>
                <a:ea typeface="+mn-ea"/>
                <a:cs typeface="+mn-cs"/>
              </a:rPr>
              <a:t> is. Remember what supposed to happen here is some function returns that we have overwritten one of these return addresses, hopefully the right box, and that’s jumping to some address up here. We did not necessarily know in which of these boxes the return address was, so we splay many guesses of the return address. And because this created some ambiguity in relative addressing as well, we put this </a:t>
            </a:r>
            <a:r>
              <a:rPr lang="en-US" sz="1200" kern="1200" dirty="0" err="1" smtClean="0">
                <a:solidFill>
                  <a:schemeClr val="tx1"/>
                </a:solidFill>
                <a:effectLst/>
                <a:latin typeface="+mn-lt"/>
                <a:ea typeface="+mn-ea"/>
                <a:cs typeface="+mn-cs"/>
              </a:rPr>
              <a:t>nop</a:t>
            </a:r>
            <a:r>
              <a:rPr lang="en-US" sz="1200" kern="1200" dirty="0" smtClean="0">
                <a:solidFill>
                  <a:schemeClr val="tx1"/>
                </a:solidFill>
                <a:effectLst/>
                <a:latin typeface="+mn-lt"/>
                <a:ea typeface="+mn-ea"/>
                <a:cs typeface="+mn-cs"/>
              </a:rPr>
              <a:t> sled in front of it, so its equivalent if we jump exactly here or anywhere near this blue box.  Again, a sequence of </a:t>
            </a:r>
            <a:r>
              <a:rPr lang="en-US" sz="1200" kern="1200" dirty="0" err="1" smtClean="0">
                <a:solidFill>
                  <a:schemeClr val="tx1"/>
                </a:solidFill>
                <a:effectLst/>
                <a:latin typeface="+mn-lt"/>
                <a:ea typeface="+mn-ea"/>
                <a:cs typeface="+mn-cs"/>
              </a:rPr>
              <a:t>nop</a:t>
            </a:r>
            <a:r>
              <a:rPr lang="en-US" sz="1200" kern="1200" dirty="0" smtClean="0">
                <a:solidFill>
                  <a:schemeClr val="tx1"/>
                </a:solidFill>
                <a:effectLst/>
                <a:latin typeface="+mn-lt"/>
                <a:ea typeface="+mn-ea"/>
                <a:cs typeface="+mn-cs"/>
              </a:rPr>
              <a:t> instructions into the </a:t>
            </a:r>
            <a:r>
              <a:rPr lang="en-US" sz="1200" kern="1200" dirty="0" err="1" smtClean="0">
                <a:solidFill>
                  <a:schemeClr val="tx1"/>
                </a:solidFill>
                <a:effectLst/>
                <a:latin typeface="+mn-lt"/>
                <a:ea typeface="+mn-ea"/>
                <a:cs typeface="+mn-cs"/>
              </a:rPr>
              <a:t>shellcode</a:t>
            </a:r>
            <a:r>
              <a:rPr lang="en-US" sz="1200" kern="1200" dirty="0" smtClean="0">
                <a:solidFill>
                  <a:schemeClr val="tx1"/>
                </a:solidFill>
                <a:effectLst/>
                <a:latin typeface="+mn-lt"/>
                <a:ea typeface="+mn-ea"/>
                <a:cs typeface="+mn-cs"/>
              </a:rPr>
              <a:t> itself. Again, this is to deal with the notion that there is some ambiguity in where those addresses actually are.  Again, that’s just a visual representation of what we have talked about before, this is actually where the return address was, we splayed return address guesses with the idea that at least one of those will hit.</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76</a:t>
            </a:fld>
            <a:endParaRPr lang="en-US"/>
          </a:p>
        </p:txBody>
      </p:sp>
    </p:spTree>
    <p:extLst>
      <p:ext uri="{BB962C8B-B14F-4D97-AF65-F5344CB8AC3E}">
        <p14:creationId xmlns:p14="http://schemas.microsoft.com/office/powerpoint/2010/main" val="156163021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To</a:t>
            </a:r>
            <a:r>
              <a:rPr lang="en-US" baseline="0" dirty="0" smtClean="0"/>
              <a:t> increase our chances of actually getting the </a:t>
            </a:r>
            <a:r>
              <a:rPr lang="en-US" i="1" baseline="0" dirty="0" smtClean="0"/>
              <a:t>location</a:t>
            </a:r>
            <a:r>
              <a:rPr lang="en-US" i="0" baseline="0" dirty="0" smtClean="0"/>
              <a:t> of the return address, we can put at the end of our </a:t>
            </a:r>
            <a:r>
              <a:rPr lang="en-US" i="0" baseline="0" dirty="0" err="1" smtClean="0"/>
              <a:t>shellcode</a:t>
            </a:r>
            <a:r>
              <a:rPr lang="en-US" i="0" baseline="0" dirty="0" smtClean="0"/>
              <a:t> multiple guesses of the return address. They’ll all have the same value, but this increases our chances of one of these overwriting the true return address.</a:t>
            </a:r>
            <a:endParaRPr lang="en-US" dirty="0" smtClean="0"/>
          </a:p>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77</a:t>
            </a:fld>
            <a:endParaRPr lang="en-US"/>
          </a:p>
        </p:txBody>
      </p:sp>
    </p:spTree>
    <p:extLst>
      <p:ext uri="{BB962C8B-B14F-4D97-AF65-F5344CB8AC3E}">
        <p14:creationId xmlns:p14="http://schemas.microsoft.com/office/powerpoint/2010/main" val="156163021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To</a:t>
            </a:r>
            <a:r>
              <a:rPr lang="en-US" baseline="0" dirty="0" smtClean="0"/>
              <a:t> increase our chances of jumping into some code we control, we will put a </a:t>
            </a:r>
            <a:r>
              <a:rPr lang="en-US" b="1" baseline="0" dirty="0" err="1" smtClean="0"/>
              <a:t>nop</a:t>
            </a:r>
            <a:r>
              <a:rPr lang="en-US" b="1" baseline="0" dirty="0" smtClean="0"/>
              <a:t> slide </a:t>
            </a:r>
            <a:r>
              <a:rPr lang="en-US" b="0" baseline="0" dirty="0" smtClean="0"/>
              <a:t>before our </a:t>
            </a:r>
            <a:r>
              <a:rPr lang="en-US" b="0" baseline="0" dirty="0" err="1" smtClean="0"/>
              <a:t>shellcode</a:t>
            </a:r>
            <a:r>
              <a:rPr lang="en-US" b="0" baseline="0" dirty="0" smtClean="0"/>
              <a:t>. If our return address guess points somewhere in this </a:t>
            </a:r>
            <a:r>
              <a:rPr lang="en-US" b="0" baseline="0" dirty="0" err="1" smtClean="0"/>
              <a:t>nop</a:t>
            </a:r>
            <a:r>
              <a:rPr lang="en-US" b="0" baseline="0" dirty="0" smtClean="0"/>
              <a:t> slide (even if in the middle), the CPU will “slide” down  to the </a:t>
            </a:r>
            <a:r>
              <a:rPr lang="en-US" b="0" baseline="0" dirty="0" err="1" smtClean="0"/>
              <a:t>shellcode</a:t>
            </a:r>
            <a:r>
              <a:rPr lang="en-US" b="0" baseline="0" dirty="0" smtClean="0"/>
              <a:t>.</a:t>
            </a:r>
            <a:endParaRPr lang="en-US" dirty="0" smtClean="0"/>
          </a:p>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78</a:t>
            </a:fld>
            <a:endParaRPr lang="en-US"/>
          </a:p>
        </p:txBody>
      </p:sp>
    </p:spTree>
    <p:extLst>
      <p:ext uri="{BB962C8B-B14F-4D97-AF65-F5344CB8AC3E}">
        <p14:creationId xmlns:p14="http://schemas.microsoft.com/office/powerpoint/2010/main" val="1561630216"/>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79</a:t>
            </a:fld>
            <a:endParaRPr lang="en-US"/>
          </a:p>
        </p:txBody>
      </p:sp>
    </p:spTree>
    <p:extLst>
      <p:ext uri="{BB962C8B-B14F-4D97-AF65-F5344CB8AC3E}">
        <p14:creationId xmlns:p14="http://schemas.microsoft.com/office/powerpoint/2010/main" val="4499205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37A447C-9508-4C41-BD71-3ADCEDCED293}" type="slidenum">
              <a:rPr lang="en-US" smtClean="0">
                <a:solidFill>
                  <a:prstClr val="black"/>
                </a:solidFill>
              </a:rPr>
              <a:pPr/>
              <a:t>8</a:t>
            </a:fld>
            <a:endParaRPr lang="en-US">
              <a:solidFill>
                <a:prstClr val="black"/>
              </a:solidFill>
            </a:endParaRPr>
          </a:p>
        </p:txBody>
      </p:sp>
      <p:sp>
        <p:nvSpPr>
          <p:cNvPr id="5" name="Date Placeholder 4"/>
          <p:cNvSpPr>
            <a:spLocks noGrp="1"/>
          </p:cNvSpPr>
          <p:nvPr>
            <p:ph type="dt" idx="11"/>
          </p:nvPr>
        </p:nvSpPr>
        <p:spPr/>
        <p:txBody>
          <a:bodyPr/>
          <a:lstStyle/>
          <a:p>
            <a:r>
              <a:rPr lang="en-US" smtClean="0">
                <a:solidFill>
                  <a:prstClr val="black"/>
                </a:solidFill>
              </a:rPr>
              <a:t>1/8/2009</a:t>
            </a:r>
            <a:endParaRPr lang="en-US">
              <a:solidFill>
                <a:prstClr val="black"/>
              </a:solidFill>
            </a:endParaRPr>
          </a:p>
        </p:txBody>
      </p:sp>
    </p:spTree>
    <p:extLst>
      <p:ext uri="{BB962C8B-B14F-4D97-AF65-F5344CB8AC3E}">
        <p14:creationId xmlns:p14="http://schemas.microsoft.com/office/powerpoint/2010/main" val="3225946960"/>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80</a:t>
            </a:fld>
            <a:endParaRPr lang="en-US"/>
          </a:p>
        </p:txBody>
      </p:sp>
    </p:spTree>
    <p:extLst>
      <p:ext uri="{BB962C8B-B14F-4D97-AF65-F5344CB8AC3E}">
        <p14:creationId xmlns:p14="http://schemas.microsoft.com/office/powerpoint/2010/main" val="1295942548"/>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81</a:t>
            </a:fld>
            <a:endParaRPr lang="en-US"/>
          </a:p>
        </p:txBody>
      </p:sp>
    </p:spTree>
    <p:extLst>
      <p:ext uri="{BB962C8B-B14F-4D97-AF65-F5344CB8AC3E}">
        <p14:creationId xmlns:p14="http://schemas.microsoft.com/office/powerpoint/2010/main" val="1156384158"/>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 we use a relative address?</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82</a:t>
            </a:fld>
            <a:endParaRPr lang="en-US"/>
          </a:p>
        </p:txBody>
      </p:sp>
    </p:spTree>
    <p:extLst>
      <p:ext uri="{BB962C8B-B14F-4D97-AF65-F5344CB8AC3E}">
        <p14:creationId xmlns:p14="http://schemas.microsoft.com/office/powerpoint/2010/main" val="3132215122"/>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Re’call</a:t>
            </a:r>
            <a:r>
              <a:rPr lang="en-US" dirty="0" smtClean="0"/>
              <a:t>’ that the call instruction</a:t>
            </a:r>
            <a:r>
              <a:rPr lang="en-US" baseline="0" dirty="0" smtClean="0"/>
              <a:t> pushes the next instruction pointer on the stack. Since we are executing off of the stack, what will the saved ‘return’ address be?</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 we talked about a set of problems that we had about hard addresses. So, first we talked about shells. we do not want to code arbitrary payloads, you just want to get to something that allow you to do whatever you want easily with strings, and something like that is going to be a shell. Ok. There is built in shells in most </a:t>
            </a:r>
            <a:r>
              <a:rPr lang="en-US" sz="1200" kern="1200" dirty="0" err="1" smtClean="0">
                <a:solidFill>
                  <a:schemeClr val="tx1"/>
                </a:solidFill>
                <a:effectLst/>
                <a:latin typeface="+mn-lt"/>
                <a:ea typeface="+mn-ea"/>
                <a:cs typeface="+mn-cs"/>
              </a:rPr>
              <a:t>Os</a:t>
            </a:r>
            <a:r>
              <a:rPr lang="en-US" sz="1200" kern="1200" dirty="0" smtClean="0">
                <a:solidFill>
                  <a:schemeClr val="tx1"/>
                </a:solidFill>
                <a:effectLst/>
                <a:latin typeface="+mn-lt"/>
                <a:ea typeface="+mn-ea"/>
                <a:cs typeface="+mn-cs"/>
              </a:rPr>
              <a:t>. The most common thing that you want to do, that’s why its called </a:t>
            </a:r>
            <a:r>
              <a:rPr lang="en-US" sz="1200" kern="1200" dirty="0" err="1" smtClean="0">
                <a:solidFill>
                  <a:schemeClr val="tx1"/>
                </a:solidFill>
                <a:effectLst/>
                <a:latin typeface="+mn-lt"/>
                <a:ea typeface="+mn-ea"/>
                <a:cs typeface="+mn-cs"/>
              </a:rPr>
              <a:t>shellcode</a:t>
            </a:r>
            <a:r>
              <a:rPr lang="en-US" sz="1200" kern="1200" dirty="0" smtClean="0">
                <a:solidFill>
                  <a:schemeClr val="tx1"/>
                </a:solidFill>
                <a:effectLst/>
                <a:latin typeface="+mn-lt"/>
                <a:ea typeface="+mn-ea"/>
                <a:cs typeface="+mn-cs"/>
              </a:rPr>
              <a:t>, is to jump to a shell and then executes code instead of writing the equivalent functions. Like </a:t>
            </a:r>
            <a:r>
              <a:rPr lang="en-US" sz="1200" kern="1200" dirty="0" err="1" smtClean="0">
                <a:solidFill>
                  <a:schemeClr val="tx1"/>
                </a:solidFill>
                <a:effectLst/>
                <a:latin typeface="+mn-lt"/>
                <a:ea typeface="+mn-ea"/>
                <a:cs typeface="+mn-cs"/>
              </a:rPr>
              <a:t>printf</a:t>
            </a:r>
            <a:r>
              <a:rPr lang="en-US" sz="1200" kern="1200" dirty="0" smtClean="0">
                <a:solidFill>
                  <a:schemeClr val="tx1"/>
                </a:solidFill>
                <a:effectLst/>
                <a:latin typeface="+mn-lt"/>
                <a:ea typeface="+mn-ea"/>
                <a:cs typeface="+mn-cs"/>
              </a:rPr>
              <a:t> is large, write is large. If you want to echo something on the screen for example, you don’t want to go write that pile of assembly code when you can use one string to call exec. We </a:t>
            </a:r>
            <a:r>
              <a:rPr lang="en-US" sz="1200" kern="1200" dirty="0" err="1" smtClean="0">
                <a:solidFill>
                  <a:schemeClr val="tx1"/>
                </a:solidFill>
                <a:effectLst/>
                <a:latin typeface="+mn-lt"/>
                <a:ea typeface="+mn-ea"/>
                <a:cs typeface="+mn-cs"/>
              </a:rPr>
              <a:t>wanna</a:t>
            </a:r>
            <a:r>
              <a:rPr lang="en-US" sz="1200" kern="1200" dirty="0" smtClean="0">
                <a:solidFill>
                  <a:schemeClr val="tx1"/>
                </a:solidFill>
                <a:effectLst/>
                <a:latin typeface="+mn-lt"/>
                <a:ea typeface="+mn-ea"/>
                <a:cs typeface="+mn-cs"/>
              </a:rPr>
              <a:t> execute things in a way that is more meaningful in understanding.  So that was one problem, we have another set of problems inside the </a:t>
            </a:r>
            <a:r>
              <a:rPr lang="en-US" sz="1200" kern="1200" dirty="0" err="1" smtClean="0">
                <a:solidFill>
                  <a:schemeClr val="tx1"/>
                </a:solidFill>
                <a:effectLst/>
                <a:latin typeface="+mn-lt"/>
                <a:ea typeface="+mn-ea"/>
                <a:cs typeface="+mn-cs"/>
              </a:rPr>
              <a:t>shellcode</a:t>
            </a:r>
            <a:r>
              <a:rPr lang="en-US" sz="1200" kern="1200" dirty="0" smtClean="0">
                <a:solidFill>
                  <a:schemeClr val="tx1"/>
                </a:solidFill>
                <a:effectLst/>
                <a:latin typeface="+mn-lt"/>
                <a:ea typeface="+mn-ea"/>
                <a:cs typeface="+mn-cs"/>
              </a:rPr>
              <a:t>, which were finding some hard addresses: one was where the return address was, one was where the start of our </a:t>
            </a:r>
            <a:r>
              <a:rPr lang="en-US" sz="1200" kern="1200" dirty="0" err="1" smtClean="0">
                <a:solidFill>
                  <a:schemeClr val="tx1"/>
                </a:solidFill>
                <a:effectLst/>
                <a:latin typeface="+mn-lt"/>
                <a:ea typeface="+mn-ea"/>
                <a:cs typeface="+mn-cs"/>
              </a:rPr>
              <a:t>shellcode</a:t>
            </a:r>
            <a:r>
              <a:rPr lang="en-US" sz="1200" kern="1200" dirty="0" smtClean="0">
                <a:solidFill>
                  <a:schemeClr val="tx1"/>
                </a:solidFill>
                <a:effectLst/>
                <a:latin typeface="+mn-lt"/>
                <a:ea typeface="+mn-ea"/>
                <a:cs typeface="+mn-cs"/>
              </a:rPr>
              <a:t> was and one was where the offsets are for the literal strings that we need for those parameters, and we talk about a technique for each of those.</a:t>
            </a:r>
          </a:p>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83</a:t>
            </a:fld>
            <a:endParaRPr lang="en-US"/>
          </a:p>
        </p:txBody>
      </p:sp>
    </p:spTree>
    <p:extLst>
      <p:ext uri="{BB962C8B-B14F-4D97-AF65-F5344CB8AC3E}">
        <p14:creationId xmlns:p14="http://schemas.microsoft.com/office/powerpoint/2010/main" val="1430880837"/>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84</a:t>
            </a:fld>
            <a:endParaRPr lang="en-US"/>
          </a:p>
        </p:txBody>
      </p:sp>
    </p:spTree>
    <p:extLst>
      <p:ext uri="{BB962C8B-B14F-4D97-AF65-F5344CB8AC3E}">
        <p14:creationId xmlns:p14="http://schemas.microsoft.com/office/powerpoint/2010/main" val="1712992958"/>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85</a:t>
            </a:fld>
            <a:endParaRPr lang="en-US"/>
          </a:p>
        </p:txBody>
      </p:sp>
    </p:spTree>
    <p:extLst>
      <p:ext uri="{BB962C8B-B14F-4D97-AF65-F5344CB8AC3E}">
        <p14:creationId xmlns:p14="http://schemas.microsoft.com/office/powerpoint/2010/main" val="68319856"/>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86</a:t>
            </a:fld>
            <a:endParaRPr lang="en-US"/>
          </a:p>
        </p:txBody>
      </p:sp>
    </p:spTree>
    <p:extLst>
      <p:ext uri="{BB962C8B-B14F-4D97-AF65-F5344CB8AC3E}">
        <p14:creationId xmlns:p14="http://schemas.microsoft.com/office/powerpoint/2010/main" val="3437056177"/>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87</a:t>
            </a:fld>
            <a:endParaRPr lang="en-US"/>
          </a:p>
        </p:txBody>
      </p:sp>
    </p:spTree>
    <p:extLst>
      <p:ext uri="{BB962C8B-B14F-4D97-AF65-F5344CB8AC3E}">
        <p14:creationId xmlns:p14="http://schemas.microsoft.com/office/powerpoint/2010/main" val="3470301195"/>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One thing you may have noticed that was wrong in many of our buffer over flow examples, is that we used this thing called string copy.  string copy as we said before deals with c based strings that is null-terminated.  Part of the problem is that it assumed that there is a null character and maybe there’re not.  There are safe versions in many case of these vulnerable functions that allow you to do things that are unexpected. So for example if you want to ensure that the number of bytes that are copied are exactly the number of bytes you want, there is a function called </a:t>
            </a:r>
            <a:r>
              <a:rPr lang="en-US" sz="1200" kern="1200" dirty="0" err="1" smtClean="0">
                <a:solidFill>
                  <a:schemeClr val="tx1"/>
                </a:solidFill>
                <a:effectLst/>
                <a:latin typeface="+mn-lt"/>
                <a:ea typeface="+mn-ea"/>
                <a:cs typeface="+mn-cs"/>
              </a:rPr>
              <a:t>strncpy</a:t>
            </a:r>
            <a:r>
              <a:rPr lang="en-US" sz="1200" kern="1200" dirty="0" smtClean="0">
                <a:solidFill>
                  <a:schemeClr val="tx1"/>
                </a:solidFill>
                <a:effectLst/>
                <a:latin typeface="+mn-lt"/>
                <a:ea typeface="+mn-ea"/>
                <a:cs typeface="+mn-cs"/>
              </a:rPr>
              <a:t> that allows you to specify the number of bytes to copy. So rather than copying to some null character in which you can submit something that way pass the buffer, you can specify you want to copy this number of bytes. So its </a:t>
            </a:r>
            <a:r>
              <a:rPr lang="en-US" sz="1200" kern="1200" dirty="0" err="1" smtClean="0">
                <a:solidFill>
                  <a:schemeClr val="tx1"/>
                </a:solidFill>
                <a:effectLst/>
                <a:latin typeface="+mn-lt"/>
                <a:ea typeface="+mn-ea"/>
                <a:cs typeface="+mn-cs"/>
              </a:rPr>
              <a:t>gonna</a:t>
            </a:r>
            <a:r>
              <a:rPr lang="en-US" sz="1200" kern="1200" dirty="0" smtClean="0">
                <a:solidFill>
                  <a:schemeClr val="tx1"/>
                </a:solidFill>
                <a:effectLst/>
                <a:latin typeface="+mn-lt"/>
                <a:ea typeface="+mn-ea"/>
                <a:cs typeface="+mn-cs"/>
              </a:rPr>
              <a:t> fit exactly in this array.  So if you get rid of all </a:t>
            </a:r>
            <a:r>
              <a:rPr lang="en-US" sz="1200" kern="1200" dirty="0" err="1" smtClean="0">
                <a:solidFill>
                  <a:schemeClr val="tx1"/>
                </a:solidFill>
                <a:effectLst/>
                <a:latin typeface="+mn-lt"/>
                <a:ea typeface="+mn-ea"/>
                <a:cs typeface="+mn-cs"/>
              </a:rPr>
              <a:t>strcpy</a:t>
            </a:r>
            <a:r>
              <a:rPr lang="en-US" sz="1200" kern="1200" dirty="0" smtClean="0">
                <a:solidFill>
                  <a:schemeClr val="tx1"/>
                </a:solidFill>
                <a:effectLst/>
                <a:latin typeface="+mn-lt"/>
                <a:ea typeface="+mn-ea"/>
                <a:cs typeface="+mn-cs"/>
              </a:rPr>
              <a:t> and replaced them with </a:t>
            </a:r>
            <a:r>
              <a:rPr lang="en-US" sz="1200" kern="1200" dirty="0" err="1" smtClean="0">
                <a:solidFill>
                  <a:schemeClr val="tx1"/>
                </a:solidFill>
                <a:effectLst/>
                <a:latin typeface="+mn-lt"/>
                <a:ea typeface="+mn-ea"/>
                <a:cs typeface="+mn-cs"/>
              </a:rPr>
              <a:t>strncpy</a:t>
            </a:r>
            <a:r>
              <a:rPr lang="en-US" sz="1200" kern="1200" dirty="0" smtClean="0">
                <a:solidFill>
                  <a:schemeClr val="tx1"/>
                </a:solidFill>
                <a:effectLst/>
                <a:latin typeface="+mn-lt"/>
                <a:ea typeface="+mn-ea"/>
                <a:cs typeface="+mn-cs"/>
              </a:rPr>
              <a:t>, many of these problems will go away.</a:t>
            </a:r>
          </a:p>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88</a:t>
            </a:fld>
            <a:endParaRPr lang="en-US"/>
          </a:p>
        </p:txBody>
      </p:sp>
    </p:spTree>
    <p:extLst>
      <p:ext uri="{BB962C8B-B14F-4D97-AF65-F5344CB8AC3E}">
        <p14:creationId xmlns:p14="http://schemas.microsoft.com/office/powerpoint/2010/main" val="855225687"/>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len</a:t>
            </a:r>
            <a:r>
              <a:rPr lang="en-US" baseline="0" dirty="0" smtClean="0"/>
              <a:t> is negative, </a:t>
            </a:r>
            <a:r>
              <a:rPr lang="en-US" baseline="0" dirty="0" err="1" smtClean="0"/>
              <a:t>memcpy</a:t>
            </a:r>
            <a:r>
              <a:rPr lang="en-US" baseline="0" dirty="0" smtClean="0"/>
              <a:t> takes an unsigned length</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Another problem comes, when you cast integer. In situation when there is difference between the variables that you are using and the variables that you are passing. Something to note here is that, </a:t>
            </a:r>
            <a:r>
              <a:rPr lang="en-US" sz="1200" kern="1200" dirty="0" err="1" smtClean="0">
                <a:solidFill>
                  <a:schemeClr val="tx1"/>
                </a:solidFill>
                <a:effectLst/>
                <a:latin typeface="+mn-lt"/>
                <a:ea typeface="+mn-ea"/>
                <a:cs typeface="+mn-cs"/>
              </a:rPr>
              <a:t>memcpy</a:t>
            </a:r>
            <a:r>
              <a:rPr lang="en-US" sz="1200" kern="1200" dirty="0" smtClean="0">
                <a:solidFill>
                  <a:schemeClr val="tx1"/>
                </a:solidFill>
                <a:effectLst/>
                <a:latin typeface="+mn-lt"/>
                <a:ea typeface="+mn-ea"/>
                <a:cs typeface="+mn-cs"/>
              </a:rPr>
              <a:t> takes an unsigned length. How do we deal with casting signed to unsigned? In this particular example what you could do, you can check here that you do not do anything past 100. </a:t>
            </a:r>
            <a:r>
              <a:rPr lang="en-US" sz="1200" kern="1200" dirty="0" err="1" smtClean="0">
                <a:solidFill>
                  <a:schemeClr val="tx1"/>
                </a:solidFill>
                <a:effectLst/>
                <a:latin typeface="+mn-lt"/>
                <a:ea typeface="+mn-ea"/>
                <a:cs typeface="+mn-cs"/>
              </a:rPr>
              <a:t>Memcpy</a:t>
            </a:r>
            <a:r>
              <a:rPr lang="en-US" sz="1200" kern="1200" dirty="0" smtClean="0">
                <a:solidFill>
                  <a:schemeClr val="tx1"/>
                </a:solidFill>
                <a:effectLst/>
                <a:latin typeface="+mn-lt"/>
                <a:ea typeface="+mn-ea"/>
                <a:cs typeface="+mn-cs"/>
              </a:rPr>
              <a:t> is just a shortcut version of the things that we are doing individually here. Now you have found a way to copy 128 bytes even though you checked so that it does not go past 100 bytes. The error here is in the assumptions about the types that you have used.  You have a signed </a:t>
            </a:r>
            <a:r>
              <a:rPr lang="en-US" sz="1200" kern="1200" dirty="0" err="1" smtClean="0">
                <a:solidFill>
                  <a:schemeClr val="tx1"/>
                </a:solidFill>
                <a:effectLst/>
                <a:latin typeface="+mn-lt"/>
                <a:ea typeface="+mn-ea"/>
                <a:cs typeface="+mn-cs"/>
              </a:rPr>
              <a:t>int</a:t>
            </a:r>
            <a:r>
              <a:rPr lang="en-US" sz="1200" kern="1200" dirty="0" smtClean="0">
                <a:solidFill>
                  <a:schemeClr val="tx1"/>
                </a:solidFill>
                <a:effectLst/>
                <a:latin typeface="+mn-lt"/>
                <a:ea typeface="+mn-ea"/>
                <a:cs typeface="+mn-cs"/>
              </a:rPr>
              <a:t>, you have an unsigned variable. Here you have to be </a:t>
            </a:r>
            <a:r>
              <a:rPr lang="en-US" sz="1200" kern="1200" dirty="0" err="1" smtClean="0">
                <a:solidFill>
                  <a:schemeClr val="tx1"/>
                </a:solidFill>
                <a:effectLst/>
                <a:latin typeface="+mn-lt"/>
                <a:ea typeface="+mn-ea"/>
                <a:cs typeface="+mn-cs"/>
              </a:rPr>
              <a:t>cognicent</a:t>
            </a:r>
            <a:r>
              <a:rPr lang="en-US" sz="1200" kern="1200" dirty="0" smtClean="0">
                <a:solidFill>
                  <a:schemeClr val="tx1"/>
                </a:solidFill>
                <a:effectLst/>
                <a:latin typeface="+mn-lt"/>
                <a:ea typeface="+mn-ea"/>
                <a:cs typeface="+mn-cs"/>
              </a:rPr>
              <a:t> of  what happens when you cast between two different types of variables. One way we solve these sets of problems is certainly, in general by being better programmers, each one of these is a bug, some are subtle logic bugs, some overflow, some are subtle like the type casting and subtle in the length of overflow, but they are in fact bugs. We do not teach you about them, this is the only place you learn those. One way to be a better programmer is to know about the safe and unsafe functions. Certainly changing languages to type-safe languages where there is much tight type checking, exception handling, could make easier to catch these bugs.</a:t>
            </a:r>
          </a:p>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89</a:t>
            </a:fld>
            <a:endParaRPr lang="en-US"/>
          </a:p>
        </p:txBody>
      </p:sp>
    </p:spTree>
    <p:extLst>
      <p:ext uri="{BB962C8B-B14F-4D97-AF65-F5344CB8AC3E}">
        <p14:creationId xmlns:p14="http://schemas.microsoft.com/office/powerpoint/2010/main" val="37721978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9</a:t>
            </a:fld>
            <a:endParaRPr lang="en-US"/>
          </a:p>
        </p:txBody>
      </p:sp>
    </p:spTree>
    <p:extLst>
      <p:ext uri="{BB962C8B-B14F-4D97-AF65-F5344CB8AC3E}">
        <p14:creationId xmlns:p14="http://schemas.microsoft.com/office/powerpoint/2010/main" val="3844517051"/>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len</a:t>
            </a:r>
            <a:r>
              <a:rPr lang="en-US" baseline="0" dirty="0" smtClean="0"/>
              <a:t> * </a:t>
            </a:r>
            <a:r>
              <a:rPr lang="en-US" baseline="0" dirty="0" err="1" smtClean="0"/>
              <a:t>sizeof</a:t>
            </a:r>
            <a:r>
              <a:rPr lang="en-US" baseline="0" dirty="0" smtClean="0"/>
              <a:t>(</a:t>
            </a:r>
            <a:r>
              <a:rPr lang="en-US" baseline="0" dirty="0" err="1" smtClean="0"/>
              <a:t>int</a:t>
            </a:r>
            <a:r>
              <a:rPr lang="en-US" baseline="0" dirty="0" smtClean="0"/>
              <a:t>) &gt; MAX_UINT</a:t>
            </a:r>
          </a:p>
          <a:p>
            <a:endParaRPr lang="en-US" baseline="0" dirty="0" smtClean="0"/>
          </a:p>
          <a:p>
            <a:r>
              <a:rPr lang="en-US" sz="1200" kern="1200" dirty="0" smtClean="0">
                <a:solidFill>
                  <a:schemeClr val="tx1"/>
                </a:solidFill>
                <a:effectLst/>
                <a:latin typeface="+mn-lt"/>
                <a:ea typeface="+mn-ea"/>
                <a:cs typeface="+mn-cs"/>
              </a:rPr>
              <a:t>Let’s talk about other kind of programming errors. I want you to move past buffer overflow. Here is some example of kinds of coding errors that can happen.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Integer overflow. Let me give you a second to read over this code. So what we are doing here is we are creating a buffer and the size of that buffer is </a:t>
            </a:r>
            <a:r>
              <a:rPr lang="en-US" sz="1200" kern="1200" dirty="0" err="1" smtClean="0">
                <a:solidFill>
                  <a:schemeClr val="tx1"/>
                </a:solidFill>
                <a:effectLst/>
                <a:latin typeface="+mn-lt"/>
                <a:ea typeface="+mn-ea"/>
                <a:cs typeface="+mn-cs"/>
              </a:rPr>
              <a:t>gonna</a:t>
            </a:r>
            <a:r>
              <a:rPr lang="en-US" sz="1200" kern="1200" dirty="0" smtClean="0">
                <a:solidFill>
                  <a:schemeClr val="tx1"/>
                </a:solidFill>
                <a:effectLst/>
                <a:latin typeface="+mn-lt"/>
                <a:ea typeface="+mn-ea"/>
                <a:cs typeface="+mn-cs"/>
              </a:rPr>
              <a:t> be a size of </a:t>
            </a:r>
            <a:r>
              <a:rPr lang="en-US" sz="1200" kern="1200" dirty="0" err="1" smtClean="0">
                <a:solidFill>
                  <a:schemeClr val="tx1"/>
                </a:solidFill>
                <a:effectLst/>
                <a:latin typeface="+mn-lt"/>
                <a:ea typeface="+mn-ea"/>
                <a:cs typeface="+mn-cs"/>
              </a:rPr>
              <a:t>len</a:t>
            </a:r>
            <a:r>
              <a:rPr lang="en-US" sz="1200" kern="1200" dirty="0" smtClean="0">
                <a:solidFill>
                  <a:schemeClr val="tx1"/>
                </a:solidFill>
                <a:effectLst/>
                <a:latin typeface="+mn-lt"/>
                <a:ea typeface="+mn-ea"/>
                <a:cs typeface="+mn-cs"/>
              </a:rPr>
              <a:t> and </a:t>
            </a:r>
            <a:r>
              <a:rPr lang="en-US" sz="1200" kern="1200" dirty="0" err="1" smtClean="0">
                <a:solidFill>
                  <a:schemeClr val="tx1"/>
                </a:solidFill>
                <a:effectLst/>
                <a:latin typeface="+mn-lt"/>
                <a:ea typeface="+mn-ea"/>
                <a:cs typeface="+mn-cs"/>
              </a:rPr>
              <a:t>len</a:t>
            </a:r>
            <a:r>
              <a:rPr lang="en-US" sz="1200" kern="1200" dirty="0" smtClean="0">
                <a:solidFill>
                  <a:schemeClr val="tx1"/>
                </a:solidFill>
                <a:effectLst/>
                <a:latin typeface="+mn-lt"/>
                <a:ea typeface="+mn-ea"/>
                <a:cs typeface="+mn-cs"/>
              </a:rPr>
              <a:t> is a variable that is passed into this particular function.  so we are going to dynamically allocate a pile of memory. Remember this is sort of the number of bytes allocated. You checked to make sure that the </a:t>
            </a:r>
            <a:r>
              <a:rPr lang="en-US" sz="1200" kern="1200" dirty="0" err="1" smtClean="0">
                <a:solidFill>
                  <a:schemeClr val="tx1"/>
                </a:solidFill>
                <a:effectLst/>
                <a:latin typeface="+mn-lt"/>
                <a:ea typeface="+mn-ea"/>
                <a:cs typeface="+mn-cs"/>
              </a:rPr>
              <a:t>malloc</a:t>
            </a:r>
            <a:r>
              <a:rPr lang="en-US" sz="1200" kern="1200" dirty="0" smtClean="0">
                <a:solidFill>
                  <a:schemeClr val="tx1"/>
                </a:solidFill>
                <a:effectLst/>
                <a:latin typeface="+mn-lt"/>
                <a:ea typeface="+mn-ea"/>
                <a:cs typeface="+mn-cs"/>
              </a:rPr>
              <a:t> returns. We are </a:t>
            </a:r>
            <a:r>
              <a:rPr lang="en-US" sz="1200" kern="1200" dirty="0" err="1" smtClean="0">
                <a:solidFill>
                  <a:schemeClr val="tx1"/>
                </a:solidFill>
                <a:effectLst/>
                <a:latin typeface="+mn-lt"/>
                <a:ea typeface="+mn-ea"/>
                <a:cs typeface="+mn-cs"/>
              </a:rPr>
              <a:t>gonna</a:t>
            </a:r>
            <a:r>
              <a:rPr lang="en-US" sz="1200" kern="1200" dirty="0" smtClean="0">
                <a:solidFill>
                  <a:schemeClr val="tx1"/>
                </a:solidFill>
                <a:effectLst/>
                <a:latin typeface="+mn-lt"/>
                <a:ea typeface="+mn-ea"/>
                <a:cs typeface="+mn-cs"/>
              </a:rPr>
              <a:t> go through this array from 0 to the length we passed in and we are </a:t>
            </a:r>
            <a:r>
              <a:rPr lang="en-US" sz="1200" kern="1200" dirty="0" err="1" smtClean="0">
                <a:solidFill>
                  <a:schemeClr val="tx1"/>
                </a:solidFill>
                <a:effectLst/>
                <a:latin typeface="+mn-lt"/>
                <a:ea typeface="+mn-ea"/>
                <a:cs typeface="+mn-cs"/>
              </a:rPr>
              <a:t>gonna</a:t>
            </a:r>
            <a:r>
              <a:rPr lang="en-US" sz="1200" kern="1200" dirty="0" smtClean="0">
                <a:solidFill>
                  <a:schemeClr val="tx1"/>
                </a:solidFill>
                <a:effectLst/>
                <a:latin typeface="+mn-lt"/>
                <a:ea typeface="+mn-ea"/>
                <a:cs typeface="+mn-cs"/>
              </a:rPr>
              <a:t> copy the values that were referred to by this pointer into the buffer.  Pretty simple strait forward stuff. Where is the error here? Let’s assume that we are not talking about casting. So what happens if this is greater than the size of an integer? In a 32 bit architecture an </a:t>
            </a:r>
            <a:r>
              <a:rPr lang="en-US" sz="1200" kern="1200" dirty="0" err="1" smtClean="0">
                <a:solidFill>
                  <a:schemeClr val="tx1"/>
                </a:solidFill>
                <a:effectLst/>
                <a:latin typeface="+mn-lt"/>
                <a:ea typeface="+mn-ea"/>
                <a:cs typeface="+mn-cs"/>
              </a:rPr>
              <a:t>int</a:t>
            </a:r>
            <a:r>
              <a:rPr lang="en-US" sz="1200" kern="1200" dirty="0" smtClean="0">
                <a:solidFill>
                  <a:schemeClr val="tx1"/>
                </a:solidFill>
                <a:effectLst/>
                <a:latin typeface="+mn-lt"/>
                <a:ea typeface="+mn-ea"/>
                <a:cs typeface="+mn-cs"/>
              </a:rPr>
              <a:t> is 4 bytes. That has a max size. There is a limited amount of numbers one can represent.  What happens if length times size of </a:t>
            </a:r>
            <a:r>
              <a:rPr lang="en-US" sz="1200" kern="1200" dirty="0" err="1" smtClean="0">
                <a:solidFill>
                  <a:schemeClr val="tx1"/>
                </a:solidFill>
                <a:effectLst/>
                <a:latin typeface="+mn-lt"/>
                <a:ea typeface="+mn-ea"/>
                <a:cs typeface="+mn-cs"/>
              </a:rPr>
              <a:t>int</a:t>
            </a:r>
            <a:r>
              <a:rPr lang="en-US" sz="1200" kern="1200" dirty="0" smtClean="0">
                <a:solidFill>
                  <a:schemeClr val="tx1"/>
                </a:solidFill>
                <a:effectLst/>
                <a:latin typeface="+mn-lt"/>
                <a:ea typeface="+mn-ea"/>
                <a:cs typeface="+mn-cs"/>
              </a:rPr>
              <a:t> is greater than </a:t>
            </a:r>
            <a:r>
              <a:rPr lang="en-US" sz="1200" kern="1200" dirty="0" err="1" smtClean="0">
                <a:solidFill>
                  <a:schemeClr val="tx1"/>
                </a:solidFill>
                <a:effectLst/>
                <a:latin typeface="+mn-lt"/>
                <a:ea typeface="+mn-ea"/>
                <a:cs typeface="+mn-cs"/>
              </a:rPr>
              <a:t>max_int</a:t>
            </a:r>
            <a:r>
              <a:rPr lang="en-US" sz="1200" kern="1200" dirty="0" smtClean="0">
                <a:solidFill>
                  <a:schemeClr val="tx1"/>
                </a:solidFill>
                <a:effectLst/>
                <a:latin typeface="+mn-lt"/>
                <a:ea typeface="+mn-ea"/>
                <a:cs typeface="+mn-cs"/>
              </a:rPr>
              <a:t>? (the largest number you can represent in unsigned integer). Its </a:t>
            </a:r>
            <a:r>
              <a:rPr lang="en-US" sz="1200" kern="1200" dirty="0" err="1" smtClean="0">
                <a:solidFill>
                  <a:schemeClr val="tx1"/>
                </a:solidFill>
                <a:effectLst/>
                <a:latin typeface="+mn-lt"/>
                <a:ea typeface="+mn-ea"/>
                <a:cs typeface="+mn-cs"/>
              </a:rPr>
              <a:t>gonna</a:t>
            </a:r>
            <a:r>
              <a:rPr lang="en-US" sz="1200" kern="1200" dirty="0" smtClean="0">
                <a:solidFill>
                  <a:schemeClr val="tx1"/>
                </a:solidFill>
                <a:effectLst/>
                <a:latin typeface="+mn-lt"/>
                <a:ea typeface="+mn-ea"/>
                <a:cs typeface="+mn-cs"/>
              </a:rPr>
              <a:t> overflow and wraparound. What that mean? Multiplication of </a:t>
            </a:r>
            <a:r>
              <a:rPr lang="en-US" sz="1200" kern="1200" dirty="0" err="1" smtClean="0">
                <a:solidFill>
                  <a:schemeClr val="tx1"/>
                </a:solidFill>
                <a:effectLst/>
                <a:latin typeface="+mn-lt"/>
                <a:ea typeface="+mn-ea"/>
                <a:cs typeface="+mn-cs"/>
              </a:rPr>
              <a:t>len</a:t>
            </a:r>
            <a:r>
              <a:rPr lang="en-US" sz="1200" kern="1200" dirty="0" smtClean="0">
                <a:solidFill>
                  <a:schemeClr val="tx1"/>
                </a:solidFill>
                <a:effectLst/>
                <a:latin typeface="+mn-lt"/>
                <a:ea typeface="+mn-ea"/>
                <a:cs typeface="+mn-cs"/>
              </a:rPr>
              <a:t> times size of </a:t>
            </a:r>
            <a:r>
              <a:rPr lang="en-US" sz="1200" kern="1200" dirty="0" err="1" smtClean="0">
                <a:solidFill>
                  <a:schemeClr val="tx1"/>
                </a:solidFill>
                <a:effectLst/>
                <a:latin typeface="+mn-lt"/>
                <a:ea typeface="+mn-ea"/>
                <a:cs typeface="+mn-cs"/>
              </a:rPr>
              <a:t>int</a:t>
            </a:r>
            <a:r>
              <a:rPr lang="en-US" sz="1200" kern="1200" dirty="0" smtClean="0">
                <a:solidFill>
                  <a:schemeClr val="tx1"/>
                </a:solidFill>
                <a:effectLst/>
                <a:latin typeface="+mn-lt"/>
                <a:ea typeface="+mn-ea"/>
                <a:cs typeface="+mn-cs"/>
              </a:rPr>
              <a:t> can wrap around even though </a:t>
            </a:r>
            <a:r>
              <a:rPr lang="en-US" sz="1200" kern="1200" dirty="0" err="1" smtClean="0">
                <a:solidFill>
                  <a:schemeClr val="tx1"/>
                </a:solidFill>
                <a:effectLst/>
                <a:latin typeface="+mn-lt"/>
                <a:ea typeface="+mn-ea"/>
                <a:cs typeface="+mn-cs"/>
              </a:rPr>
              <a:t>len</a:t>
            </a:r>
            <a:r>
              <a:rPr lang="en-US" sz="1200" kern="1200" dirty="0" smtClean="0">
                <a:solidFill>
                  <a:schemeClr val="tx1"/>
                </a:solidFill>
                <a:effectLst/>
                <a:latin typeface="+mn-lt"/>
                <a:ea typeface="+mn-ea"/>
                <a:cs typeface="+mn-cs"/>
              </a:rPr>
              <a:t> is much smaller than </a:t>
            </a:r>
            <a:r>
              <a:rPr lang="en-US" sz="1200" kern="1200" dirty="0" err="1" smtClean="0">
                <a:solidFill>
                  <a:schemeClr val="tx1"/>
                </a:solidFill>
                <a:effectLst/>
                <a:latin typeface="+mn-lt"/>
                <a:ea typeface="+mn-ea"/>
                <a:cs typeface="+mn-cs"/>
              </a:rPr>
              <a:t>maxint</a:t>
            </a:r>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90</a:t>
            </a:fld>
            <a:endParaRPr lang="en-US"/>
          </a:p>
        </p:txBody>
      </p:sp>
    </p:spTree>
    <p:extLst>
      <p:ext uri="{BB962C8B-B14F-4D97-AF65-F5344CB8AC3E}">
        <p14:creationId xmlns:p14="http://schemas.microsoft.com/office/powerpoint/2010/main" val="83910090"/>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There are are a set of techniques that we started to talk about that explicitly go after these buffer overflow problems. This is one of the adversarial black hat white hat that is canonical. This is my favorite example of what the attacker is doing to take advantage of, and defender responding back buy pushing the operating systems solution, the bad guys coming back and saying I have an attack against that solution, the good guy is going to fix that. This is going back five or six different times. By five or six times, I mean major revisions of </a:t>
            </a:r>
            <a:r>
              <a:rPr lang="en-US" sz="1200" kern="1200" dirty="0" err="1" smtClean="0">
                <a:solidFill>
                  <a:schemeClr val="tx1"/>
                </a:solidFill>
                <a:effectLst/>
                <a:latin typeface="+mn-lt"/>
                <a:ea typeface="+mn-ea"/>
                <a:cs typeface="+mn-cs"/>
              </a:rPr>
              <a:t>ios</a:t>
            </a:r>
            <a:r>
              <a:rPr lang="en-US" sz="1200" kern="1200" dirty="0" smtClean="0">
                <a:solidFill>
                  <a:schemeClr val="tx1"/>
                </a:solidFill>
                <a:effectLst/>
                <a:latin typeface="+mn-lt"/>
                <a:ea typeface="+mn-ea"/>
                <a:cs typeface="+mn-cs"/>
              </a:rPr>
              <a:t> and windows and </a:t>
            </a:r>
            <a:r>
              <a:rPr lang="en-US" sz="1200" kern="1200" dirty="0" err="1" smtClean="0">
                <a:solidFill>
                  <a:schemeClr val="tx1"/>
                </a:solidFill>
                <a:effectLst/>
                <a:latin typeface="+mn-lt"/>
                <a:ea typeface="+mn-ea"/>
                <a:cs typeface="+mn-cs"/>
              </a:rPr>
              <a:t>linux</a:t>
            </a:r>
            <a:r>
              <a:rPr lang="en-US" sz="1200" kern="1200" dirty="0" smtClean="0">
                <a:solidFill>
                  <a:schemeClr val="tx1"/>
                </a:solidFill>
                <a:effectLst/>
                <a:latin typeface="+mn-lt"/>
                <a:ea typeface="+mn-ea"/>
                <a:cs typeface="+mn-cs"/>
              </a:rPr>
              <a:t> implementing brand new defenses exclusively for this particular problem. Architectural changes try to make this kind of attacks impossible. I </a:t>
            </a:r>
            <a:r>
              <a:rPr lang="en-US" sz="1200" kern="1200" dirty="0" err="1" smtClean="0">
                <a:solidFill>
                  <a:schemeClr val="tx1"/>
                </a:solidFill>
                <a:effectLst/>
                <a:latin typeface="+mn-lt"/>
                <a:ea typeface="+mn-ea"/>
                <a:cs typeface="+mn-cs"/>
              </a:rPr>
              <a:t>wanna</a:t>
            </a:r>
            <a:r>
              <a:rPr lang="en-US" sz="1200" kern="1200" dirty="0" smtClean="0">
                <a:solidFill>
                  <a:schemeClr val="tx1"/>
                </a:solidFill>
                <a:effectLst/>
                <a:latin typeface="+mn-lt"/>
                <a:ea typeface="+mn-ea"/>
                <a:cs typeface="+mn-cs"/>
              </a:rPr>
              <a:t> walk you though a little bit of this. This </a:t>
            </a:r>
            <a:r>
              <a:rPr lang="en-US" sz="1200" kern="1200" dirty="0" err="1" smtClean="0">
                <a:solidFill>
                  <a:schemeClr val="tx1"/>
                </a:solidFill>
                <a:effectLst/>
                <a:latin typeface="+mn-lt"/>
                <a:ea typeface="+mn-ea"/>
                <a:cs typeface="+mn-cs"/>
              </a:rPr>
              <a:t>gonna</a:t>
            </a:r>
            <a:r>
              <a:rPr lang="en-US" sz="1200" kern="1200" dirty="0" smtClean="0">
                <a:solidFill>
                  <a:schemeClr val="tx1"/>
                </a:solidFill>
                <a:effectLst/>
                <a:latin typeface="+mn-lt"/>
                <a:ea typeface="+mn-ea"/>
                <a:cs typeface="+mn-cs"/>
              </a:rPr>
              <a:t> be relevant to you for MP 4.2. The notion of stack canaries and no-execute bit.  There is a set of attack that we call as return oriented programming. There has been attacks against </a:t>
            </a:r>
            <a:r>
              <a:rPr lang="en-US" sz="1200" kern="1200" dirty="0" err="1" smtClean="0">
                <a:solidFill>
                  <a:schemeClr val="tx1"/>
                </a:solidFill>
                <a:effectLst/>
                <a:latin typeface="+mn-lt"/>
                <a:ea typeface="+mn-ea"/>
                <a:cs typeface="+mn-cs"/>
              </a:rPr>
              <a:t>aslr</a:t>
            </a:r>
            <a:r>
              <a:rPr lang="en-US" sz="1200" kern="1200" dirty="0" smtClean="0">
                <a:solidFill>
                  <a:schemeClr val="tx1"/>
                </a:solidFill>
                <a:effectLst/>
                <a:latin typeface="+mn-lt"/>
                <a:ea typeface="+mn-ea"/>
                <a:cs typeface="+mn-cs"/>
              </a:rPr>
              <a:t>. There is bug in your code that allows me to screw your stack, means I can put code on the stack that can change the control flow, and I can do arbitrary program execution.  One idea is to not let you mess around with the stack by create stack integrity, I don’t mean the integrity for messages. I mean let’s put a digest of something on to the stack so that we can detect if somebody messed up with the contents of the stack. Functions calls, called functions should be the only kind of stuff that are messing with the stacks. Lets rephrase it. There is a hand full of known things that can mess with the stack. If the user program is one, it should be able to detect it. The kind of thing that we do in the first case is, (</a:t>
            </a:r>
            <a:r>
              <a:rPr lang="en-US" sz="1200" kern="1200" dirty="0" err="1" smtClean="0">
                <a:solidFill>
                  <a:schemeClr val="tx1"/>
                </a:solidFill>
                <a:effectLst/>
                <a:latin typeface="+mn-lt"/>
                <a:ea typeface="+mn-ea"/>
                <a:cs typeface="+mn-cs"/>
              </a:rPr>
              <a:t>infact</a:t>
            </a:r>
            <a:r>
              <a:rPr lang="en-US" sz="1200" kern="1200" dirty="0" smtClean="0">
                <a:solidFill>
                  <a:schemeClr val="tx1"/>
                </a:solidFill>
                <a:effectLst/>
                <a:latin typeface="+mn-lt"/>
                <a:ea typeface="+mn-ea"/>
                <a:cs typeface="+mn-cs"/>
              </a:rPr>
              <a:t> it is little bit different from the digest, there is </a:t>
            </a:r>
            <a:r>
              <a:rPr lang="en-US" sz="1200" kern="1200" dirty="0" err="1" smtClean="0">
                <a:solidFill>
                  <a:schemeClr val="tx1"/>
                </a:solidFill>
                <a:effectLst/>
                <a:latin typeface="+mn-lt"/>
                <a:ea typeface="+mn-ea"/>
                <a:cs typeface="+mn-cs"/>
              </a:rPr>
              <a:t>infact</a:t>
            </a:r>
            <a:r>
              <a:rPr lang="en-US" sz="1200" kern="1200" dirty="0" smtClean="0">
                <a:solidFill>
                  <a:schemeClr val="tx1"/>
                </a:solidFill>
                <a:effectLst/>
                <a:latin typeface="+mn-lt"/>
                <a:ea typeface="+mn-ea"/>
                <a:cs typeface="+mn-cs"/>
              </a:rPr>
              <a:t> digest version of this) we are simply putting a set of values onto the stack that we know ourselves. We put a random value on the stack.  One of the thing that we are expecting if somebody is smashing the stack will do is to override the canary with some random stuff. So if you come back from a function call and we are about to pop the return address, we go look for the canary, the canary is not the same as the one we set before hand, then we know that something has modified. We can in fact create multiple canaries, we can in fact put digest that are hashes of content. That is the basic idea. To have some mechanism to detect if somebody has modified the content of the stack or not.</a:t>
            </a:r>
          </a:p>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91</a:t>
            </a:fld>
            <a:endParaRPr lang="en-US"/>
          </a:p>
        </p:txBody>
      </p:sp>
    </p:spTree>
    <p:extLst>
      <p:ext uri="{BB962C8B-B14F-4D97-AF65-F5344CB8AC3E}">
        <p14:creationId xmlns:p14="http://schemas.microsoft.com/office/powerpoint/2010/main" val="1346288688"/>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92</a:t>
            </a:fld>
            <a:endParaRPr lang="en-US"/>
          </a:p>
        </p:txBody>
      </p:sp>
    </p:spTree>
    <p:extLst>
      <p:ext uri="{BB962C8B-B14F-4D97-AF65-F5344CB8AC3E}">
        <p14:creationId xmlns:p14="http://schemas.microsoft.com/office/powerpoint/2010/main" val="1173645570"/>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93</a:t>
            </a:fld>
            <a:endParaRPr lang="en-US"/>
          </a:p>
        </p:txBody>
      </p:sp>
    </p:spTree>
    <p:extLst>
      <p:ext uri="{BB962C8B-B14F-4D97-AF65-F5344CB8AC3E}">
        <p14:creationId xmlns:p14="http://schemas.microsoft.com/office/powerpoint/2010/main" val="1404137867"/>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Doesn’t protect against arbitrary memory writes</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94</a:t>
            </a:fld>
            <a:endParaRPr lang="en-US"/>
          </a:p>
        </p:txBody>
      </p:sp>
    </p:spTree>
    <p:extLst>
      <p:ext uri="{BB962C8B-B14F-4D97-AF65-F5344CB8AC3E}">
        <p14:creationId xmlns:p14="http://schemas.microsoft.com/office/powerpoint/2010/main" val="1936370497"/>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Another thing to know about stack is that we typically do not store executable code on stack. One thing that is weird about this particular attack is that there is code on stack. Another architectural change that came out roughly same time as the canaries is the notion of no executable stacks. Remember that the stack is just memory, its part of the virtual address space that exists for this process. There are code pages, data pages and stack.  One of the things we can do as part of the </a:t>
            </a:r>
            <a:r>
              <a:rPr lang="en-US" sz="1200" kern="1200" dirty="0" err="1" smtClean="0">
                <a:solidFill>
                  <a:schemeClr val="tx1"/>
                </a:solidFill>
                <a:effectLst/>
                <a:latin typeface="+mn-lt"/>
                <a:ea typeface="+mn-ea"/>
                <a:cs typeface="+mn-cs"/>
              </a:rPr>
              <a:t>architechural</a:t>
            </a:r>
            <a:r>
              <a:rPr lang="en-US" sz="1200" kern="1200" dirty="0" smtClean="0">
                <a:solidFill>
                  <a:schemeClr val="tx1"/>
                </a:solidFill>
                <a:effectLst/>
                <a:latin typeface="+mn-lt"/>
                <a:ea typeface="+mn-ea"/>
                <a:cs typeface="+mn-cs"/>
              </a:rPr>
              <a:t> change is we can regions of code, pages of virtual address space, either read write or executable but never both. So this is basically saying data or code but never both. Again, hardware support, you have to put in hardware to force this kind of thing to happen. Here the attacker cannot return to the stack. You would be write to the stack, but certainly you will never be able to execute memory addresses on the stack. The moment you </a:t>
            </a:r>
            <a:r>
              <a:rPr lang="en-US" sz="1200" kern="1200" dirty="0" err="1" smtClean="0">
                <a:solidFill>
                  <a:schemeClr val="tx1"/>
                </a:solidFill>
                <a:effectLst/>
                <a:latin typeface="+mn-lt"/>
                <a:ea typeface="+mn-ea"/>
                <a:cs typeface="+mn-cs"/>
              </a:rPr>
              <a:t>gonna</a:t>
            </a:r>
            <a:r>
              <a:rPr lang="en-US" sz="1200" kern="1200" dirty="0" smtClean="0">
                <a:solidFill>
                  <a:schemeClr val="tx1"/>
                </a:solidFill>
                <a:effectLst/>
                <a:latin typeface="+mn-lt"/>
                <a:ea typeface="+mn-ea"/>
                <a:cs typeface="+mn-cs"/>
              </a:rPr>
              <a:t> jump to a memory address that’s been put on the stack, an exception will be raised. One thing that you will start to know, or at least one thing that the bad guys will know is that while you cannot return to the stack, there is plenty of code in virtual memory including your copy of </a:t>
            </a:r>
            <a:r>
              <a:rPr lang="en-US" sz="1200" kern="1200" dirty="0" err="1" smtClean="0">
                <a:solidFill>
                  <a:schemeClr val="tx1"/>
                </a:solidFill>
                <a:effectLst/>
                <a:latin typeface="+mn-lt"/>
                <a:ea typeface="+mn-ea"/>
                <a:cs typeface="+mn-cs"/>
              </a:rPr>
              <a:t>libc</a:t>
            </a:r>
            <a:r>
              <a:rPr lang="en-US" sz="1200" kern="1200" dirty="0" smtClean="0">
                <a:solidFill>
                  <a:schemeClr val="tx1"/>
                </a:solidFill>
                <a:effectLst/>
                <a:latin typeface="+mn-lt"/>
                <a:ea typeface="+mn-ea"/>
                <a:cs typeface="+mn-cs"/>
              </a:rPr>
              <a:t> and all kind of other code. You can return to these other code that exists in the operating system. This is called return into </a:t>
            </a:r>
            <a:r>
              <a:rPr lang="en-US" sz="1200" kern="1200" dirty="0" err="1" smtClean="0">
                <a:solidFill>
                  <a:schemeClr val="tx1"/>
                </a:solidFill>
                <a:effectLst/>
                <a:latin typeface="+mn-lt"/>
                <a:ea typeface="+mn-ea"/>
                <a:cs typeface="+mn-cs"/>
              </a:rPr>
              <a:t>libc</a:t>
            </a:r>
            <a:r>
              <a:rPr lang="en-US" sz="1200" kern="1200" dirty="0" smtClean="0">
                <a:solidFill>
                  <a:schemeClr val="tx1"/>
                </a:solidFill>
                <a:effectLst/>
                <a:latin typeface="+mn-lt"/>
                <a:ea typeface="+mn-ea"/>
                <a:cs typeface="+mn-cs"/>
              </a:rPr>
              <a:t> attack. This is instead override the stack to return to your own code,  you are returning into pieces of code inside some library like </a:t>
            </a:r>
            <a:r>
              <a:rPr lang="en-US" sz="1200" kern="1200" dirty="0" err="1" smtClean="0">
                <a:solidFill>
                  <a:schemeClr val="tx1"/>
                </a:solidFill>
                <a:effectLst/>
                <a:latin typeface="+mn-lt"/>
                <a:ea typeface="+mn-ea"/>
                <a:cs typeface="+mn-cs"/>
              </a:rPr>
              <a:t>libc</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Libc</a:t>
            </a:r>
            <a:r>
              <a:rPr lang="en-US" sz="1200" kern="1200" dirty="0" smtClean="0">
                <a:solidFill>
                  <a:schemeClr val="tx1"/>
                </a:solidFill>
                <a:effectLst/>
                <a:latin typeface="+mn-lt"/>
                <a:ea typeface="+mn-ea"/>
                <a:cs typeface="+mn-cs"/>
              </a:rPr>
              <a:t> is where the </a:t>
            </a:r>
            <a:r>
              <a:rPr lang="en-US" sz="1200" kern="1200" dirty="0" err="1" smtClean="0">
                <a:solidFill>
                  <a:schemeClr val="tx1"/>
                </a:solidFill>
                <a:effectLst/>
                <a:latin typeface="+mn-lt"/>
                <a:ea typeface="+mn-ea"/>
                <a:cs typeface="+mn-cs"/>
              </a:rPr>
              <a:t>priviledged</a:t>
            </a:r>
            <a:r>
              <a:rPr lang="en-US" sz="1200" kern="1200" dirty="0" smtClean="0">
                <a:solidFill>
                  <a:schemeClr val="tx1"/>
                </a:solidFill>
                <a:effectLst/>
                <a:latin typeface="+mn-lt"/>
                <a:ea typeface="+mn-ea"/>
                <a:cs typeface="+mn-cs"/>
              </a:rPr>
              <a:t> operation exec exists. What you would like to put on the stack is the address of the exec function as well as any other things that you would normally put on the stack if you were calling this function legitimately. You are also putting the arguments that go with exec on the stack. This gets around the protection of non executable stacks. Cause you are not jumping to your code, your jumping into some library location inside memory somewhere.</a:t>
            </a:r>
          </a:p>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95</a:t>
            </a:fld>
            <a:endParaRPr lang="en-US"/>
          </a:p>
        </p:txBody>
      </p:sp>
    </p:spTree>
    <p:extLst>
      <p:ext uri="{BB962C8B-B14F-4D97-AF65-F5344CB8AC3E}">
        <p14:creationId xmlns:p14="http://schemas.microsoft.com/office/powerpoint/2010/main" val="1610580375"/>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One problem that we have with this notion of return into </a:t>
            </a:r>
            <a:r>
              <a:rPr lang="en-US" sz="1200" kern="1200" dirty="0" err="1" smtClean="0">
                <a:solidFill>
                  <a:schemeClr val="tx1"/>
                </a:solidFill>
                <a:effectLst/>
                <a:latin typeface="+mn-lt"/>
                <a:ea typeface="+mn-ea"/>
                <a:cs typeface="+mn-cs"/>
              </a:rPr>
              <a:t>libc</a:t>
            </a:r>
            <a:r>
              <a:rPr lang="en-US" sz="1200" kern="1200" dirty="0" smtClean="0">
                <a:solidFill>
                  <a:schemeClr val="tx1"/>
                </a:solidFill>
                <a:effectLst/>
                <a:latin typeface="+mn-lt"/>
                <a:ea typeface="+mn-ea"/>
                <a:cs typeface="+mn-cs"/>
              </a:rPr>
              <a:t> stuff is that’s fine if you just </a:t>
            </a:r>
            <a:r>
              <a:rPr lang="en-US" sz="1200" kern="1200" dirty="0" err="1" smtClean="0">
                <a:solidFill>
                  <a:schemeClr val="tx1"/>
                </a:solidFill>
                <a:effectLst/>
                <a:latin typeface="+mn-lt"/>
                <a:ea typeface="+mn-ea"/>
                <a:cs typeface="+mn-cs"/>
              </a:rPr>
              <a:t>wanna</a:t>
            </a:r>
            <a:r>
              <a:rPr lang="en-US" sz="1200" kern="1200" dirty="0" smtClean="0">
                <a:solidFill>
                  <a:schemeClr val="tx1"/>
                </a:solidFill>
                <a:effectLst/>
                <a:latin typeface="+mn-lt"/>
                <a:ea typeface="+mn-ea"/>
                <a:cs typeface="+mn-cs"/>
              </a:rPr>
              <a:t> call one function. What happens when you actually </a:t>
            </a:r>
            <a:r>
              <a:rPr lang="en-US" sz="1200" kern="1200" dirty="0" err="1" smtClean="0">
                <a:solidFill>
                  <a:schemeClr val="tx1"/>
                </a:solidFill>
                <a:effectLst/>
                <a:latin typeface="+mn-lt"/>
                <a:ea typeface="+mn-ea"/>
                <a:cs typeface="+mn-cs"/>
              </a:rPr>
              <a:t>wanna</a:t>
            </a:r>
            <a:r>
              <a:rPr lang="en-US" sz="1200" kern="1200" dirty="0" smtClean="0">
                <a:solidFill>
                  <a:schemeClr val="tx1"/>
                </a:solidFill>
                <a:effectLst/>
                <a:latin typeface="+mn-lt"/>
                <a:ea typeface="+mn-ea"/>
                <a:cs typeface="+mn-cs"/>
              </a:rPr>
              <a:t> do function chaining? The problem is what’s </a:t>
            </a:r>
            <a:r>
              <a:rPr lang="en-US" sz="1200" kern="1200" dirty="0" err="1" smtClean="0">
                <a:solidFill>
                  <a:schemeClr val="tx1"/>
                </a:solidFill>
                <a:effectLst/>
                <a:latin typeface="+mn-lt"/>
                <a:ea typeface="+mn-ea"/>
                <a:cs typeface="+mn-cs"/>
              </a:rPr>
              <a:t>gonna</a:t>
            </a:r>
            <a:r>
              <a:rPr lang="en-US" sz="1200" kern="1200" dirty="0" smtClean="0">
                <a:solidFill>
                  <a:schemeClr val="tx1"/>
                </a:solidFill>
                <a:effectLst/>
                <a:latin typeface="+mn-lt"/>
                <a:ea typeface="+mn-ea"/>
                <a:cs typeface="+mn-cs"/>
              </a:rPr>
              <a:t> happen when you set up the stack. You will have the address of the function you call first and parameters as well, for example exec. </a:t>
            </a:r>
            <a:r>
              <a:rPr lang="en-US" sz="1200" kern="1200" dirty="0" err="1" smtClean="0">
                <a:solidFill>
                  <a:schemeClr val="tx1"/>
                </a:solidFill>
                <a:effectLst/>
                <a:latin typeface="+mn-lt"/>
                <a:ea typeface="+mn-ea"/>
                <a:cs typeface="+mn-cs"/>
              </a:rPr>
              <a:t>Whats</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gonna</a:t>
            </a:r>
            <a:r>
              <a:rPr lang="en-US" sz="1200" kern="1200" dirty="0" smtClean="0">
                <a:solidFill>
                  <a:schemeClr val="tx1"/>
                </a:solidFill>
                <a:effectLst/>
                <a:latin typeface="+mn-lt"/>
                <a:ea typeface="+mn-ea"/>
                <a:cs typeface="+mn-cs"/>
              </a:rPr>
              <a:t> happen when the call returns, it </a:t>
            </a:r>
            <a:r>
              <a:rPr lang="en-US" sz="1200" kern="1200" dirty="0" err="1" smtClean="0">
                <a:solidFill>
                  <a:schemeClr val="tx1"/>
                </a:solidFill>
                <a:effectLst/>
                <a:latin typeface="+mn-lt"/>
                <a:ea typeface="+mn-ea"/>
                <a:cs typeface="+mn-cs"/>
              </a:rPr>
              <a:t>gonna</a:t>
            </a:r>
            <a:r>
              <a:rPr lang="en-US" sz="1200" kern="1200" dirty="0" smtClean="0">
                <a:solidFill>
                  <a:schemeClr val="tx1"/>
                </a:solidFill>
                <a:effectLst/>
                <a:latin typeface="+mn-lt"/>
                <a:ea typeface="+mn-ea"/>
                <a:cs typeface="+mn-cs"/>
              </a:rPr>
              <a:t> come right back to the location after the address of exec. </a:t>
            </a:r>
            <a:r>
              <a:rPr lang="en-US" sz="1200" kern="1200" dirty="0" err="1" smtClean="0">
                <a:solidFill>
                  <a:schemeClr val="tx1"/>
                </a:solidFill>
                <a:effectLst/>
                <a:latin typeface="+mn-lt"/>
                <a:ea typeface="+mn-ea"/>
                <a:cs typeface="+mn-cs"/>
              </a:rPr>
              <a:t>Whats</a:t>
            </a:r>
            <a:r>
              <a:rPr lang="en-US" sz="1200" kern="1200" dirty="0" smtClean="0">
                <a:solidFill>
                  <a:schemeClr val="tx1"/>
                </a:solidFill>
                <a:effectLst/>
                <a:latin typeface="+mn-lt"/>
                <a:ea typeface="+mn-ea"/>
                <a:cs typeface="+mn-cs"/>
              </a:rPr>
              <a:t> after that? A whole bunch of junks that you used for the call setup. The problem is what you want to do is you want to put another address here. Cause you are going to jump back to this location, pop return address. the basic idea here is that when that function executes, at the end of that execution you do not ant to return and come back naturally. You actually want to jump to a little gadget, small piece of code in some other library which has the equivalent of pop pop return. Remember </a:t>
            </a:r>
            <a:r>
              <a:rPr lang="en-US" sz="1200" kern="1200" dirty="0" err="1" smtClean="0">
                <a:solidFill>
                  <a:schemeClr val="tx1"/>
                </a:solidFill>
                <a:effectLst/>
                <a:latin typeface="+mn-lt"/>
                <a:ea typeface="+mn-ea"/>
                <a:cs typeface="+mn-cs"/>
              </a:rPr>
              <a:t>whats</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happeing</a:t>
            </a:r>
            <a:r>
              <a:rPr lang="en-US" sz="1200" kern="1200" dirty="0" smtClean="0">
                <a:solidFill>
                  <a:schemeClr val="tx1"/>
                </a:solidFill>
                <a:effectLst/>
                <a:latin typeface="+mn-lt"/>
                <a:ea typeface="+mn-ea"/>
                <a:cs typeface="+mn-cs"/>
              </a:rPr>
              <a:t> here, I have got the return address of some function. I go off and do some work.  If I call the function normally, at the end of the function it will return.  If I call into the middle of a function, you will need a mechanism to jump to other pieces of gadget in the code, and do some things before you return.  So you jump to a piece of code that does pop pop return for you at the end of the first function call, allowing you to change the argument.</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we end up building a our own programming language with gadgets to figure out every side of operations so we want to do because those operations have some effect on the state machine of the processor.</a:t>
            </a:r>
          </a:p>
          <a:p>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96</a:t>
            </a:fld>
            <a:endParaRPr lang="en-US"/>
          </a:p>
        </p:txBody>
      </p:sp>
    </p:spTree>
    <p:extLst>
      <p:ext uri="{BB962C8B-B14F-4D97-AF65-F5344CB8AC3E}">
        <p14:creationId xmlns:p14="http://schemas.microsoft.com/office/powerpoint/2010/main" val="1186274424"/>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4566334-40D3-444A-87CD-672C33ED3DCC}" type="slidenum">
              <a:rPr lang="en-US" smtClean="0"/>
              <a:pPr/>
              <a:t>97</a:t>
            </a:fld>
            <a:endParaRPr lang="en-US"/>
          </a:p>
        </p:txBody>
      </p:sp>
    </p:spTree>
    <p:extLst>
      <p:ext uri="{BB962C8B-B14F-4D97-AF65-F5344CB8AC3E}">
        <p14:creationId xmlns:p14="http://schemas.microsoft.com/office/powerpoint/2010/main" val="2950948971"/>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chain functions together, with return-to-</a:t>
            </a:r>
            <a:r>
              <a:rPr lang="en-US" baseline="0" dirty="0" err="1" smtClean="0"/>
              <a:t>libc</a:t>
            </a:r>
            <a:r>
              <a:rPr lang="en-US" baseline="0" dirty="0" smtClean="0"/>
              <a:t>. We do have to clear out previous arguments though… So here, we’re going to call ret, and jump to fn1, which has 2 arguments</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98</a:t>
            </a:fld>
            <a:endParaRPr lang="en-US"/>
          </a:p>
        </p:txBody>
      </p:sp>
    </p:spTree>
    <p:extLst>
      <p:ext uri="{BB962C8B-B14F-4D97-AF65-F5344CB8AC3E}">
        <p14:creationId xmlns:p14="http://schemas.microsoft.com/office/powerpoint/2010/main" val="799273383"/>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chain functions together, with return-to-</a:t>
            </a:r>
            <a:r>
              <a:rPr lang="en-US" baseline="0" dirty="0" err="1" smtClean="0"/>
              <a:t>libc</a:t>
            </a:r>
            <a:r>
              <a:rPr lang="en-US" baseline="0" dirty="0" smtClean="0"/>
              <a:t>. We do have to clear out previous arguments though… So here, we’re going to call ret, and jump to fn1, which has 2 arguments</a:t>
            </a:r>
            <a:endParaRPr lang="en-US" dirty="0"/>
          </a:p>
        </p:txBody>
      </p:sp>
      <p:sp>
        <p:nvSpPr>
          <p:cNvPr id="4" name="Slide Number Placeholder 3"/>
          <p:cNvSpPr>
            <a:spLocks noGrp="1"/>
          </p:cNvSpPr>
          <p:nvPr>
            <p:ph type="sldNum" sz="quarter" idx="10"/>
          </p:nvPr>
        </p:nvSpPr>
        <p:spPr/>
        <p:txBody>
          <a:bodyPr/>
          <a:lstStyle/>
          <a:p>
            <a:fld id="{E4EDBFAA-E3FF-41DC-96EC-6BC8A2B7A07F}" type="slidenum">
              <a:rPr lang="en-US" smtClean="0"/>
              <a:pPr/>
              <a:t>99</a:t>
            </a:fld>
            <a:endParaRPr lang="en-US"/>
          </a:p>
        </p:txBody>
      </p:sp>
    </p:spTree>
    <p:extLst>
      <p:ext uri="{BB962C8B-B14F-4D97-AF65-F5344CB8AC3E}">
        <p14:creationId xmlns:p14="http://schemas.microsoft.com/office/powerpoint/2010/main" val="7992733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lvl1pPr>
              <a:defRPr>
                <a:solidFill>
                  <a:schemeClr val="tx1"/>
                </a:solidFill>
                <a:effectLst/>
                <a:latin typeface="Lucida Sans" panose="020B0602030504020204" pitchFamily="34" charset="0"/>
              </a:defRPr>
            </a:lvl1pPr>
          </a:lstStyle>
          <a:p>
            <a:r>
              <a:rPr lang="en-US" smtClean="0"/>
              <a:t>Click to edit Master title style</a:t>
            </a:r>
            <a:endParaRPr lang="en-US" dirty="0"/>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latin typeface="Lucida Sans" panose="020B0602030504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BB15BD7-65A2-4165-A996-BA1F5B78A940}" type="datetime1">
              <a:rPr lang="en-US" smtClean="0"/>
              <a:t>10/10/16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3847833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effectLst/>
                <a:latin typeface="Lucida Sans" panose="020B0602030504020204" pitchFamily="34" charset="0"/>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lvl1pPr>
              <a:defRPr>
                <a:latin typeface="Lucida Sans" panose="020B0602030504020204" pitchFamily="34" charset="0"/>
              </a:defRPr>
            </a:lvl1pPr>
            <a:lvl2pPr>
              <a:defRPr>
                <a:latin typeface="Lucida Sans" panose="020B0602030504020204" pitchFamily="34" charset="0"/>
              </a:defRPr>
            </a:lvl2pPr>
            <a:lvl3pPr>
              <a:defRPr>
                <a:latin typeface="Lucida Sans" panose="020B0602030504020204" pitchFamily="34" charset="0"/>
              </a:defRPr>
            </a:lvl3pPr>
            <a:lvl4pPr>
              <a:defRPr>
                <a:latin typeface="Lucida Sans" panose="020B0602030504020204" pitchFamily="34" charset="0"/>
              </a:defRPr>
            </a:lvl4pPr>
            <a:lvl5pPr>
              <a:defRPr>
                <a:latin typeface="Lucida Sans" panose="020B0602030504020204"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CA3EDDA-762F-4A6B-BA54-11C0EC03CE63}" type="datetime1">
              <a:rPr lang="en-US" smtClean="0"/>
              <a:t>10/10/16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90815282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lvl1pPr>
              <a:defRPr>
                <a:effectLst/>
                <a:latin typeface="Lucida Sans" panose="020B0602030504020204" pitchFamily="34" charset="0"/>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09600" y="274639"/>
            <a:ext cx="8026400" cy="5851525"/>
          </a:xfrm>
        </p:spPr>
        <p:txBody>
          <a:bodyPr vert="eaVert"/>
          <a:lstStyle>
            <a:lvl1pPr>
              <a:defRPr>
                <a:latin typeface="Lucida Sans" panose="020B0602030504020204" pitchFamily="34" charset="0"/>
              </a:defRPr>
            </a:lvl1pPr>
            <a:lvl2pPr>
              <a:defRPr>
                <a:latin typeface="Lucida Sans" panose="020B0602030504020204" pitchFamily="34" charset="0"/>
              </a:defRPr>
            </a:lvl2pPr>
            <a:lvl3pPr>
              <a:defRPr>
                <a:latin typeface="Lucida Sans" panose="020B0602030504020204" pitchFamily="34" charset="0"/>
              </a:defRPr>
            </a:lvl3pPr>
            <a:lvl4pPr>
              <a:defRPr>
                <a:latin typeface="Lucida Sans" panose="020B0602030504020204" pitchFamily="34" charset="0"/>
              </a:defRPr>
            </a:lvl4pPr>
            <a:lvl5pPr>
              <a:defRPr>
                <a:latin typeface="Lucida Sans" panose="020B0602030504020204"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8F61116-0E12-476C-8B5C-786A072B6564}" type="datetime1">
              <a:rPr lang="en-US" smtClean="0"/>
              <a:t>10/10/16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96074187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1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2981326"/>
            <a:ext cx="10363200" cy="1362075"/>
          </a:xfrm>
        </p:spPr>
        <p:txBody>
          <a:bodyPr anchor="t"/>
          <a:lstStyle>
            <a:lvl1pPr algn="l">
              <a:defRPr sz="4000" b="1" cap="all"/>
            </a:lvl1pPr>
          </a:lstStyle>
          <a:p>
            <a:r>
              <a:rPr lang="en-US" smtClean="0"/>
              <a:t>Click to edit Master title style</a:t>
            </a:r>
            <a:endParaRPr lang="en-US" dirty="0"/>
          </a:p>
        </p:txBody>
      </p:sp>
      <p:sp>
        <p:nvSpPr>
          <p:cNvPr id="4" name="Date Placeholder 3"/>
          <p:cNvSpPr>
            <a:spLocks noGrp="1"/>
          </p:cNvSpPr>
          <p:nvPr>
            <p:ph type="dt" sz="half" idx="10"/>
          </p:nvPr>
        </p:nvSpPr>
        <p:spPr/>
        <p:txBody>
          <a:bodyPr/>
          <a:lstStyle/>
          <a:p>
            <a:fld id="{93F75F1D-9F1E-43CE-AA82-6F75AD63F2F4}" type="datetime1">
              <a:rPr lang="en-US" smtClean="0"/>
              <a:t>10/10/16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2683290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3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2981326"/>
            <a:ext cx="10363200" cy="1362075"/>
          </a:xfrm>
        </p:spPr>
        <p:txBody>
          <a:bodyPr anchor="t"/>
          <a:lstStyle>
            <a:lvl1pPr algn="l">
              <a:defRPr sz="4000" b="1" cap="all"/>
            </a:lvl1pPr>
          </a:lstStyle>
          <a:p>
            <a:r>
              <a:rPr lang="en-US" smtClean="0"/>
              <a:t>Click to edit Master title style</a:t>
            </a:r>
            <a:endParaRPr lang="en-US" dirty="0"/>
          </a:p>
        </p:txBody>
      </p:sp>
      <p:sp>
        <p:nvSpPr>
          <p:cNvPr id="4" name="Date Placeholder 3"/>
          <p:cNvSpPr>
            <a:spLocks noGrp="1"/>
          </p:cNvSpPr>
          <p:nvPr>
            <p:ph type="dt" sz="half" idx="10"/>
          </p:nvPr>
        </p:nvSpPr>
        <p:spPr/>
        <p:txBody>
          <a:bodyPr/>
          <a:lstStyle/>
          <a:p>
            <a:fld id="{75D2D2F1-ECF3-4787-B98A-F82908339B72}" type="datetime1">
              <a:rPr lang="en-US" smtClean="0"/>
              <a:t>10/10/16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03802630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2981326"/>
            <a:ext cx="10363200" cy="1362075"/>
          </a:xfrm>
        </p:spPr>
        <p:txBody>
          <a:bodyPr anchor="t"/>
          <a:lstStyle>
            <a:lvl1pPr algn="l">
              <a:defRPr sz="4000" b="1" cap="all"/>
            </a:lvl1pPr>
          </a:lstStyle>
          <a:p>
            <a:r>
              <a:rPr lang="en-US" smtClean="0"/>
              <a:t>Click to edit Master title style</a:t>
            </a:r>
            <a:endParaRPr lang="en-US" dirty="0"/>
          </a:p>
        </p:txBody>
      </p:sp>
      <p:sp>
        <p:nvSpPr>
          <p:cNvPr id="4" name="Date Placeholder 3"/>
          <p:cNvSpPr>
            <a:spLocks noGrp="1"/>
          </p:cNvSpPr>
          <p:nvPr>
            <p:ph type="dt" sz="half" idx="10"/>
          </p:nvPr>
        </p:nvSpPr>
        <p:spPr/>
        <p:txBody>
          <a:bodyPr/>
          <a:lstStyle/>
          <a:p>
            <a:fld id="{0C452EDD-847C-4D7C-B73E-9BD3F046FEE8}" type="datetime1">
              <a:rPr lang="en-US" smtClean="0"/>
              <a:t>10/10/16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ln>
            <a:solidFill>
              <a:schemeClr val="bg1"/>
            </a:solidFill>
          </a:ln>
        </p:spPr>
        <p:txBody>
          <a:bodyPr/>
          <a:lstStyle>
            <a:lvl1pPr algn="l">
              <a:defRPr b="0">
                <a:solidFill>
                  <a:schemeClr val="tx1"/>
                </a:solidFill>
                <a:effectLst/>
                <a:latin typeface="Lucida Sans" panose="020B0602030504020204" pitchFamily="34" charset="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buClr>
                <a:schemeClr val="bg1">
                  <a:lumMod val="65000"/>
                </a:schemeClr>
              </a:buClr>
              <a:defRPr>
                <a:latin typeface="Lucida Sans" panose="020B0602030504020204" pitchFamily="34" charset="0"/>
              </a:defRPr>
            </a:lvl1pPr>
            <a:lvl2pPr>
              <a:buClr>
                <a:schemeClr val="bg1">
                  <a:lumMod val="65000"/>
                </a:schemeClr>
              </a:buClr>
              <a:defRPr>
                <a:latin typeface="Lucida Sans" panose="020B0602030504020204" pitchFamily="34" charset="0"/>
              </a:defRPr>
            </a:lvl2pPr>
            <a:lvl3pPr>
              <a:buClr>
                <a:schemeClr val="bg1">
                  <a:lumMod val="65000"/>
                </a:schemeClr>
              </a:buClr>
              <a:defRPr>
                <a:latin typeface="Lucida Sans" panose="020B0602030504020204" pitchFamily="34" charset="0"/>
              </a:defRPr>
            </a:lvl3pPr>
            <a:lvl4pPr>
              <a:buClr>
                <a:schemeClr val="bg1">
                  <a:lumMod val="65000"/>
                </a:schemeClr>
              </a:buClr>
              <a:defRPr>
                <a:latin typeface="Lucida Sans" panose="020B0602030504020204" pitchFamily="34" charset="0"/>
              </a:defRPr>
            </a:lvl4pPr>
            <a:lvl5pPr>
              <a:buClr>
                <a:schemeClr val="bg1">
                  <a:lumMod val="65000"/>
                </a:schemeClr>
              </a:buClr>
              <a:defRPr>
                <a:latin typeface="Lucida Sans" panose="020B0602030504020204"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1A69525-40C3-4827-86BB-74544BB719E9}" type="datetime1">
              <a:rPr lang="en-US" smtClean="0"/>
              <a:t>10/10/16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347200" y="0"/>
            <a:ext cx="2844800" cy="365125"/>
          </a:xfrm>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49767173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2819400"/>
            <a:ext cx="10363200" cy="1362075"/>
          </a:xfrm>
        </p:spPr>
        <p:txBody>
          <a:bodyPr anchor="t">
            <a:normAutofit/>
          </a:bodyPr>
          <a:lstStyle>
            <a:lvl1pPr algn="ctr">
              <a:defRPr sz="4400" b="0" cap="all">
                <a:solidFill>
                  <a:schemeClr val="tx1"/>
                </a:solidFill>
                <a:latin typeface="Lucida Sans" panose="020B0602030504020204" pitchFamily="34" charset="0"/>
              </a:defRPr>
            </a:lvl1pPr>
          </a:lstStyle>
          <a:p>
            <a:r>
              <a:rPr lang="en-US" smtClean="0"/>
              <a:t>Click to edit Master title style</a:t>
            </a:r>
            <a:endParaRPr lang="en-US" dirty="0"/>
          </a:p>
        </p:txBody>
      </p:sp>
      <p:sp>
        <p:nvSpPr>
          <p:cNvPr id="4" name="Date Placeholder 3"/>
          <p:cNvSpPr>
            <a:spLocks noGrp="1"/>
          </p:cNvSpPr>
          <p:nvPr>
            <p:ph type="dt" sz="half" idx="10"/>
          </p:nvPr>
        </p:nvSpPr>
        <p:spPr/>
        <p:txBody>
          <a:bodyPr/>
          <a:lstStyle/>
          <a:p>
            <a:fld id="{E355F122-E468-4405-981D-A4C90697C9FE}" type="datetime1">
              <a:rPr lang="en-US" smtClean="0"/>
              <a:t>10/10/16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72536467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effectLst/>
                <a:latin typeface="Lucida Sans" panose="020B0602030504020204" pitchFamily="34" charset="0"/>
              </a:defRPr>
            </a:lvl1pPr>
          </a:lstStyle>
          <a:p>
            <a:r>
              <a:rPr lang="en-US" smtClean="0"/>
              <a:t>Click to edit Master title style</a:t>
            </a:r>
            <a:endParaRPr lang="en-US" dirty="0"/>
          </a:p>
        </p:txBody>
      </p:sp>
      <p:sp>
        <p:nvSpPr>
          <p:cNvPr id="3" name="Content Placeholder 2"/>
          <p:cNvSpPr>
            <a:spLocks noGrp="1"/>
          </p:cNvSpPr>
          <p:nvPr>
            <p:ph sz="half" idx="1"/>
          </p:nvPr>
        </p:nvSpPr>
        <p:spPr>
          <a:xfrm>
            <a:off x="609600" y="1600201"/>
            <a:ext cx="5384800" cy="4525963"/>
          </a:xfrm>
        </p:spPr>
        <p:txBody>
          <a:bodyPr/>
          <a:lstStyle>
            <a:lvl1pPr>
              <a:buClr>
                <a:schemeClr val="bg1">
                  <a:lumMod val="65000"/>
                </a:schemeClr>
              </a:buClr>
              <a:defRPr sz="2800">
                <a:latin typeface="Lucida Sans" panose="020B0602030504020204" pitchFamily="34" charset="0"/>
              </a:defRPr>
            </a:lvl1pPr>
            <a:lvl2pPr>
              <a:buClr>
                <a:schemeClr val="bg1">
                  <a:lumMod val="65000"/>
                </a:schemeClr>
              </a:buClr>
              <a:defRPr sz="2400">
                <a:latin typeface="Lucida Sans" panose="020B0602030504020204" pitchFamily="34" charset="0"/>
              </a:defRPr>
            </a:lvl2pPr>
            <a:lvl3pPr>
              <a:buClr>
                <a:schemeClr val="bg1">
                  <a:lumMod val="65000"/>
                </a:schemeClr>
              </a:buClr>
              <a:defRPr sz="2000">
                <a:latin typeface="Lucida Sans" panose="020B0602030504020204" pitchFamily="34" charset="0"/>
              </a:defRPr>
            </a:lvl3pPr>
            <a:lvl4pPr>
              <a:buClr>
                <a:schemeClr val="bg1">
                  <a:lumMod val="65000"/>
                </a:schemeClr>
              </a:buClr>
              <a:defRPr sz="1800">
                <a:latin typeface="Lucida Sans" panose="020B0602030504020204" pitchFamily="34" charset="0"/>
              </a:defRPr>
            </a:lvl4pPr>
            <a:lvl5pPr>
              <a:buClr>
                <a:schemeClr val="bg1">
                  <a:lumMod val="65000"/>
                </a:schemeClr>
              </a:buClr>
              <a:defRPr sz="1800">
                <a:latin typeface="Lucida Sans" panose="020B0602030504020204" pitchFamily="34"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97600" y="1600201"/>
            <a:ext cx="5384800" cy="4525963"/>
          </a:xfrm>
        </p:spPr>
        <p:txBody>
          <a:bodyPr/>
          <a:lstStyle>
            <a:lvl1pPr>
              <a:buClr>
                <a:schemeClr val="bg1">
                  <a:lumMod val="65000"/>
                </a:schemeClr>
              </a:buClr>
              <a:defRPr sz="2800">
                <a:latin typeface="Lucida Sans" panose="020B0602030504020204" pitchFamily="34" charset="0"/>
              </a:defRPr>
            </a:lvl1pPr>
            <a:lvl2pPr>
              <a:buClr>
                <a:schemeClr val="bg1">
                  <a:lumMod val="65000"/>
                </a:schemeClr>
              </a:buClr>
              <a:defRPr sz="2400">
                <a:latin typeface="Lucida Sans" panose="020B0602030504020204" pitchFamily="34" charset="0"/>
              </a:defRPr>
            </a:lvl2pPr>
            <a:lvl3pPr>
              <a:buClr>
                <a:schemeClr val="bg1">
                  <a:lumMod val="65000"/>
                </a:schemeClr>
              </a:buClr>
              <a:defRPr sz="2000">
                <a:latin typeface="Lucida Sans" panose="020B0602030504020204" pitchFamily="34" charset="0"/>
              </a:defRPr>
            </a:lvl3pPr>
            <a:lvl4pPr>
              <a:buClr>
                <a:schemeClr val="bg1">
                  <a:lumMod val="65000"/>
                </a:schemeClr>
              </a:buClr>
              <a:defRPr sz="1800">
                <a:latin typeface="Lucida Sans" panose="020B0602030504020204" pitchFamily="34" charset="0"/>
              </a:defRPr>
            </a:lvl4pPr>
            <a:lvl5pPr>
              <a:buClr>
                <a:schemeClr val="bg1">
                  <a:lumMod val="65000"/>
                </a:schemeClr>
              </a:buClr>
              <a:defRPr sz="1800">
                <a:latin typeface="Lucida Sans" panose="020B0602030504020204" pitchFamily="34"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2C25411-B1D0-4819-8BFC-D833352C3F29}" type="datetime1">
              <a:rPr lang="en-US" smtClean="0"/>
              <a:t>10/10/16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45310260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effectLst/>
                <a:latin typeface="Lucida Sans" panose="020B0602030504020204" pitchFamily="34" charset="0"/>
              </a:defRPr>
            </a:lvl1pPr>
          </a:lstStyle>
          <a:p>
            <a:r>
              <a:rPr lang="en-US" smtClean="0"/>
              <a:t>Click to edit Master title style</a:t>
            </a:r>
            <a:endParaRPr lang="en-US" dirty="0"/>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atin typeface="Lucida Sans" panose="020B06020305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atin typeface="Lucida Sans" panose="020B0602030504020204" pitchFamily="34" charset="0"/>
              </a:defRPr>
            </a:lvl1pPr>
            <a:lvl2pPr>
              <a:defRPr sz="2000">
                <a:latin typeface="Lucida Sans" panose="020B0602030504020204" pitchFamily="34" charset="0"/>
              </a:defRPr>
            </a:lvl2pPr>
            <a:lvl3pPr>
              <a:defRPr sz="1800">
                <a:latin typeface="Lucida Sans" panose="020B0602030504020204" pitchFamily="34" charset="0"/>
              </a:defRPr>
            </a:lvl3pPr>
            <a:lvl4pPr>
              <a:defRPr sz="1600">
                <a:latin typeface="Lucida Sans" panose="020B0602030504020204" pitchFamily="34" charset="0"/>
              </a:defRPr>
            </a:lvl4pPr>
            <a:lvl5pPr>
              <a:defRPr sz="1600">
                <a:latin typeface="Lucida Sans" panose="020B0602030504020204" pitchFamily="34" charset="0"/>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atin typeface="Lucida Sans" panose="020B0602030504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atin typeface="Lucida Sans" panose="020B0602030504020204" pitchFamily="34" charset="0"/>
              </a:defRPr>
            </a:lvl1pPr>
            <a:lvl2pPr>
              <a:defRPr sz="2000">
                <a:latin typeface="Lucida Sans" panose="020B0602030504020204" pitchFamily="34" charset="0"/>
              </a:defRPr>
            </a:lvl2pPr>
            <a:lvl3pPr>
              <a:defRPr sz="1800">
                <a:latin typeface="Lucida Sans" panose="020B0602030504020204" pitchFamily="34" charset="0"/>
              </a:defRPr>
            </a:lvl3pPr>
            <a:lvl4pPr>
              <a:defRPr sz="1600">
                <a:latin typeface="Lucida Sans" panose="020B0602030504020204" pitchFamily="34" charset="0"/>
              </a:defRPr>
            </a:lvl4pPr>
            <a:lvl5pPr>
              <a:defRPr sz="1600">
                <a:latin typeface="Lucida Sans" panose="020B0602030504020204" pitchFamily="34" charset="0"/>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2E1ED20-30E6-4C1D-9BD0-063D3FF72B02}" type="datetime1">
              <a:rPr lang="en-US" smtClean="0"/>
              <a:t>10/10/16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8081840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effectLst/>
                <a:latin typeface="Lucida Sans" panose="020B0602030504020204" pitchFamily="34" charset="0"/>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1FBE0FB-7373-42E5-85E5-C5FC4894998B}" type="datetime1">
              <a:rPr lang="en-US" smtClean="0"/>
              <a:t>10/10/16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30405997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0C2DB3-9EDF-4FF4-A548-8B69EC39CD0B}" type="datetime1">
              <a:rPr lang="en-US" smtClean="0"/>
              <a:t>10/10/16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5617821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A017F16-CF92-4702-BA05-4FA2ECA301A7}" type="datetime1">
              <a:rPr lang="en-US" smtClean="0"/>
              <a:t>10/10/16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59191500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effectLst/>
                <a:latin typeface="Lucida Sans" panose="020B0602030504020204" pitchFamily="34" charset="0"/>
              </a:defRPr>
            </a:lvl1pPr>
          </a:lstStyle>
          <a:p>
            <a:r>
              <a:rPr lang="en-US" smtClean="0"/>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atin typeface="Lucida Sans" panose="020B060203050402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4E2E4F9-0045-4447-A477-1D96E955E16D}" type="datetime1">
              <a:rPr lang="en-US" smtClean="0"/>
              <a:t>10/10/16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74361457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a:ln>
            <a:noFill/>
          </a:ln>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FCCD1A9-E9B6-433B-A64B-5BF51DF50561}" type="datetime1">
              <a:rPr lang="en-US" smtClean="0"/>
              <a:t>10/10/16</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96326682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63" r:id="rId14"/>
  </p:sldLayoutIdLst>
  <p:transition xmlns:p14="http://schemas.microsoft.com/office/powerpoint/2010/main"/>
  <p:timing>
    <p:tnLst>
      <p:par>
        <p:cTn xmlns:p14="http://schemas.microsoft.com/office/powerpoint/2010/main" id="1" dur="indefinite" restart="never" nodeType="tmRoot"/>
      </p:par>
    </p:tnLst>
  </p:timing>
  <p:hf sldNum="0" hdr="0" ftr="0" dt="0"/>
  <p:txStyles>
    <p:titleStyle>
      <a:lvl1pPr algn="ctr" defTabSz="914400" rtl="0" eaLnBrk="1" latinLnBrk="0" hangingPunct="1">
        <a:spcBef>
          <a:spcPct val="0"/>
        </a:spcBef>
        <a:buNone/>
        <a:defRPr sz="4400" kern="1200">
          <a:solidFill>
            <a:schemeClr val="tx1"/>
          </a:solidFill>
          <a:effectLst/>
          <a:latin typeface="Lucida Sans" panose="020B0602030504020204"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Lucida Sans" panose="020B0602030504020204"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Lucida Sans" panose="020B0602030504020204"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Lucida Sans" panose="020B0602030504020204"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Lucida Sans" panose="020B0602030504020204"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Lucida Sans" panose="020B060203050402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0.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4.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5.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6.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7.xml"/><Relationship Id="rId3" Type="http://schemas.openxmlformats.org/officeDocument/2006/relationships/image" Target="../media/image3.pn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8.xml"/><Relationship Id="rId3" Type="http://schemas.openxmlformats.org/officeDocument/2006/relationships/image" Target="../media/image4.png"/></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0.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1.xml"/></Relationships>
</file>

<file path=ppt/slides/_rels/slide112.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notesSlide" Target="../notesSlides/notesSlide1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5.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6.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7.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8.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0.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3.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4.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5.xml"/><Relationship Id="rId3" Type="http://schemas.openxmlformats.org/officeDocument/2006/relationships/image" Target="../media/image5.jpeg"/></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6.xml"/><Relationship Id="rId3" Type="http://schemas.openxmlformats.org/officeDocument/2006/relationships/image" Target="../media/image6.png"/></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7.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8.xml"/><Relationship Id="rId3" Type="http://schemas.openxmlformats.org/officeDocument/2006/relationships/image" Target="../media/image7.png"/></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0.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1.xml"/></Relationships>
</file>

<file path=ppt/slides/_rels/slide132.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132.xml"/></Relationships>
</file>

<file path=ppt/slides/_rels/slide133.xml.rels><?xml version="1.0" encoding="UTF-8" standalone="yes"?>
<Relationships xmlns="http://schemas.openxmlformats.org/package/2006/relationships"><Relationship Id="rId3" Type="http://schemas.openxmlformats.org/officeDocument/2006/relationships/image" Target="../media/image8.jpeg"/><Relationship Id="rId4" Type="http://schemas.openxmlformats.org/officeDocument/2006/relationships/image" Target="../media/image9.jpeg"/><Relationship Id="rId5" Type="http://schemas.openxmlformats.org/officeDocument/2006/relationships/image" Target="../media/image10.jpeg"/><Relationship Id="rId6" Type="http://schemas.openxmlformats.org/officeDocument/2006/relationships/image" Target="../media/image11.jpeg"/><Relationship Id="rId7" Type="http://schemas.openxmlformats.org/officeDocument/2006/relationships/image" Target="../media/image12.jpeg"/><Relationship Id="rId8" Type="http://schemas.openxmlformats.org/officeDocument/2006/relationships/image" Target="../media/image13.jpeg"/><Relationship Id="rId1" Type="http://schemas.openxmlformats.org/officeDocument/2006/relationships/slideLayout" Target="../slideLayouts/slideLayout2.xml"/><Relationship Id="rId2" Type="http://schemas.openxmlformats.org/officeDocument/2006/relationships/notesSlide" Target="../notesSlides/notesSlide133.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4.xml"/><Relationship Id="rId3" Type="http://schemas.openxmlformats.org/officeDocument/2006/relationships/image" Target="../media/image14.png"/></Relationships>
</file>

<file path=ppt/slides/_rels/slide135.xml.rels><?xml version="1.0" encoding="UTF-8" standalone="yes"?>
<Relationships xmlns="http://schemas.openxmlformats.org/package/2006/relationships"><Relationship Id="rId3" Type="http://schemas.openxmlformats.org/officeDocument/2006/relationships/hyperlink" Target="http://insecure.org/stf/smashstack.html" TargetMode="External"/><Relationship Id="rId4" Type="http://schemas.openxmlformats.org/officeDocument/2006/relationships/hyperlink" Target="http://paulmakowski.wordpress.com/2011/01/25/smashing-the-stack-in-2011/" TargetMode="External"/><Relationship Id="rId5" Type="http://schemas.openxmlformats.org/officeDocument/2006/relationships/hyperlink" Target="http://www.phrack.org/issues.html?issue=60&amp;id=10" TargetMode="External"/><Relationship Id="rId6" Type="http://schemas.openxmlformats.org/officeDocument/2006/relationships/hyperlink" Target="http://www.securitytube.net/video/258" TargetMode="External"/><Relationship Id="rId1" Type="http://schemas.openxmlformats.org/officeDocument/2006/relationships/slideLayout" Target="../slideLayouts/slideLayout2.xml"/><Relationship Id="rId2" Type="http://schemas.openxmlformats.org/officeDocument/2006/relationships/notesSlide" Target="../notesSlides/notesSlide135.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6.xml"/><Relationship Id="rId3" Type="http://schemas.openxmlformats.org/officeDocument/2006/relationships/image" Target="../media/image15.jpeg"/></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7.xml"/><Relationship Id="rId3" Type="http://schemas.openxmlformats.org/officeDocument/2006/relationships/image" Target="../media/image16.jpeg"/></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8.xml"/><Relationship Id="rId3" Type="http://schemas.openxmlformats.org/officeDocument/2006/relationships/image" Target="../media/image17.jpeg"/></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0.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1.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3.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4.xml"/></Relationships>
</file>

<file path=ppt/slides/_rels/slide145.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6.xml"/><Relationship Id="rId2" Type="http://schemas.openxmlformats.org/officeDocument/2006/relationships/notesSlide" Target="../notesSlides/notesSlide145.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6.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7.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8.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0.xml"/><Relationship Id="rId3" Type="http://schemas.openxmlformats.org/officeDocument/2006/relationships/image" Target="../media/image20.png"/></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1.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3.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4.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5.xml"/><Relationship Id="rId3" Type="http://schemas.openxmlformats.org/officeDocument/2006/relationships/image" Target="../media/image21.png"/></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6.xml"/><Relationship Id="rId3" Type="http://schemas.openxmlformats.org/officeDocument/2006/relationships/image" Target="../media/image22.png"/></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7.xml"/><Relationship Id="rId3" Type="http://schemas.openxmlformats.org/officeDocument/2006/relationships/image" Target="../media/image23.png"/></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8.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0.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1.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3.xml"/></Relationships>
</file>

<file path=ppt/slides/_rels/slide164.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25.png"/><Relationship Id="rId1" Type="http://schemas.openxmlformats.org/officeDocument/2006/relationships/slideLayout" Target="../slideLayouts/slideLayout2.xml"/><Relationship Id="rId2" Type="http://schemas.openxmlformats.org/officeDocument/2006/relationships/notesSlide" Target="../notesSlides/notesSlide164.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5.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6.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7.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8.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0.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1.xml"/></Relationships>
</file>

<file path=ppt/slides/_rels/slide172.xml.rels><?xml version="1.0" encoding="UTF-8" standalone="yes"?>
<Relationships xmlns="http://schemas.openxmlformats.org/package/2006/relationships"><Relationship Id="rId3" Type="http://schemas.openxmlformats.org/officeDocument/2006/relationships/image" Target="../media/image26.jpeg"/><Relationship Id="rId4" Type="http://schemas.microsoft.com/office/2007/relationships/hdphoto" Target="../media/hdphoto1.wdp"/><Relationship Id="rId1" Type="http://schemas.openxmlformats.org/officeDocument/2006/relationships/slideLayout" Target="../slideLayouts/slideLayout2.xml"/><Relationship Id="rId2" Type="http://schemas.openxmlformats.org/officeDocument/2006/relationships/notesSlide" Target="../notesSlides/notesSlide17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3.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4.xml"/><Relationship Id="rId3" Type="http://schemas.openxmlformats.org/officeDocument/2006/relationships/image" Target="../media/image27.jpeg"/></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5.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6.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7.xml"/><Relationship Id="rId3" Type="http://schemas.openxmlformats.org/officeDocument/2006/relationships/image" Target="../media/image28.jpeg"/></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8.xml"/><Relationship Id="rId3" Type="http://schemas.openxmlformats.org/officeDocument/2006/relationships/image" Target="../media/image29.png"/></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0.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1.xml"/><Relationship Id="rId3" Type="http://schemas.openxmlformats.org/officeDocument/2006/relationships/image" Target="../media/image30.png"/></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2.xml"/><Relationship Id="rId3" Type="http://schemas.openxmlformats.org/officeDocument/2006/relationships/image" Target="../media/image31.png"/></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3.xml"/><Relationship Id="rId3" Type="http://schemas.openxmlformats.org/officeDocument/2006/relationships/image" Target="../media/image32.png"/></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1.xml"/><Relationship Id="rId3" Type="http://schemas.openxmlformats.org/officeDocument/2006/relationships/image" Target="../media/image2.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5.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6.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7.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smtClean="0"/>
              <a:t>Shellcode</a:t>
            </a:r>
            <a:r>
              <a:rPr lang="en-US" dirty="0" smtClean="0"/>
              <a:t> and Malware</a:t>
            </a:r>
            <a:br>
              <a:rPr lang="en-US" dirty="0" smtClean="0"/>
            </a:br>
            <a:r>
              <a:rPr lang="en-US" dirty="0" smtClean="0"/>
              <a:t>COS 432: Information Security</a:t>
            </a:r>
            <a:endParaRPr lang="en-US" dirty="0"/>
          </a:p>
        </p:txBody>
      </p:sp>
      <p:sp>
        <p:nvSpPr>
          <p:cNvPr id="3" name="Subtitle 2"/>
          <p:cNvSpPr>
            <a:spLocks noGrp="1"/>
          </p:cNvSpPr>
          <p:nvPr>
            <p:ph type="subTitle" idx="1"/>
          </p:nvPr>
        </p:nvSpPr>
        <p:spPr/>
        <p:txBody>
          <a:bodyPr/>
          <a:lstStyle/>
          <a:p>
            <a:r>
              <a:rPr lang="en-US" dirty="0" smtClean="0"/>
              <a:t>Nick Feamster</a:t>
            </a:r>
            <a:endParaRPr lang="en-US" dirty="0"/>
          </a:p>
        </p:txBody>
      </p:sp>
    </p:spTree>
    <p:extLst>
      <p:ext uri="{BB962C8B-B14F-4D97-AF65-F5344CB8AC3E}">
        <p14:creationId xmlns:p14="http://schemas.microsoft.com/office/powerpoint/2010/main" val="236067576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Stack</a:t>
            </a:r>
            <a:endParaRPr lang="en-US" dirty="0"/>
          </a:p>
        </p:txBody>
      </p:sp>
      <p:sp>
        <p:nvSpPr>
          <p:cNvPr id="3" name="Content Placeholder 2"/>
          <p:cNvSpPr>
            <a:spLocks noGrp="1"/>
          </p:cNvSpPr>
          <p:nvPr>
            <p:ph idx="1"/>
          </p:nvPr>
        </p:nvSpPr>
        <p:spPr>
          <a:xfrm>
            <a:off x="609600" y="1775192"/>
            <a:ext cx="5588000" cy="4625609"/>
          </a:xfrm>
        </p:spPr>
        <p:txBody>
          <a:bodyPr/>
          <a:lstStyle/>
          <a:p>
            <a:pPr marL="118872" indent="0">
              <a:buNone/>
            </a:pPr>
            <a:r>
              <a:rPr lang="en-US" b="1" dirty="0">
                <a:latin typeface="Courier New" pitchFamily="49" charset="0"/>
                <a:cs typeface="Courier New" pitchFamily="49" charset="0"/>
              </a:rPr>
              <a:t>p</a:t>
            </a:r>
            <a:r>
              <a:rPr lang="en-US" b="1" dirty="0" smtClean="0">
                <a:latin typeface="Courier New" pitchFamily="49" charset="0"/>
                <a:cs typeface="Courier New" pitchFamily="49" charset="0"/>
              </a:rPr>
              <a:t>ush 0x0a</a:t>
            </a:r>
          </a:p>
          <a:p>
            <a:pPr marL="118872" indent="0">
              <a:buNone/>
            </a:pPr>
            <a:r>
              <a:rPr lang="en-US" b="1" dirty="0" smtClean="0">
                <a:latin typeface="Courier New" pitchFamily="49" charset="0"/>
                <a:cs typeface="Courier New" pitchFamily="49" charset="0"/>
              </a:rPr>
              <a:t>push 0x6c</a:t>
            </a:r>
            <a:endParaRPr lang="en-US" b="1" dirty="0">
              <a:latin typeface="Courier New" pitchFamily="49" charset="0"/>
              <a:cs typeface="Courier New" pitchFamily="49" charset="0"/>
            </a:endParaRPr>
          </a:p>
        </p:txBody>
      </p:sp>
      <p:sp>
        <p:nvSpPr>
          <p:cNvPr id="4" name="Rectangle 3"/>
          <p:cNvSpPr/>
          <p:nvPr/>
        </p:nvSpPr>
        <p:spPr>
          <a:xfrm>
            <a:off x="7594061" y="5562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latin typeface="Courier New" pitchFamily="49" charset="0"/>
                <a:cs typeface="Courier New" pitchFamily="49" charset="0"/>
              </a:rPr>
              <a:t>0a</a:t>
            </a:r>
            <a:endParaRPr lang="en-US" sz="3200" b="1" dirty="0">
              <a:latin typeface="Courier New" pitchFamily="49" charset="0"/>
              <a:cs typeface="Courier New" pitchFamily="49" charset="0"/>
            </a:endParaRPr>
          </a:p>
        </p:txBody>
      </p:sp>
      <p:sp>
        <p:nvSpPr>
          <p:cNvPr id="5" name="Rectangle 4"/>
          <p:cNvSpPr/>
          <p:nvPr/>
        </p:nvSpPr>
        <p:spPr>
          <a:xfrm>
            <a:off x="7594061" y="49530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latin typeface="Courier New" pitchFamily="49" charset="0"/>
                <a:cs typeface="Courier New" pitchFamily="49" charset="0"/>
              </a:rPr>
              <a:t>6c</a:t>
            </a:r>
            <a:endParaRPr lang="en-US" sz="3200" b="1" dirty="0">
              <a:latin typeface="Courier New" pitchFamily="49" charset="0"/>
              <a:cs typeface="Courier New" pitchFamily="49" charset="0"/>
            </a:endParaRPr>
          </a:p>
        </p:txBody>
      </p:sp>
      <p:cxnSp>
        <p:nvCxnSpPr>
          <p:cNvPr id="6" name="Straight Arrow Connector 5"/>
          <p:cNvCxnSpPr/>
          <p:nvPr/>
        </p:nvCxnSpPr>
        <p:spPr>
          <a:xfrm>
            <a:off x="6946630" y="49530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623900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5486400" y="3124200"/>
            <a:ext cx="386080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bg2">
                    <a:lumMod val="50000"/>
                  </a:schemeClr>
                </a:solidFill>
                <a:latin typeface="Courier New" pitchFamily="49" charset="0"/>
                <a:cs typeface="Courier New" pitchFamily="49" charset="0"/>
              </a:rPr>
              <a:t>p</a:t>
            </a:r>
            <a:r>
              <a:rPr lang="en-US" sz="3200" b="1" i="1" dirty="0" smtClean="0">
                <a:solidFill>
                  <a:schemeClr val="bg2">
                    <a:lumMod val="50000"/>
                  </a:schemeClr>
                </a:solidFill>
                <a:latin typeface="Courier New" pitchFamily="49" charset="0"/>
                <a:cs typeface="Courier New" pitchFamily="49" charset="0"/>
              </a:rPr>
              <a:t>op-pop-ret</a:t>
            </a:r>
            <a:endParaRPr lang="en-US" sz="3200" b="1" i="1" dirty="0">
              <a:solidFill>
                <a:schemeClr val="bg2">
                  <a:lumMod val="50000"/>
                </a:schemeClr>
              </a:solidFill>
              <a:latin typeface="Courier New" pitchFamily="49" charset="0"/>
              <a:cs typeface="Courier New" pitchFamily="49" charset="0"/>
            </a:endParaRPr>
          </a:p>
        </p:txBody>
      </p:sp>
      <p:sp>
        <p:nvSpPr>
          <p:cNvPr id="11" name="Rectangle 10"/>
          <p:cNvSpPr/>
          <p:nvPr/>
        </p:nvSpPr>
        <p:spPr>
          <a:xfrm>
            <a:off x="5486400" y="2533650"/>
            <a:ext cx="386080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bg2">
                    <a:lumMod val="50000"/>
                  </a:schemeClr>
                </a:solidFill>
                <a:latin typeface="Courier New" pitchFamily="49" charset="0"/>
                <a:cs typeface="Courier New" pitchFamily="49" charset="0"/>
              </a:rPr>
              <a:t>&amp;fn1</a:t>
            </a:r>
            <a:endParaRPr lang="en-US" sz="3200" b="1" i="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smtClean="0"/>
              <a:t>Return-to-</a:t>
            </a:r>
            <a:r>
              <a:rPr lang="en-US" dirty="0" err="1" smtClean="0"/>
              <a:t>libc</a:t>
            </a:r>
            <a:r>
              <a:rPr lang="en-US" dirty="0" smtClean="0"/>
              <a:t>: function chaining</a:t>
            </a:r>
            <a:endParaRPr lang="en-US" dirty="0"/>
          </a:p>
        </p:txBody>
      </p:sp>
      <p:sp>
        <p:nvSpPr>
          <p:cNvPr id="5" name="Rectangle 4"/>
          <p:cNvSpPr/>
          <p:nvPr/>
        </p:nvSpPr>
        <p:spPr>
          <a:xfrm>
            <a:off x="5459920" y="3733800"/>
            <a:ext cx="388728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f</a:t>
            </a:r>
            <a:r>
              <a:rPr lang="en-US" sz="3200" b="1" i="1" dirty="0" smtClean="0">
                <a:solidFill>
                  <a:schemeClr val="tx1"/>
                </a:solidFill>
                <a:latin typeface="Courier New" pitchFamily="49" charset="0"/>
                <a:cs typeface="Courier New" pitchFamily="49" charset="0"/>
              </a:rPr>
              <a:t>n1_arg1</a:t>
            </a:r>
            <a:endParaRPr lang="en-US" sz="3200" b="1" i="1" dirty="0">
              <a:solidFill>
                <a:schemeClr val="tx1"/>
              </a:solidFill>
              <a:latin typeface="Courier New" pitchFamily="49" charset="0"/>
              <a:cs typeface="Courier New" pitchFamily="49" charset="0"/>
            </a:endParaRPr>
          </a:p>
        </p:txBody>
      </p:sp>
      <p:sp>
        <p:nvSpPr>
          <p:cNvPr id="6" name="Rectangle 5"/>
          <p:cNvSpPr/>
          <p:nvPr/>
        </p:nvSpPr>
        <p:spPr>
          <a:xfrm>
            <a:off x="5459920" y="4343400"/>
            <a:ext cx="388728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fn1_arg2</a:t>
            </a:r>
            <a:endParaRPr lang="en-US" sz="3200" b="1" i="1" dirty="0">
              <a:solidFill>
                <a:schemeClr val="tx1"/>
              </a:solidFill>
              <a:latin typeface="Courier New" pitchFamily="49" charset="0"/>
              <a:cs typeface="Courier New" pitchFamily="49" charset="0"/>
            </a:endParaRPr>
          </a:p>
        </p:txBody>
      </p:sp>
      <p:sp>
        <p:nvSpPr>
          <p:cNvPr id="7" name="Rectangle 6"/>
          <p:cNvSpPr/>
          <p:nvPr/>
        </p:nvSpPr>
        <p:spPr>
          <a:xfrm>
            <a:off x="5459920" y="4968240"/>
            <a:ext cx="388728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&amp;fn2</a:t>
            </a:r>
            <a:endParaRPr lang="en-US" sz="3200" b="1" i="1" dirty="0">
              <a:solidFill>
                <a:schemeClr val="tx1"/>
              </a:solidFill>
              <a:latin typeface="Courier New" pitchFamily="49" charset="0"/>
              <a:cs typeface="Courier New" pitchFamily="49" charset="0"/>
            </a:endParaRPr>
          </a:p>
        </p:txBody>
      </p:sp>
      <p:sp>
        <p:nvSpPr>
          <p:cNvPr id="22" name="TextBox 21"/>
          <p:cNvSpPr txBox="1"/>
          <p:nvPr/>
        </p:nvSpPr>
        <p:spPr>
          <a:xfrm>
            <a:off x="6950771" y="5410201"/>
            <a:ext cx="586093" cy="769441"/>
          </a:xfrm>
          <a:prstGeom prst="rect">
            <a:avLst/>
          </a:prstGeom>
          <a:noFill/>
        </p:spPr>
        <p:txBody>
          <a:bodyPr wrap="none" rtlCol="0">
            <a:spAutoFit/>
          </a:bodyPr>
          <a:lstStyle/>
          <a:p>
            <a:r>
              <a:rPr lang="en-US" sz="4400" b="1" dirty="0" smtClean="0"/>
              <a:t>…</a:t>
            </a:r>
            <a:endParaRPr lang="en-US" sz="4400" b="1" dirty="0"/>
          </a:p>
        </p:txBody>
      </p:sp>
      <p:cxnSp>
        <p:nvCxnSpPr>
          <p:cNvPr id="23" name="Straight Arrow Connector 22"/>
          <p:cNvCxnSpPr/>
          <p:nvPr/>
        </p:nvCxnSpPr>
        <p:spPr>
          <a:xfrm>
            <a:off x="4762770" y="37338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5486400" y="1752600"/>
            <a:ext cx="3860800" cy="7620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AAAAAAA…</a:t>
            </a:r>
            <a:endParaRPr lang="en-US" sz="3200" b="1" dirty="0">
              <a:solidFill>
                <a:schemeClr val="bg2">
                  <a:lumMod val="50000"/>
                </a:schemeClr>
              </a:solidFill>
              <a:latin typeface="Courier New" pitchFamily="49" charset="0"/>
              <a:cs typeface="Courier New" pitchFamily="49" charset="0"/>
            </a:endParaRPr>
          </a:p>
        </p:txBody>
      </p:sp>
      <p:sp>
        <p:nvSpPr>
          <p:cNvPr id="12" name="TextBox 11"/>
          <p:cNvSpPr txBox="1"/>
          <p:nvPr/>
        </p:nvSpPr>
        <p:spPr>
          <a:xfrm>
            <a:off x="711200" y="2105025"/>
            <a:ext cx="2844800" cy="1384995"/>
          </a:xfrm>
          <a:prstGeom prst="rect">
            <a:avLst/>
          </a:prstGeom>
          <a:noFill/>
        </p:spPr>
        <p:txBody>
          <a:bodyPr wrap="square" rtlCol="0">
            <a:spAutoFit/>
          </a:bodyPr>
          <a:lstStyle/>
          <a:p>
            <a:r>
              <a:rPr lang="en-US" sz="2800" b="1" dirty="0"/>
              <a:t>p</a:t>
            </a:r>
            <a:r>
              <a:rPr lang="en-US" sz="2800" b="1" dirty="0" smtClean="0"/>
              <a:t>op</a:t>
            </a:r>
            <a:br>
              <a:rPr lang="en-US" sz="2800" b="1" dirty="0" smtClean="0"/>
            </a:br>
            <a:r>
              <a:rPr lang="en-US" sz="2800" b="1" dirty="0" err="1" smtClean="0"/>
              <a:t>pop</a:t>
            </a:r>
            <a:endParaRPr lang="en-US" sz="2800" b="1" dirty="0" smtClean="0"/>
          </a:p>
          <a:p>
            <a:r>
              <a:rPr lang="en-US" sz="2800" b="1" dirty="0" smtClean="0"/>
              <a:t>ret</a:t>
            </a:r>
            <a:endParaRPr lang="en-US" sz="2800" b="1" dirty="0"/>
          </a:p>
        </p:txBody>
      </p:sp>
    </p:spTree>
    <p:extLst>
      <p:ext uri="{BB962C8B-B14F-4D97-AF65-F5344CB8AC3E}">
        <p14:creationId xmlns:p14="http://schemas.microsoft.com/office/powerpoint/2010/main" val="169744642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5486400" y="3733800"/>
            <a:ext cx="386080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bg2">
                    <a:lumMod val="50000"/>
                  </a:schemeClr>
                </a:solidFill>
                <a:latin typeface="Courier New" pitchFamily="49" charset="0"/>
                <a:cs typeface="Courier New" pitchFamily="49" charset="0"/>
              </a:rPr>
              <a:t>f</a:t>
            </a:r>
            <a:r>
              <a:rPr lang="en-US" sz="3200" b="1" i="1" dirty="0" smtClean="0">
                <a:solidFill>
                  <a:schemeClr val="bg2">
                    <a:lumMod val="50000"/>
                  </a:schemeClr>
                </a:solidFill>
                <a:latin typeface="Courier New" pitchFamily="49" charset="0"/>
                <a:cs typeface="Courier New" pitchFamily="49" charset="0"/>
              </a:rPr>
              <a:t>n1_arg1</a:t>
            </a:r>
            <a:endParaRPr lang="en-US" sz="3200" b="1" i="1" dirty="0">
              <a:solidFill>
                <a:schemeClr val="bg2">
                  <a:lumMod val="50000"/>
                </a:schemeClr>
              </a:solidFill>
              <a:latin typeface="Courier New" pitchFamily="49" charset="0"/>
              <a:cs typeface="Courier New" pitchFamily="49" charset="0"/>
            </a:endParaRPr>
          </a:p>
        </p:txBody>
      </p:sp>
      <p:sp>
        <p:nvSpPr>
          <p:cNvPr id="13" name="Rectangle 12"/>
          <p:cNvSpPr/>
          <p:nvPr/>
        </p:nvSpPr>
        <p:spPr>
          <a:xfrm>
            <a:off x="5486400" y="3124200"/>
            <a:ext cx="386080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bg2">
                    <a:lumMod val="50000"/>
                  </a:schemeClr>
                </a:solidFill>
                <a:latin typeface="Courier New" pitchFamily="49" charset="0"/>
                <a:cs typeface="Courier New" pitchFamily="49" charset="0"/>
              </a:rPr>
              <a:t>p</a:t>
            </a:r>
            <a:r>
              <a:rPr lang="en-US" sz="3200" b="1" i="1" dirty="0" smtClean="0">
                <a:solidFill>
                  <a:schemeClr val="bg2">
                    <a:lumMod val="50000"/>
                  </a:schemeClr>
                </a:solidFill>
                <a:latin typeface="Courier New" pitchFamily="49" charset="0"/>
                <a:cs typeface="Courier New" pitchFamily="49" charset="0"/>
              </a:rPr>
              <a:t>op-pop-ret</a:t>
            </a:r>
            <a:endParaRPr lang="en-US" sz="3200" b="1" i="1" dirty="0">
              <a:solidFill>
                <a:schemeClr val="bg2">
                  <a:lumMod val="50000"/>
                </a:schemeClr>
              </a:solidFill>
              <a:latin typeface="Courier New" pitchFamily="49" charset="0"/>
              <a:cs typeface="Courier New" pitchFamily="49" charset="0"/>
            </a:endParaRPr>
          </a:p>
        </p:txBody>
      </p:sp>
      <p:sp>
        <p:nvSpPr>
          <p:cNvPr id="11" name="Rectangle 10"/>
          <p:cNvSpPr/>
          <p:nvPr/>
        </p:nvSpPr>
        <p:spPr>
          <a:xfrm>
            <a:off x="5486400" y="2533650"/>
            <a:ext cx="386080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bg2">
                    <a:lumMod val="50000"/>
                  </a:schemeClr>
                </a:solidFill>
                <a:latin typeface="Courier New" pitchFamily="49" charset="0"/>
                <a:cs typeface="Courier New" pitchFamily="49" charset="0"/>
              </a:rPr>
              <a:t>&amp;fn1</a:t>
            </a:r>
            <a:endParaRPr lang="en-US" sz="3200" b="1" i="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smtClean="0"/>
              <a:t>Return-to-</a:t>
            </a:r>
            <a:r>
              <a:rPr lang="en-US" dirty="0" err="1" smtClean="0"/>
              <a:t>libc</a:t>
            </a:r>
            <a:r>
              <a:rPr lang="en-US" dirty="0" smtClean="0"/>
              <a:t>: function chaining</a:t>
            </a:r>
            <a:endParaRPr lang="en-US" dirty="0"/>
          </a:p>
        </p:txBody>
      </p:sp>
      <p:sp>
        <p:nvSpPr>
          <p:cNvPr id="6" name="Rectangle 5"/>
          <p:cNvSpPr/>
          <p:nvPr/>
        </p:nvSpPr>
        <p:spPr>
          <a:xfrm>
            <a:off x="5459920" y="4343400"/>
            <a:ext cx="388728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fn1_arg2</a:t>
            </a:r>
            <a:endParaRPr lang="en-US" sz="3200" b="1" i="1" dirty="0">
              <a:solidFill>
                <a:schemeClr val="tx1"/>
              </a:solidFill>
              <a:latin typeface="Courier New" pitchFamily="49" charset="0"/>
              <a:cs typeface="Courier New" pitchFamily="49" charset="0"/>
            </a:endParaRPr>
          </a:p>
        </p:txBody>
      </p:sp>
      <p:sp>
        <p:nvSpPr>
          <p:cNvPr id="7" name="Rectangle 6"/>
          <p:cNvSpPr/>
          <p:nvPr/>
        </p:nvSpPr>
        <p:spPr>
          <a:xfrm>
            <a:off x="5459920" y="4968240"/>
            <a:ext cx="388728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&amp;fn2</a:t>
            </a:r>
            <a:endParaRPr lang="en-US" sz="3200" b="1" i="1" dirty="0">
              <a:solidFill>
                <a:schemeClr val="tx1"/>
              </a:solidFill>
              <a:latin typeface="Courier New" pitchFamily="49" charset="0"/>
              <a:cs typeface="Courier New" pitchFamily="49" charset="0"/>
            </a:endParaRPr>
          </a:p>
        </p:txBody>
      </p:sp>
      <p:sp>
        <p:nvSpPr>
          <p:cNvPr id="22" name="TextBox 21"/>
          <p:cNvSpPr txBox="1"/>
          <p:nvPr/>
        </p:nvSpPr>
        <p:spPr>
          <a:xfrm>
            <a:off x="6950771" y="5410201"/>
            <a:ext cx="586093" cy="769441"/>
          </a:xfrm>
          <a:prstGeom prst="rect">
            <a:avLst/>
          </a:prstGeom>
          <a:noFill/>
        </p:spPr>
        <p:txBody>
          <a:bodyPr wrap="none" rtlCol="0">
            <a:spAutoFit/>
          </a:bodyPr>
          <a:lstStyle/>
          <a:p>
            <a:r>
              <a:rPr lang="en-US" sz="4400" b="1" dirty="0" smtClean="0"/>
              <a:t>…</a:t>
            </a:r>
            <a:endParaRPr lang="en-US" sz="4400" b="1" dirty="0"/>
          </a:p>
        </p:txBody>
      </p:sp>
      <p:cxnSp>
        <p:nvCxnSpPr>
          <p:cNvPr id="23" name="Straight Arrow Connector 22"/>
          <p:cNvCxnSpPr/>
          <p:nvPr/>
        </p:nvCxnSpPr>
        <p:spPr>
          <a:xfrm>
            <a:off x="4762770" y="43434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5486400" y="1752600"/>
            <a:ext cx="3860800" cy="7620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AAAAAAA…</a:t>
            </a:r>
            <a:endParaRPr lang="en-US" sz="3200" b="1" dirty="0">
              <a:solidFill>
                <a:schemeClr val="bg2">
                  <a:lumMod val="50000"/>
                </a:schemeClr>
              </a:solidFill>
              <a:latin typeface="Courier New" pitchFamily="49" charset="0"/>
              <a:cs typeface="Courier New" pitchFamily="49" charset="0"/>
            </a:endParaRPr>
          </a:p>
        </p:txBody>
      </p:sp>
      <p:sp>
        <p:nvSpPr>
          <p:cNvPr id="12" name="TextBox 11"/>
          <p:cNvSpPr txBox="1"/>
          <p:nvPr/>
        </p:nvSpPr>
        <p:spPr>
          <a:xfrm>
            <a:off x="711200" y="2105025"/>
            <a:ext cx="2844800" cy="1384995"/>
          </a:xfrm>
          <a:prstGeom prst="rect">
            <a:avLst/>
          </a:prstGeom>
          <a:noFill/>
        </p:spPr>
        <p:txBody>
          <a:bodyPr wrap="square" rtlCol="0">
            <a:spAutoFit/>
          </a:bodyPr>
          <a:lstStyle/>
          <a:p>
            <a:r>
              <a:rPr lang="en-US" sz="2800" b="1" dirty="0"/>
              <a:t>p</a:t>
            </a:r>
            <a:r>
              <a:rPr lang="en-US" sz="2800" b="1" dirty="0" smtClean="0"/>
              <a:t>op</a:t>
            </a:r>
            <a:br>
              <a:rPr lang="en-US" sz="2800" b="1" dirty="0" smtClean="0"/>
            </a:br>
            <a:r>
              <a:rPr lang="en-US" sz="2800" b="1" dirty="0" err="1" smtClean="0">
                <a:solidFill>
                  <a:schemeClr val="bg2">
                    <a:lumMod val="75000"/>
                  </a:schemeClr>
                </a:solidFill>
              </a:rPr>
              <a:t>pop</a:t>
            </a:r>
            <a:endParaRPr lang="en-US" sz="2800" b="1" dirty="0" smtClean="0">
              <a:solidFill>
                <a:schemeClr val="bg2">
                  <a:lumMod val="75000"/>
                </a:schemeClr>
              </a:solidFill>
            </a:endParaRPr>
          </a:p>
          <a:p>
            <a:r>
              <a:rPr lang="en-US" sz="2800" b="1" dirty="0" smtClean="0">
                <a:solidFill>
                  <a:schemeClr val="bg2">
                    <a:lumMod val="75000"/>
                  </a:schemeClr>
                </a:solidFill>
              </a:rPr>
              <a:t>ret</a:t>
            </a:r>
            <a:endParaRPr lang="en-US" sz="2800" b="1" dirty="0">
              <a:solidFill>
                <a:schemeClr val="bg2">
                  <a:lumMod val="75000"/>
                </a:schemeClr>
              </a:solidFill>
            </a:endParaRPr>
          </a:p>
        </p:txBody>
      </p:sp>
    </p:spTree>
    <p:extLst>
      <p:ext uri="{BB962C8B-B14F-4D97-AF65-F5344CB8AC3E}">
        <p14:creationId xmlns:p14="http://schemas.microsoft.com/office/powerpoint/2010/main" val="402139484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5486400" y="4343400"/>
            <a:ext cx="386080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bg2">
                    <a:lumMod val="50000"/>
                  </a:schemeClr>
                </a:solidFill>
                <a:latin typeface="Courier New" pitchFamily="49" charset="0"/>
                <a:cs typeface="Courier New" pitchFamily="49" charset="0"/>
              </a:rPr>
              <a:t>fn1_arg2</a:t>
            </a:r>
            <a:endParaRPr lang="en-US" sz="3200" b="1" i="1" dirty="0">
              <a:solidFill>
                <a:schemeClr val="bg2">
                  <a:lumMod val="50000"/>
                </a:schemeClr>
              </a:solidFill>
              <a:latin typeface="Courier New" pitchFamily="49" charset="0"/>
              <a:cs typeface="Courier New" pitchFamily="49" charset="0"/>
            </a:endParaRPr>
          </a:p>
        </p:txBody>
      </p:sp>
      <p:sp>
        <p:nvSpPr>
          <p:cNvPr id="14" name="Rectangle 13"/>
          <p:cNvSpPr/>
          <p:nvPr/>
        </p:nvSpPr>
        <p:spPr>
          <a:xfrm>
            <a:off x="5486400" y="3733800"/>
            <a:ext cx="386080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bg2">
                    <a:lumMod val="50000"/>
                  </a:schemeClr>
                </a:solidFill>
                <a:latin typeface="Courier New" pitchFamily="49" charset="0"/>
                <a:cs typeface="Courier New" pitchFamily="49" charset="0"/>
              </a:rPr>
              <a:t>f</a:t>
            </a:r>
            <a:r>
              <a:rPr lang="en-US" sz="3200" b="1" i="1" dirty="0" smtClean="0">
                <a:solidFill>
                  <a:schemeClr val="bg2">
                    <a:lumMod val="50000"/>
                  </a:schemeClr>
                </a:solidFill>
                <a:latin typeface="Courier New" pitchFamily="49" charset="0"/>
                <a:cs typeface="Courier New" pitchFamily="49" charset="0"/>
              </a:rPr>
              <a:t>n1_arg1</a:t>
            </a:r>
            <a:endParaRPr lang="en-US" sz="3200" b="1" i="1" dirty="0">
              <a:solidFill>
                <a:schemeClr val="bg2">
                  <a:lumMod val="50000"/>
                </a:schemeClr>
              </a:solidFill>
              <a:latin typeface="Courier New" pitchFamily="49" charset="0"/>
              <a:cs typeface="Courier New" pitchFamily="49" charset="0"/>
            </a:endParaRPr>
          </a:p>
        </p:txBody>
      </p:sp>
      <p:sp>
        <p:nvSpPr>
          <p:cNvPr id="13" name="Rectangle 12"/>
          <p:cNvSpPr/>
          <p:nvPr/>
        </p:nvSpPr>
        <p:spPr>
          <a:xfrm>
            <a:off x="5486400" y="3124200"/>
            <a:ext cx="386080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bg2">
                    <a:lumMod val="50000"/>
                  </a:schemeClr>
                </a:solidFill>
                <a:latin typeface="Courier New" pitchFamily="49" charset="0"/>
                <a:cs typeface="Courier New" pitchFamily="49" charset="0"/>
              </a:rPr>
              <a:t>p</a:t>
            </a:r>
            <a:r>
              <a:rPr lang="en-US" sz="3200" b="1" i="1" dirty="0" smtClean="0">
                <a:solidFill>
                  <a:schemeClr val="bg2">
                    <a:lumMod val="50000"/>
                  </a:schemeClr>
                </a:solidFill>
                <a:latin typeface="Courier New" pitchFamily="49" charset="0"/>
                <a:cs typeface="Courier New" pitchFamily="49" charset="0"/>
              </a:rPr>
              <a:t>op-pop-ret</a:t>
            </a:r>
            <a:endParaRPr lang="en-US" sz="3200" b="1" i="1" dirty="0">
              <a:solidFill>
                <a:schemeClr val="bg2">
                  <a:lumMod val="50000"/>
                </a:schemeClr>
              </a:solidFill>
              <a:latin typeface="Courier New" pitchFamily="49" charset="0"/>
              <a:cs typeface="Courier New" pitchFamily="49" charset="0"/>
            </a:endParaRPr>
          </a:p>
        </p:txBody>
      </p:sp>
      <p:sp>
        <p:nvSpPr>
          <p:cNvPr id="11" name="Rectangle 10"/>
          <p:cNvSpPr/>
          <p:nvPr/>
        </p:nvSpPr>
        <p:spPr>
          <a:xfrm>
            <a:off x="5486400" y="2533650"/>
            <a:ext cx="386080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bg2">
                    <a:lumMod val="50000"/>
                  </a:schemeClr>
                </a:solidFill>
                <a:latin typeface="Courier New" pitchFamily="49" charset="0"/>
                <a:cs typeface="Courier New" pitchFamily="49" charset="0"/>
              </a:rPr>
              <a:t>&amp;fn1</a:t>
            </a:r>
            <a:endParaRPr lang="en-US" sz="3200" b="1" i="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smtClean="0"/>
              <a:t>Return-to-</a:t>
            </a:r>
            <a:r>
              <a:rPr lang="en-US" dirty="0" err="1" smtClean="0"/>
              <a:t>libc</a:t>
            </a:r>
            <a:r>
              <a:rPr lang="en-US" dirty="0" smtClean="0"/>
              <a:t>: function chaining</a:t>
            </a:r>
            <a:endParaRPr lang="en-US" dirty="0"/>
          </a:p>
        </p:txBody>
      </p:sp>
      <p:sp>
        <p:nvSpPr>
          <p:cNvPr id="7" name="Rectangle 6"/>
          <p:cNvSpPr/>
          <p:nvPr/>
        </p:nvSpPr>
        <p:spPr>
          <a:xfrm>
            <a:off x="5459920" y="4968240"/>
            <a:ext cx="388728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&amp;fn2</a:t>
            </a:r>
            <a:endParaRPr lang="en-US" sz="3200" b="1" i="1" dirty="0">
              <a:solidFill>
                <a:schemeClr val="tx1"/>
              </a:solidFill>
              <a:latin typeface="Courier New" pitchFamily="49" charset="0"/>
              <a:cs typeface="Courier New" pitchFamily="49" charset="0"/>
            </a:endParaRPr>
          </a:p>
        </p:txBody>
      </p:sp>
      <p:sp>
        <p:nvSpPr>
          <p:cNvPr id="22" name="TextBox 21"/>
          <p:cNvSpPr txBox="1"/>
          <p:nvPr/>
        </p:nvSpPr>
        <p:spPr>
          <a:xfrm>
            <a:off x="6950771" y="5410201"/>
            <a:ext cx="586093" cy="769441"/>
          </a:xfrm>
          <a:prstGeom prst="rect">
            <a:avLst/>
          </a:prstGeom>
          <a:noFill/>
        </p:spPr>
        <p:txBody>
          <a:bodyPr wrap="none" rtlCol="0">
            <a:spAutoFit/>
          </a:bodyPr>
          <a:lstStyle/>
          <a:p>
            <a:r>
              <a:rPr lang="en-US" sz="4400" b="1" dirty="0" smtClean="0"/>
              <a:t>…</a:t>
            </a:r>
            <a:endParaRPr lang="en-US" sz="4400" b="1" dirty="0"/>
          </a:p>
        </p:txBody>
      </p:sp>
      <p:cxnSp>
        <p:nvCxnSpPr>
          <p:cNvPr id="23" name="Straight Arrow Connector 22"/>
          <p:cNvCxnSpPr/>
          <p:nvPr/>
        </p:nvCxnSpPr>
        <p:spPr>
          <a:xfrm>
            <a:off x="4762770" y="49530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5486400" y="1752600"/>
            <a:ext cx="3860800" cy="7620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AAAAAAA…</a:t>
            </a:r>
            <a:endParaRPr lang="en-US" sz="3200" b="1" dirty="0">
              <a:solidFill>
                <a:schemeClr val="bg2">
                  <a:lumMod val="50000"/>
                </a:schemeClr>
              </a:solidFill>
              <a:latin typeface="Courier New" pitchFamily="49" charset="0"/>
              <a:cs typeface="Courier New" pitchFamily="49" charset="0"/>
            </a:endParaRPr>
          </a:p>
        </p:txBody>
      </p:sp>
      <p:sp>
        <p:nvSpPr>
          <p:cNvPr id="12" name="TextBox 11"/>
          <p:cNvSpPr txBox="1"/>
          <p:nvPr/>
        </p:nvSpPr>
        <p:spPr>
          <a:xfrm>
            <a:off x="711200" y="2105025"/>
            <a:ext cx="2844800" cy="1384995"/>
          </a:xfrm>
          <a:prstGeom prst="rect">
            <a:avLst/>
          </a:prstGeom>
          <a:noFill/>
        </p:spPr>
        <p:txBody>
          <a:bodyPr wrap="square" rtlCol="0">
            <a:spAutoFit/>
          </a:bodyPr>
          <a:lstStyle/>
          <a:p>
            <a:r>
              <a:rPr lang="en-US" sz="2800" b="1" dirty="0">
                <a:solidFill>
                  <a:schemeClr val="bg2">
                    <a:lumMod val="75000"/>
                  </a:schemeClr>
                </a:solidFill>
              </a:rPr>
              <a:t>p</a:t>
            </a:r>
            <a:r>
              <a:rPr lang="en-US" sz="2800" b="1" dirty="0" smtClean="0">
                <a:solidFill>
                  <a:schemeClr val="bg2">
                    <a:lumMod val="75000"/>
                  </a:schemeClr>
                </a:solidFill>
              </a:rPr>
              <a:t>op</a:t>
            </a:r>
            <a:r>
              <a:rPr lang="en-US" sz="2800" b="1" dirty="0" smtClean="0"/>
              <a:t/>
            </a:r>
            <a:br>
              <a:rPr lang="en-US" sz="2800" b="1" dirty="0" smtClean="0"/>
            </a:br>
            <a:r>
              <a:rPr lang="en-US" sz="2800" b="1" dirty="0" err="1" smtClean="0"/>
              <a:t>pop</a:t>
            </a:r>
            <a:endParaRPr lang="en-US" sz="2800" b="1" dirty="0" smtClean="0"/>
          </a:p>
          <a:p>
            <a:r>
              <a:rPr lang="en-US" sz="2800" b="1" dirty="0" smtClean="0">
                <a:solidFill>
                  <a:schemeClr val="bg2">
                    <a:lumMod val="75000"/>
                  </a:schemeClr>
                </a:solidFill>
              </a:rPr>
              <a:t>ret</a:t>
            </a:r>
            <a:endParaRPr lang="en-US" sz="2800" b="1" dirty="0">
              <a:solidFill>
                <a:schemeClr val="bg2">
                  <a:lumMod val="75000"/>
                </a:schemeClr>
              </a:solidFill>
            </a:endParaRPr>
          </a:p>
        </p:txBody>
      </p:sp>
    </p:spTree>
    <p:extLst>
      <p:ext uri="{BB962C8B-B14F-4D97-AF65-F5344CB8AC3E}">
        <p14:creationId xmlns:p14="http://schemas.microsoft.com/office/powerpoint/2010/main" val="133750366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5486400" y="4343400"/>
            <a:ext cx="386080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bg2">
                    <a:lumMod val="50000"/>
                  </a:schemeClr>
                </a:solidFill>
                <a:latin typeface="Courier New" pitchFamily="49" charset="0"/>
                <a:cs typeface="Courier New" pitchFamily="49" charset="0"/>
              </a:rPr>
              <a:t>fn1_arg2</a:t>
            </a:r>
            <a:endParaRPr lang="en-US" sz="3200" b="1" i="1" dirty="0">
              <a:solidFill>
                <a:schemeClr val="bg2">
                  <a:lumMod val="50000"/>
                </a:schemeClr>
              </a:solidFill>
              <a:latin typeface="Courier New" pitchFamily="49" charset="0"/>
              <a:cs typeface="Courier New" pitchFamily="49" charset="0"/>
            </a:endParaRPr>
          </a:p>
        </p:txBody>
      </p:sp>
      <p:sp>
        <p:nvSpPr>
          <p:cNvPr id="14" name="Rectangle 13"/>
          <p:cNvSpPr/>
          <p:nvPr/>
        </p:nvSpPr>
        <p:spPr>
          <a:xfrm>
            <a:off x="5486400" y="3733800"/>
            <a:ext cx="386080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bg2">
                    <a:lumMod val="50000"/>
                  </a:schemeClr>
                </a:solidFill>
                <a:latin typeface="Courier New" pitchFamily="49" charset="0"/>
                <a:cs typeface="Courier New" pitchFamily="49" charset="0"/>
              </a:rPr>
              <a:t>f</a:t>
            </a:r>
            <a:r>
              <a:rPr lang="en-US" sz="3200" b="1" i="1" dirty="0" smtClean="0">
                <a:solidFill>
                  <a:schemeClr val="bg2">
                    <a:lumMod val="50000"/>
                  </a:schemeClr>
                </a:solidFill>
                <a:latin typeface="Courier New" pitchFamily="49" charset="0"/>
                <a:cs typeface="Courier New" pitchFamily="49" charset="0"/>
              </a:rPr>
              <a:t>n1_arg1</a:t>
            </a:r>
            <a:endParaRPr lang="en-US" sz="3200" b="1" i="1" dirty="0">
              <a:solidFill>
                <a:schemeClr val="bg2">
                  <a:lumMod val="50000"/>
                </a:schemeClr>
              </a:solidFill>
              <a:latin typeface="Courier New" pitchFamily="49" charset="0"/>
              <a:cs typeface="Courier New" pitchFamily="49" charset="0"/>
            </a:endParaRPr>
          </a:p>
        </p:txBody>
      </p:sp>
      <p:sp>
        <p:nvSpPr>
          <p:cNvPr id="13" name="Rectangle 12"/>
          <p:cNvSpPr/>
          <p:nvPr/>
        </p:nvSpPr>
        <p:spPr>
          <a:xfrm>
            <a:off x="5486400" y="3124200"/>
            <a:ext cx="386080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bg2">
                    <a:lumMod val="50000"/>
                  </a:schemeClr>
                </a:solidFill>
                <a:latin typeface="Courier New" pitchFamily="49" charset="0"/>
                <a:cs typeface="Courier New" pitchFamily="49" charset="0"/>
              </a:rPr>
              <a:t>p</a:t>
            </a:r>
            <a:r>
              <a:rPr lang="en-US" sz="3200" b="1" i="1" dirty="0" smtClean="0">
                <a:solidFill>
                  <a:schemeClr val="bg2">
                    <a:lumMod val="50000"/>
                  </a:schemeClr>
                </a:solidFill>
                <a:latin typeface="Courier New" pitchFamily="49" charset="0"/>
                <a:cs typeface="Courier New" pitchFamily="49" charset="0"/>
              </a:rPr>
              <a:t>op-pop-ret</a:t>
            </a:r>
            <a:endParaRPr lang="en-US" sz="3200" b="1" i="1" dirty="0">
              <a:solidFill>
                <a:schemeClr val="bg2">
                  <a:lumMod val="50000"/>
                </a:schemeClr>
              </a:solidFill>
              <a:latin typeface="Courier New" pitchFamily="49" charset="0"/>
              <a:cs typeface="Courier New" pitchFamily="49" charset="0"/>
            </a:endParaRPr>
          </a:p>
        </p:txBody>
      </p:sp>
      <p:sp>
        <p:nvSpPr>
          <p:cNvPr id="11" name="Rectangle 10"/>
          <p:cNvSpPr/>
          <p:nvPr/>
        </p:nvSpPr>
        <p:spPr>
          <a:xfrm>
            <a:off x="5486400" y="2533650"/>
            <a:ext cx="386080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bg2">
                    <a:lumMod val="50000"/>
                  </a:schemeClr>
                </a:solidFill>
                <a:latin typeface="Courier New" pitchFamily="49" charset="0"/>
                <a:cs typeface="Courier New" pitchFamily="49" charset="0"/>
              </a:rPr>
              <a:t>&amp;fn1</a:t>
            </a:r>
            <a:endParaRPr lang="en-US" sz="3200" b="1" i="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smtClean="0"/>
              <a:t>Return-to-</a:t>
            </a:r>
            <a:r>
              <a:rPr lang="en-US" dirty="0" err="1" smtClean="0"/>
              <a:t>libc</a:t>
            </a:r>
            <a:r>
              <a:rPr lang="en-US" dirty="0" smtClean="0"/>
              <a:t>: function chaining</a:t>
            </a:r>
            <a:endParaRPr lang="en-US" dirty="0"/>
          </a:p>
        </p:txBody>
      </p:sp>
      <p:sp>
        <p:nvSpPr>
          <p:cNvPr id="22" name="TextBox 21"/>
          <p:cNvSpPr txBox="1"/>
          <p:nvPr/>
        </p:nvSpPr>
        <p:spPr>
          <a:xfrm>
            <a:off x="6950771" y="5410201"/>
            <a:ext cx="586093" cy="769441"/>
          </a:xfrm>
          <a:prstGeom prst="rect">
            <a:avLst/>
          </a:prstGeom>
          <a:noFill/>
        </p:spPr>
        <p:txBody>
          <a:bodyPr wrap="none" rtlCol="0">
            <a:spAutoFit/>
          </a:bodyPr>
          <a:lstStyle/>
          <a:p>
            <a:r>
              <a:rPr lang="en-US" sz="4400" b="1" dirty="0" smtClean="0"/>
              <a:t>…</a:t>
            </a:r>
            <a:endParaRPr lang="en-US" sz="4400" b="1" dirty="0"/>
          </a:p>
        </p:txBody>
      </p:sp>
      <p:cxnSp>
        <p:nvCxnSpPr>
          <p:cNvPr id="23" name="Straight Arrow Connector 22"/>
          <p:cNvCxnSpPr/>
          <p:nvPr/>
        </p:nvCxnSpPr>
        <p:spPr>
          <a:xfrm>
            <a:off x="4762770" y="55626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5486400" y="1752600"/>
            <a:ext cx="3860800" cy="7620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AAAAAAA…</a:t>
            </a:r>
            <a:endParaRPr lang="en-US" sz="3200" b="1" dirty="0">
              <a:solidFill>
                <a:schemeClr val="bg2">
                  <a:lumMod val="50000"/>
                </a:schemeClr>
              </a:solidFill>
              <a:latin typeface="Courier New" pitchFamily="49" charset="0"/>
              <a:cs typeface="Courier New" pitchFamily="49" charset="0"/>
            </a:endParaRPr>
          </a:p>
        </p:txBody>
      </p:sp>
      <p:sp>
        <p:nvSpPr>
          <p:cNvPr id="12" name="TextBox 11"/>
          <p:cNvSpPr txBox="1"/>
          <p:nvPr/>
        </p:nvSpPr>
        <p:spPr>
          <a:xfrm>
            <a:off x="711200" y="2105025"/>
            <a:ext cx="2844800" cy="1384995"/>
          </a:xfrm>
          <a:prstGeom prst="rect">
            <a:avLst/>
          </a:prstGeom>
          <a:noFill/>
        </p:spPr>
        <p:txBody>
          <a:bodyPr wrap="square" rtlCol="0">
            <a:spAutoFit/>
          </a:bodyPr>
          <a:lstStyle/>
          <a:p>
            <a:r>
              <a:rPr lang="en-US" sz="2800" b="1" dirty="0">
                <a:solidFill>
                  <a:schemeClr val="bg2">
                    <a:lumMod val="75000"/>
                  </a:schemeClr>
                </a:solidFill>
              </a:rPr>
              <a:t>p</a:t>
            </a:r>
            <a:r>
              <a:rPr lang="en-US" sz="2800" b="1" dirty="0" smtClean="0">
                <a:solidFill>
                  <a:schemeClr val="bg2">
                    <a:lumMod val="75000"/>
                  </a:schemeClr>
                </a:solidFill>
              </a:rPr>
              <a:t>op</a:t>
            </a:r>
            <a:r>
              <a:rPr lang="en-US" sz="2800" b="1" dirty="0" smtClean="0"/>
              <a:t/>
            </a:r>
            <a:br>
              <a:rPr lang="en-US" sz="2800" b="1" dirty="0" smtClean="0"/>
            </a:br>
            <a:r>
              <a:rPr lang="en-US" sz="2800" b="1" dirty="0" err="1" smtClean="0">
                <a:solidFill>
                  <a:schemeClr val="bg2">
                    <a:lumMod val="75000"/>
                  </a:schemeClr>
                </a:solidFill>
              </a:rPr>
              <a:t>pop</a:t>
            </a:r>
            <a:endParaRPr lang="en-US" sz="2800" b="1" dirty="0" smtClean="0">
              <a:solidFill>
                <a:schemeClr val="bg2">
                  <a:lumMod val="75000"/>
                </a:schemeClr>
              </a:solidFill>
            </a:endParaRPr>
          </a:p>
          <a:p>
            <a:r>
              <a:rPr lang="en-US" sz="2800" b="1" dirty="0" smtClean="0"/>
              <a:t>ret</a:t>
            </a:r>
            <a:endParaRPr lang="en-US" sz="2800" b="1" dirty="0"/>
          </a:p>
        </p:txBody>
      </p:sp>
      <p:sp>
        <p:nvSpPr>
          <p:cNvPr id="16" name="Rectangle 15"/>
          <p:cNvSpPr/>
          <p:nvPr/>
        </p:nvSpPr>
        <p:spPr>
          <a:xfrm>
            <a:off x="5486400" y="4953000"/>
            <a:ext cx="386080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bg2">
                    <a:lumMod val="50000"/>
                  </a:schemeClr>
                </a:solidFill>
                <a:latin typeface="Courier New" pitchFamily="49" charset="0"/>
                <a:cs typeface="Courier New" pitchFamily="49" charset="0"/>
              </a:rPr>
              <a:t>&amp;fn2</a:t>
            </a:r>
            <a:endParaRPr lang="en-US" sz="3200" b="1" i="1" dirty="0">
              <a:solidFill>
                <a:schemeClr val="bg2">
                  <a:lumMod val="50000"/>
                </a:schemeClr>
              </a:solidFill>
              <a:latin typeface="Courier New" pitchFamily="49" charset="0"/>
              <a:cs typeface="Courier New" pitchFamily="49" charset="0"/>
            </a:endParaRPr>
          </a:p>
        </p:txBody>
      </p:sp>
    </p:spTree>
    <p:extLst>
      <p:ext uri="{BB962C8B-B14F-4D97-AF65-F5344CB8AC3E}">
        <p14:creationId xmlns:p14="http://schemas.microsoft.com/office/powerpoint/2010/main" val="233825949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5486400" y="4343400"/>
            <a:ext cx="386080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bg2">
                    <a:lumMod val="50000"/>
                  </a:schemeClr>
                </a:solidFill>
                <a:latin typeface="Courier New" pitchFamily="49" charset="0"/>
                <a:cs typeface="Courier New" pitchFamily="49" charset="0"/>
              </a:rPr>
              <a:t>fn1_arg2</a:t>
            </a:r>
            <a:endParaRPr lang="en-US" sz="3200" b="1" i="1" dirty="0">
              <a:solidFill>
                <a:schemeClr val="bg2">
                  <a:lumMod val="50000"/>
                </a:schemeClr>
              </a:solidFill>
              <a:latin typeface="Courier New" pitchFamily="49" charset="0"/>
              <a:cs typeface="Courier New" pitchFamily="49" charset="0"/>
            </a:endParaRPr>
          </a:p>
        </p:txBody>
      </p:sp>
      <p:sp>
        <p:nvSpPr>
          <p:cNvPr id="14" name="Rectangle 13"/>
          <p:cNvSpPr/>
          <p:nvPr/>
        </p:nvSpPr>
        <p:spPr>
          <a:xfrm>
            <a:off x="5486400" y="3733800"/>
            <a:ext cx="386080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bg2">
                    <a:lumMod val="50000"/>
                  </a:schemeClr>
                </a:solidFill>
                <a:latin typeface="Courier New" pitchFamily="49" charset="0"/>
                <a:cs typeface="Courier New" pitchFamily="49" charset="0"/>
              </a:rPr>
              <a:t>f</a:t>
            </a:r>
            <a:r>
              <a:rPr lang="en-US" sz="3200" b="1" i="1" dirty="0" smtClean="0">
                <a:solidFill>
                  <a:schemeClr val="bg2">
                    <a:lumMod val="50000"/>
                  </a:schemeClr>
                </a:solidFill>
                <a:latin typeface="Courier New" pitchFamily="49" charset="0"/>
                <a:cs typeface="Courier New" pitchFamily="49" charset="0"/>
              </a:rPr>
              <a:t>n1_arg1</a:t>
            </a:r>
            <a:endParaRPr lang="en-US" sz="3200" b="1" i="1" dirty="0">
              <a:solidFill>
                <a:schemeClr val="bg2">
                  <a:lumMod val="50000"/>
                </a:schemeClr>
              </a:solidFill>
              <a:latin typeface="Courier New" pitchFamily="49" charset="0"/>
              <a:cs typeface="Courier New" pitchFamily="49" charset="0"/>
            </a:endParaRPr>
          </a:p>
        </p:txBody>
      </p:sp>
      <p:sp>
        <p:nvSpPr>
          <p:cNvPr id="13" name="Rectangle 12"/>
          <p:cNvSpPr/>
          <p:nvPr/>
        </p:nvSpPr>
        <p:spPr>
          <a:xfrm>
            <a:off x="5486400" y="3124200"/>
            <a:ext cx="386080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bg2">
                    <a:lumMod val="50000"/>
                  </a:schemeClr>
                </a:solidFill>
                <a:latin typeface="Courier New" pitchFamily="49" charset="0"/>
                <a:cs typeface="Courier New" pitchFamily="49" charset="0"/>
              </a:rPr>
              <a:t>p</a:t>
            </a:r>
            <a:r>
              <a:rPr lang="en-US" sz="3200" b="1" i="1" dirty="0" smtClean="0">
                <a:solidFill>
                  <a:schemeClr val="bg2">
                    <a:lumMod val="50000"/>
                  </a:schemeClr>
                </a:solidFill>
                <a:latin typeface="Courier New" pitchFamily="49" charset="0"/>
                <a:cs typeface="Courier New" pitchFamily="49" charset="0"/>
              </a:rPr>
              <a:t>op-pop-ret</a:t>
            </a:r>
            <a:endParaRPr lang="en-US" sz="3200" b="1" i="1" dirty="0">
              <a:solidFill>
                <a:schemeClr val="bg2">
                  <a:lumMod val="50000"/>
                </a:schemeClr>
              </a:solidFill>
              <a:latin typeface="Courier New" pitchFamily="49" charset="0"/>
              <a:cs typeface="Courier New" pitchFamily="49" charset="0"/>
            </a:endParaRPr>
          </a:p>
        </p:txBody>
      </p:sp>
      <p:sp>
        <p:nvSpPr>
          <p:cNvPr id="11" name="Rectangle 10"/>
          <p:cNvSpPr/>
          <p:nvPr/>
        </p:nvSpPr>
        <p:spPr>
          <a:xfrm>
            <a:off x="5486400" y="2533650"/>
            <a:ext cx="386080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bg2">
                    <a:lumMod val="50000"/>
                  </a:schemeClr>
                </a:solidFill>
                <a:latin typeface="Courier New" pitchFamily="49" charset="0"/>
                <a:cs typeface="Courier New" pitchFamily="49" charset="0"/>
              </a:rPr>
              <a:t>&amp;fn1</a:t>
            </a:r>
            <a:endParaRPr lang="en-US" sz="3200" b="1" i="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smtClean="0"/>
              <a:t>Return-to-</a:t>
            </a:r>
            <a:r>
              <a:rPr lang="en-US" dirty="0" err="1" smtClean="0"/>
              <a:t>libc</a:t>
            </a:r>
            <a:r>
              <a:rPr lang="en-US" dirty="0" smtClean="0"/>
              <a:t>: function chaining</a:t>
            </a:r>
            <a:endParaRPr lang="en-US" dirty="0"/>
          </a:p>
        </p:txBody>
      </p:sp>
      <p:sp>
        <p:nvSpPr>
          <p:cNvPr id="22" name="TextBox 21"/>
          <p:cNvSpPr txBox="1"/>
          <p:nvPr/>
        </p:nvSpPr>
        <p:spPr>
          <a:xfrm>
            <a:off x="6950771" y="5410201"/>
            <a:ext cx="586093" cy="769441"/>
          </a:xfrm>
          <a:prstGeom prst="rect">
            <a:avLst/>
          </a:prstGeom>
          <a:noFill/>
        </p:spPr>
        <p:txBody>
          <a:bodyPr wrap="none" rtlCol="0">
            <a:spAutoFit/>
          </a:bodyPr>
          <a:lstStyle/>
          <a:p>
            <a:r>
              <a:rPr lang="en-US" sz="4400" b="1" dirty="0" smtClean="0"/>
              <a:t>…</a:t>
            </a:r>
            <a:endParaRPr lang="en-US" sz="4400" b="1" dirty="0"/>
          </a:p>
        </p:txBody>
      </p:sp>
      <p:cxnSp>
        <p:nvCxnSpPr>
          <p:cNvPr id="23" name="Straight Arrow Connector 22"/>
          <p:cNvCxnSpPr/>
          <p:nvPr/>
        </p:nvCxnSpPr>
        <p:spPr>
          <a:xfrm>
            <a:off x="4762770" y="55626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5486400" y="1752600"/>
            <a:ext cx="3860800" cy="7620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AAAAAAA…</a:t>
            </a:r>
            <a:endParaRPr lang="en-US" sz="3200" b="1" dirty="0">
              <a:solidFill>
                <a:schemeClr val="bg2">
                  <a:lumMod val="50000"/>
                </a:schemeClr>
              </a:solidFill>
              <a:latin typeface="Courier New" pitchFamily="49" charset="0"/>
              <a:cs typeface="Courier New" pitchFamily="49" charset="0"/>
            </a:endParaRPr>
          </a:p>
        </p:txBody>
      </p:sp>
      <p:sp>
        <p:nvSpPr>
          <p:cNvPr id="12" name="TextBox 11"/>
          <p:cNvSpPr txBox="1"/>
          <p:nvPr/>
        </p:nvSpPr>
        <p:spPr>
          <a:xfrm>
            <a:off x="711200" y="2105024"/>
            <a:ext cx="2844800" cy="523220"/>
          </a:xfrm>
          <a:prstGeom prst="rect">
            <a:avLst/>
          </a:prstGeom>
          <a:noFill/>
        </p:spPr>
        <p:txBody>
          <a:bodyPr wrap="square" rtlCol="0">
            <a:spAutoFit/>
          </a:bodyPr>
          <a:lstStyle/>
          <a:p>
            <a:r>
              <a:rPr lang="en-US" sz="2800" b="1" dirty="0" smtClean="0"/>
              <a:t>Execute fn2</a:t>
            </a:r>
            <a:endParaRPr lang="en-US" sz="2800" b="1" dirty="0"/>
          </a:p>
        </p:txBody>
      </p:sp>
      <p:sp>
        <p:nvSpPr>
          <p:cNvPr id="16" name="Rectangle 15"/>
          <p:cNvSpPr/>
          <p:nvPr/>
        </p:nvSpPr>
        <p:spPr>
          <a:xfrm>
            <a:off x="5486400" y="4953000"/>
            <a:ext cx="386080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bg2">
                    <a:lumMod val="50000"/>
                  </a:schemeClr>
                </a:solidFill>
                <a:latin typeface="Courier New" pitchFamily="49" charset="0"/>
                <a:cs typeface="Courier New" pitchFamily="49" charset="0"/>
              </a:rPr>
              <a:t>&amp;fn2</a:t>
            </a:r>
            <a:endParaRPr lang="en-US" sz="3200" b="1" i="1" dirty="0">
              <a:solidFill>
                <a:schemeClr val="bg2">
                  <a:lumMod val="50000"/>
                </a:schemeClr>
              </a:solidFill>
              <a:latin typeface="Courier New" pitchFamily="49" charset="0"/>
              <a:cs typeface="Courier New" pitchFamily="49" charset="0"/>
            </a:endParaRPr>
          </a:p>
        </p:txBody>
      </p:sp>
    </p:spTree>
    <p:extLst>
      <p:ext uri="{BB962C8B-B14F-4D97-AF65-F5344CB8AC3E}">
        <p14:creationId xmlns:p14="http://schemas.microsoft.com/office/powerpoint/2010/main" val="5384341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Return-Oriented Programming</a:t>
            </a:r>
            <a:endParaRPr lang="en-US" dirty="0"/>
          </a:p>
        </p:txBody>
      </p:sp>
      <p:sp>
        <p:nvSpPr>
          <p:cNvPr id="3" name="Content Placeholder 2"/>
          <p:cNvSpPr>
            <a:spLocks noGrp="1"/>
          </p:cNvSpPr>
          <p:nvPr>
            <p:ph idx="1"/>
          </p:nvPr>
        </p:nvSpPr>
        <p:spPr/>
        <p:txBody>
          <a:bodyPr/>
          <a:lstStyle/>
          <a:p>
            <a:r>
              <a:rPr lang="en-US" dirty="0" smtClean="0"/>
              <a:t>Don’t have to jump only to function starts</a:t>
            </a:r>
          </a:p>
          <a:p>
            <a:pPr lvl="1"/>
            <a:r>
              <a:rPr lang="en-US" dirty="0" smtClean="0"/>
              <a:t>Can jump in the middle of any code</a:t>
            </a:r>
          </a:p>
          <a:p>
            <a:pPr lvl="2"/>
            <a:r>
              <a:rPr lang="en-US" dirty="0"/>
              <a:t>x</a:t>
            </a:r>
            <a:r>
              <a:rPr lang="en-US" dirty="0" smtClean="0"/>
              <a:t>86 variable instruction lengths</a:t>
            </a:r>
          </a:p>
          <a:p>
            <a:r>
              <a:rPr lang="en-US" dirty="0" smtClean="0"/>
              <a:t>Construct Turing-complete set of “gadgets” out of in-memory code</a:t>
            </a:r>
          </a:p>
          <a:p>
            <a:r>
              <a:rPr lang="en-US" dirty="0" smtClean="0"/>
              <a:t>Use return-to-</a:t>
            </a:r>
            <a:r>
              <a:rPr lang="en-US" dirty="0" err="1" smtClean="0"/>
              <a:t>libc</a:t>
            </a:r>
            <a:r>
              <a:rPr lang="en-US" dirty="0" smtClean="0"/>
              <a:t>-like chaining to run multiple gadgets</a:t>
            </a:r>
          </a:p>
          <a:p>
            <a:pPr lvl="1"/>
            <a:endParaRPr lang="en-US" dirty="0"/>
          </a:p>
        </p:txBody>
      </p:sp>
    </p:spTree>
    <p:extLst>
      <p:ext uri="{BB962C8B-B14F-4D97-AF65-F5344CB8AC3E}">
        <p14:creationId xmlns:p14="http://schemas.microsoft.com/office/powerpoint/2010/main" val="35598521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Address Space Layout Randomization</a:t>
            </a:r>
            <a:endParaRPr lang="en-US" dirty="0"/>
          </a:p>
        </p:txBody>
      </p:sp>
      <p:sp>
        <p:nvSpPr>
          <p:cNvPr id="3" name="Content Placeholder 2"/>
          <p:cNvSpPr>
            <a:spLocks noGrp="1"/>
          </p:cNvSpPr>
          <p:nvPr>
            <p:ph idx="1"/>
          </p:nvPr>
        </p:nvSpPr>
        <p:spPr/>
        <p:txBody>
          <a:bodyPr/>
          <a:lstStyle/>
          <a:p>
            <a:r>
              <a:rPr lang="en-US" dirty="0" smtClean="0"/>
              <a:t>Virtual Address Space: 4GB+</a:t>
            </a:r>
          </a:p>
          <a:p>
            <a:r>
              <a:rPr lang="en-US" dirty="0" smtClean="0"/>
              <a:t>Stack/code size: ~10 MB</a:t>
            </a:r>
          </a:p>
          <a:p>
            <a:r>
              <a:rPr lang="en-US" dirty="0" smtClean="0"/>
              <a:t>Randomize offsets</a:t>
            </a:r>
          </a:p>
        </p:txBody>
      </p:sp>
    </p:spTree>
    <p:extLst>
      <p:ext uri="{BB962C8B-B14F-4D97-AF65-F5344CB8AC3E}">
        <p14:creationId xmlns:p14="http://schemas.microsoft.com/office/powerpoint/2010/main" val="85048100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67733" y="0"/>
            <a:ext cx="12032448" cy="6858000"/>
          </a:xfrm>
          <a:prstGeom prst="rect">
            <a:avLst/>
          </a:prstGeom>
        </p:spPr>
      </p:pic>
    </p:spTree>
    <p:extLst>
      <p:ext uri="{BB962C8B-B14F-4D97-AF65-F5344CB8AC3E}">
        <p14:creationId xmlns:p14="http://schemas.microsoft.com/office/powerpoint/2010/main" val="418041834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Defense 1: Canary </a:t>
            </a:r>
            <a:r>
              <a:rPr lang="en-US" dirty="0" smtClean="0"/>
              <a:t>Word</a:t>
            </a:r>
            <a:endParaRPr lang="en-US" dirty="0"/>
          </a:p>
        </p:txBody>
      </p:sp>
      <p:sp>
        <p:nvSpPr>
          <p:cNvPr id="4" name="Content Placeholder 3"/>
          <p:cNvSpPr>
            <a:spLocks noGrp="1"/>
          </p:cNvSpPr>
          <p:nvPr>
            <p:ph idx="1"/>
          </p:nvPr>
        </p:nvSpPr>
        <p:spPr>
          <a:xfrm>
            <a:off x="609600" y="1600203"/>
            <a:ext cx="10972800" cy="4876799"/>
          </a:xfrm>
        </p:spPr>
        <p:txBody>
          <a:bodyPr>
            <a:normAutofit/>
          </a:bodyPr>
          <a:lstStyle/>
          <a:p>
            <a:r>
              <a:rPr lang="en-US" dirty="0" smtClean="0"/>
              <a:t>Implemented a in tool </a:t>
            </a:r>
            <a:r>
              <a:rPr lang="en-US" dirty="0" smtClean="0"/>
              <a:t>called </a:t>
            </a:r>
            <a:br>
              <a:rPr lang="en-US" dirty="0" smtClean="0"/>
            </a:br>
            <a:r>
              <a:rPr lang="en-US" dirty="0" err="1" smtClean="0"/>
              <a:t>StackGuard</a:t>
            </a:r>
            <a:endParaRPr lang="en-US" dirty="0" smtClean="0"/>
          </a:p>
          <a:p>
            <a:endParaRPr lang="en-US" dirty="0"/>
          </a:p>
          <a:p>
            <a:r>
              <a:rPr lang="en-US" dirty="0" smtClean="0"/>
              <a:t>Abort if canary word </a:t>
            </a:r>
            <a:r>
              <a:rPr lang="en-US" dirty="0" smtClean="0"/>
              <a:t>modified</a:t>
            </a:r>
            <a:br>
              <a:rPr lang="en-US" dirty="0" smtClean="0"/>
            </a:br>
            <a:r>
              <a:rPr lang="en-US" dirty="0" smtClean="0"/>
              <a:t>before </a:t>
            </a:r>
            <a:r>
              <a:rPr lang="en-US" dirty="0" smtClean="0"/>
              <a:t>returning</a:t>
            </a:r>
          </a:p>
          <a:p>
            <a:endParaRPr lang="en-US" dirty="0" smtClean="0"/>
          </a:p>
          <a:p>
            <a:r>
              <a:rPr lang="en-US" dirty="0" smtClean="0">
                <a:solidFill>
                  <a:srgbClr val="4F81BE"/>
                </a:solidFill>
              </a:rPr>
              <a:t>Discussion:</a:t>
            </a:r>
            <a:r>
              <a:rPr lang="en-US" dirty="0">
                <a:solidFill>
                  <a:srgbClr val="4F81BE"/>
                </a:solidFill>
              </a:rPr>
              <a:t/>
            </a:r>
            <a:br>
              <a:rPr lang="en-US" dirty="0">
                <a:solidFill>
                  <a:srgbClr val="4F81BE"/>
                </a:solidFill>
              </a:rPr>
            </a:br>
            <a:r>
              <a:rPr lang="en-US" dirty="0" smtClean="0">
                <a:solidFill>
                  <a:srgbClr val="4F81BE"/>
                </a:solidFill>
              </a:rPr>
              <a:t>Who </a:t>
            </a:r>
            <a:r>
              <a:rPr lang="en-US" dirty="0" smtClean="0">
                <a:solidFill>
                  <a:srgbClr val="4F81BE"/>
                </a:solidFill>
              </a:rPr>
              <a:t>is responsible for this check?</a:t>
            </a:r>
            <a:endParaRPr lang="en-US" dirty="0">
              <a:solidFill>
                <a:srgbClr val="4F81BE"/>
              </a:solidFill>
            </a:endParaRPr>
          </a:p>
        </p:txBody>
      </p:sp>
      <p:pic>
        <p:nvPicPr>
          <p:cNvPr id="3" name="Picture 2"/>
          <p:cNvPicPr>
            <a:picLocks noChangeAspect="1"/>
          </p:cNvPicPr>
          <p:nvPr/>
        </p:nvPicPr>
        <p:blipFill>
          <a:blip r:embed="rId3"/>
          <a:stretch>
            <a:fillRect/>
          </a:stretch>
        </p:blipFill>
        <p:spPr>
          <a:xfrm>
            <a:off x="8620967" y="1524000"/>
            <a:ext cx="3604900" cy="5151660"/>
          </a:xfrm>
          <a:prstGeom prst="rect">
            <a:avLst/>
          </a:prstGeom>
        </p:spPr>
      </p:pic>
    </p:spTree>
    <p:extLst>
      <p:ext uri="{BB962C8B-B14F-4D97-AF65-F5344CB8AC3E}">
        <p14:creationId xmlns:p14="http://schemas.microsoft.com/office/powerpoint/2010/main" val="41947327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Defense 2: Non</a:t>
            </a:r>
            <a:r>
              <a:rPr lang="en-US" dirty="0" smtClean="0"/>
              <a:t>-Executable </a:t>
            </a:r>
            <a:r>
              <a:rPr lang="en-US" dirty="0"/>
              <a:t>M</a:t>
            </a:r>
            <a:r>
              <a:rPr lang="en-US" dirty="0" smtClean="0"/>
              <a:t>emory</a:t>
            </a:r>
            <a:endParaRPr lang="en-US" dirty="0"/>
          </a:p>
        </p:txBody>
      </p:sp>
      <p:sp>
        <p:nvSpPr>
          <p:cNvPr id="3" name="Content Placeholder 2"/>
          <p:cNvSpPr>
            <a:spLocks noGrp="1"/>
          </p:cNvSpPr>
          <p:nvPr>
            <p:ph idx="1"/>
          </p:nvPr>
        </p:nvSpPr>
        <p:spPr>
          <a:xfrm>
            <a:off x="609600" y="1600203"/>
            <a:ext cx="11353800" cy="4525963"/>
          </a:xfrm>
        </p:spPr>
        <p:txBody>
          <a:bodyPr/>
          <a:lstStyle/>
          <a:p>
            <a:r>
              <a:rPr lang="en-US" dirty="0" smtClean="0"/>
              <a:t>Some </a:t>
            </a:r>
            <a:r>
              <a:rPr lang="en-US" dirty="0" smtClean="0"/>
              <a:t>memory pages (e.g., stack and heap</a:t>
            </a:r>
            <a:r>
              <a:rPr lang="en-US" dirty="0" smtClean="0"/>
              <a:t>) marked </a:t>
            </a:r>
            <a:r>
              <a:rPr lang="en-US" dirty="0" smtClean="0"/>
              <a:t>as non-executable</a:t>
            </a:r>
          </a:p>
          <a:p>
            <a:endParaRPr lang="en-US" dirty="0"/>
          </a:p>
          <a:p>
            <a:r>
              <a:rPr lang="en-US" dirty="0" smtClean="0"/>
              <a:t>OS </a:t>
            </a:r>
            <a:r>
              <a:rPr lang="en-US" dirty="0" smtClean="0"/>
              <a:t>sets policy, hardware enforces it</a:t>
            </a:r>
          </a:p>
          <a:p>
            <a:endParaRPr lang="en-US" dirty="0"/>
          </a:p>
          <a:p>
            <a:r>
              <a:rPr lang="en-US" dirty="0" smtClean="0"/>
              <a:t>Enabled </a:t>
            </a:r>
            <a:r>
              <a:rPr lang="en-US" dirty="0" smtClean="0"/>
              <a:t>in Android since version 2.3, 2010 (!!)</a:t>
            </a:r>
          </a:p>
          <a:p>
            <a:endParaRPr lang="en-US" dirty="0"/>
          </a:p>
          <a:p>
            <a:endParaRPr lang="en-US" dirty="0"/>
          </a:p>
        </p:txBody>
      </p:sp>
    </p:spTree>
    <p:extLst>
      <p:ext uri="{BB962C8B-B14F-4D97-AF65-F5344CB8AC3E}">
        <p14:creationId xmlns:p14="http://schemas.microsoft.com/office/powerpoint/2010/main" val="262656606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Stack</a:t>
            </a:r>
            <a:endParaRPr lang="en-US" dirty="0"/>
          </a:p>
        </p:txBody>
      </p:sp>
      <p:sp>
        <p:nvSpPr>
          <p:cNvPr id="3" name="Content Placeholder 2"/>
          <p:cNvSpPr>
            <a:spLocks noGrp="1"/>
          </p:cNvSpPr>
          <p:nvPr>
            <p:ph idx="1"/>
          </p:nvPr>
        </p:nvSpPr>
        <p:spPr>
          <a:xfrm>
            <a:off x="609600" y="1775192"/>
            <a:ext cx="5588000" cy="4625609"/>
          </a:xfrm>
        </p:spPr>
        <p:txBody>
          <a:bodyPr/>
          <a:lstStyle/>
          <a:p>
            <a:pPr marL="118872" indent="0">
              <a:buNone/>
            </a:pPr>
            <a:r>
              <a:rPr lang="en-US" b="1" dirty="0">
                <a:latin typeface="Courier New" pitchFamily="49" charset="0"/>
                <a:cs typeface="Courier New" pitchFamily="49" charset="0"/>
              </a:rPr>
              <a:t>p</a:t>
            </a:r>
            <a:r>
              <a:rPr lang="en-US" b="1" dirty="0" smtClean="0">
                <a:latin typeface="Courier New" pitchFamily="49" charset="0"/>
                <a:cs typeface="Courier New" pitchFamily="49" charset="0"/>
              </a:rPr>
              <a:t>ush 0x0a</a:t>
            </a:r>
          </a:p>
          <a:p>
            <a:pPr marL="118872" indent="0">
              <a:buNone/>
            </a:pPr>
            <a:r>
              <a:rPr lang="en-US" b="1" dirty="0" smtClean="0">
                <a:latin typeface="Courier New" pitchFamily="49" charset="0"/>
                <a:cs typeface="Courier New" pitchFamily="49" charset="0"/>
              </a:rPr>
              <a:t>push 0x6c</a:t>
            </a:r>
          </a:p>
          <a:p>
            <a:pPr marL="118872" indent="0">
              <a:buNone/>
            </a:pPr>
            <a:r>
              <a:rPr lang="en-US" b="1" dirty="0">
                <a:latin typeface="Courier New" pitchFamily="49" charset="0"/>
                <a:cs typeface="Courier New" pitchFamily="49" charset="0"/>
              </a:rPr>
              <a:t>p</a:t>
            </a:r>
            <a:r>
              <a:rPr lang="en-US" b="1" dirty="0" smtClean="0">
                <a:latin typeface="Courier New" pitchFamily="49" charset="0"/>
                <a:cs typeface="Courier New" pitchFamily="49" charset="0"/>
              </a:rPr>
              <a:t>ush 0xff</a:t>
            </a:r>
            <a:endParaRPr lang="en-US" b="1" dirty="0">
              <a:latin typeface="Courier New" pitchFamily="49" charset="0"/>
              <a:cs typeface="Courier New" pitchFamily="49" charset="0"/>
            </a:endParaRPr>
          </a:p>
        </p:txBody>
      </p:sp>
      <p:sp>
        <p:nvSpPr>
          <p:cNvPr id="4" name="Rectangle 3"/>
          <p:cNvSpPr/>
          <p:nvPr/>
        </p:nvSpPr>
        <p:spPr>
          <a:xfrm>
            <a:off x="7594061" y="5562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latin typeface="Courier New" pitchFamily="49" charset="0"/>
                <a:cs typeface="Courier New" pitchFamily="49" charset="0"/>
              </a:rPr>
              <a:t>0a</a:t>
            </a:r>
            <a:endParaRPr lang="en-US" sz="3200" b="1" dirty="0">
              <a:latin typeface="Courier New" pitchFamily="49" charset="0"/>
              <a:cs typeface="Courier New" pitchFamily="49" charset="0"/>
            </a:endParaRPr>
          </a:p>
        </p:txBody>
      </p:sp>
      <p:sp>
        <p:nvSpPr>
          <p:cNvPr id="5" name="Rectangle 4"/>
          <p:cNvSpPr/>
          <p:nvPr/>
        </p:nvSpPr>
        <p:spPr>
          <a:xfrm>
            <a:off x="7594061" y="49530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latin typeface="Courier New" pitchFamily="49" charset="0"/>
                <a:cs typeface="Courier New" pitchFamily="49" charset="0"/>
              </a:rPr>
              <a:t>6c</a:t>
            </a:r>
            <a:endParaRPr lang="en-US" sz="3200" b="1" dirty="0">
              <a:latin typeface="Courier New" pitchFamily="49" charset="0"/>
              <a:cs typeface="Courier New" pitchFamily="49" charset="0"/>
            </a:endParaRPr>
          </a:p>
        </p:txBody>
      </p:sp>
      <p:sp>
        <p:nvSpPr>
          <p:cNvPr id="6" name="Rectangle 5"/>
          <p:cNvSpPr/>
          <p:nvPr/>
        </p:nvSpPr>
        <p:spPr>
          <a:xfrm>
            <a:off x="7594061" y="43434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err="1" smtClean="0">
                <a:latin typeface="Courier New" pitchFamily="49" charset="0"/>
                <a:cs typeface="Courier New" pitchFamily="49" charset="0"/>
              </a:rPr>
              <a:t>ff</a:t>
            </a:r>
            <a:endParaRPr lang="en-US" sz="3200" b="1" dirty="0">
              <a:latin typeface="Courier New" pitchFamily="49" charset="0"/>
              <a:cs typeface="Courier New" pitchFamily="49" charset="0"/>
            </a:endParaRPr>
          </a:p>
        </p:txBody>
      </p:sp>
      <p:cxnSp>
        <p:nvCxnSpPr>
          <p:cNvPr id="7" name="Straight Arrow Connector 6"/>
          <p:cNvCxnSpPr/>
          <p:nvPr/>
        </p:nvCxnSpPr>
        <p:spPr>
          <a:xfrm>
            <a:off x="6946630" y="43434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863758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Defense 3: </a:t>
            </a:r>
            <a:br>
              <a:rPr lang="en-US" dirty="0" smtClean="0"/>
            </a:br>
            <a:r>
              <a:rPr lang="en-US" dirty="0" smtClean="0"/>
              <a:t>Address Space Layout Randomization</a:t>
            </a:r>
            <a:endParaRPr lang="en-US" dirty="0"/>
          </a:p>
        </p:txBody>
      </p:sp>
      <p:sp>
        <p:nvSpPr>
          <p:cNvPr id="3" name="Content Placeholder 2"/>
          <p:cNvSpPr>
            <a:spLocks noGrp="1"/>
          </p:cNvSpPr>
          <p:nvPr>
            <p:ph idx="1"/>
          </p:nvPr>
        </p:nvSpPr>
        <p:spPr>
          <a:xfrm>
            <a:off x="711200" y="2819401"/>
            <a:ext cx="10972800" cy="990600"/>
          </a:xfrm>
        </p:spPr>
        <p:txBody>
          <a:bodyPr>
            <a:normAutofit/>
          </a:bodyPr>
          <a:lstStyle/>
          <a:p>
            <a:r>
              <a:rPr lang="en-US" dirty="0" smtClean="0"/>
              <a:t>Load </a:t>
            </a:r>
            <a:r>
              <a:rPr lang="en-US" dirty="0" smtClean="0"/>
              <a:t>program at a different offset each </a:t>
            </a:r>
            <a:r>
              <a:rPr lang="en-US" dirty="0" smtClean="0"/>
              <a:t>time.</a:t>
            </a:r>
            <a:endParaRPr lang="en-US" dirty="0"/>
          </a:p>
        </p:txBody>
      </p:sp>
    </p:spTree>
    <p:extLst>
      <p:ext uri="{BB962C8B-B14F-4D97-AF65-F5344CB8AC3E}">
        <p14:creationId xmlns:p14="http://schemas.microsoft.com/office/powerpoint/2010/main" val="171467684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2743200"/>
            <a:ext cx="10972800" cy="1143000"/>
          </a:xfrm>
        </p:spPr>
        <p:txBody>
          <a:bodyPr/>
          <a:lstStyle/>
          <a:p>
            <a:r>
              <a:rPr lang="en-US" dirty="0" smtClean="0"/>
              <a:t>Language-Based Security</a:t>
            </a:r>
            <a:endParaRPr lang="en-US" dirty="0"/>
          </a:p>
        </p:txBody>
      </p:sp>
    </p:spTree>
    <p:extLst>
      <p:ext uri="{BB962C8B-B14F-4D97-AF65-F5344CB8AC3E}">
        <p14:creationId xmlns:p14="http://schemas.microsoft.com/office/powerpoint/2010/main" val="161672296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Recall: system layers</a:t>
            </a:r>
            <a:endParaRPr lang="en-US" dirty="0"/>
          </a:p>
        </p:txBody>
      </p:sp>
      <p:graphicFrame>
        <p:nvGraphicFramePr>
          <p:cNvPr id="4" name="Content Placeholder 3"/>
          <p:cNvGraphicFramePr>
            <a:graphicFrameLocks noGrp="1"/>
          </p:cNvGraphicFramePr>
          <p:nvPr>
            <p:ph idx="1"/>
            <p:extLst/>
          </p:nvPr>
        </p:nvGraphicFramePr>
        <p:xfrm>
          <a:off x="1981200" y="1600203"/>
          <a:ext cx="8229600" cy="32003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8036155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Why </a:t>
            </a:r>
            <a:r>
              <a:rPr lang="en-US" dirty="0" smtClean="0"/>
              <a:t>Language</a:t>
            </a:r>
            <a:r>
              <a:rPr lang="en-US" dirty="0" smtClean="0"/>
              <a:t>-based </a:t>
            </a:r>
            <a:r>
              <a:rPr lang="en-US" dirty="0" smtClean="0"/>
              <a:t>Security</a:t>
            </a:r>
            <a:r>
              <a:rPr lang="en-US" dirty="0" smtClean="0"/>
              <a:t>?</a:t>
            </a:r>
            <a:endParaRPr lang="en-US" dirty="0"/>
          </a:p>
        </p:txBody>
      </p:sp>
      <p:sp>
        <p:nvSpPr>
          <p:cNvPr id="4" name="Content Placeholder 3"/>
          <p:cNvSpPr>
            <a:spLocks noGrp="1"/>
          </p:cNvSpPr>
          <p:nvPr>
            <p:ph idx="1"/>
          </p:nvPr>
        </p:nvSpPr>
        <p:spPr/>
        <p:txBody>
          <a:bodyPr/>
          <a:lstStyle/>
          <a:p>
            <a:r>
              <a:rPr lang="en-US" dirty="0" smtClean="0"/>
              <a:t>Untrusted code</a:t>
            </a:r>
          </a:p>
          <a:p>
            <a:r>
              <a:rPr lang="en-US" dirty="0" smtClean="0"/>
              <a:t>Untrusted input + buggy code</a:t>
            </a:r>
          </a:p>
          <a:p>
            <a:r>
              <a:rPr lang="en-US" dirty="0" smtClean="0"/>
              <a:t>Performance</a:t>
            </a:r>
          </a:p>
          <a:p>
            <a:r>
              <a:rPr lang="en-US" dirty="0" smtClean="0"/>
              <a:t>More fine-grained permissions</a:t>
            </a:r>
          </a:p>
          <a:p>
            <a:pPr lvl="1"/>
            <a:r>
              <a:rPr lang="en-US" dirty="0" smtClean="0"/>
              <a:t>Partly due to legacy: apps run as same user in Unix</a:t>
            </a:r>
            <a:endParaRPr lang="en-US" dirty="0"/>
          </a:p>
        </p:txBody>
      </p:sp>
    </p:spTree>
    <p:extLst>
      <p:ext uri="{BB962C8B-B14F-4D97-AF65-F5344CB8AC3E}">
        <p14:creationId xmlns:p14="http://schemas.microsoft.com/office/powerpoint/2010/main" val="384588272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Interpreted </a:t>
            </a:r>
            <a:r>
              <a:rPr lang="en-US" dirty="0" smtClean="0"/>
              <a:t>Language</a:t>
            </a:r>
            <a:endParaRPr lang="en-US" dirty="0"/>
          </a:p>
        </p:txBody>
      </p:sp>
      <p:sp>
        <p:nvSpPr>
          <p:cNvPr id="3" name="Content Placeholder 2"/>
          <p:cNvSpPr>
            <a:spLocks noGrp="1"/>
          </p:cNvSpPr>
          <p:nvPr>
            <p:ph idx="1"/>
          </p:nvPr>
        </p:nvSpPr>
        <p:spPr/>
        <p:txBody>
          <a:bodyPr/>
          <a:lstStyle/>
          <a:p>
            <a:endParaRPr lang="en-US" dirty="0" smtClean="0"/>
          </a:p>
          <a:p>
            <a:endParaRPr lang="en-US" dirty="0"/>
          </a:p>
          <a:p>
            <a:r>
              <a:rPr lang="en-US" dirty="0" smtClean="0"/>
              <a:t>Example: JavaScript in browser</a:t>
            </a:r>
          </a:p>
          <a:p>
            <a:endParaRPr lang="en-US" dirty="0"/>
          </a:p>
          <a:p>
            <a:r>
              <a:rPr lang="en-US" dirty="0" smtClean="0"/>
              <a:t>Interpreter checks safety before carrying out any access</a:t>
            </a:r>
          </a:p>
          <a:p>
            <a:endParaRPr lang="en-US" dirty="0"/>
          </a:p>
        </p:txBody>
      </p:sp>
    </p:spTree>
    <p:extLst>
      <p:ext uri="{BB962C8B-B14F-4D97-AF65-F5344CB8AC3E}">
        <p14:creationId xmlns:p14="http://schemas.microsoft.com/office/powerpoint/2010/main" val="256225019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Type</a:t>
            </a:r>
            <a:r>
              <a:rPr lang="en-US" dirty="0" smtClean="0"/>
              <a:t>-Safe </a:t>
            </a:r>
            <a:r>
              <a:rPr lang="en-US" dirty="0"/>
              <a:t>L</a:t>
            </a:r>
            <a:r>
              <a:rPr lang="en-US" dirty="0" smtClean="0"/>
              <a:t>anguage</a:t>
            </a:r>
            <a:endParaRPr lang="en-US" dirty="0"/>
          </a:p>
        </p:txBody>
      </p:sp>
      <p:sp>
        <p:nvSpPr>
          <p:cNvPr id="3" name="Content Placeholder 2"/>
          <p:cNvSpPr>
            <a:spLocks noGrp="1"/>
          </p:cNvSpPr>
          <p:nvPr>
            <p:ph idx="1"/>
          </p:nvPr>
        </p:nvSpPr>
        <p:spPr>
          <a:xfrm>
            <a:off x="7467600" y="1600204"/>
            <a:ext cx="2895600" cy="685797"/>
          </a:xfrm>
        </p:spPr>
        <p:txBody>
          <a:bodyPr>
            <a:noAutofit/>
          </a:bodyPr>
          <a:lstStyle/>
          <a:p>
            <a:pPr marL="0" indent="0" algn="ctr">
              <a:buNone/>
            </a:pPr>
            <a:r>
              <a:rPr lang="en-US" sz="2800" dirty="0"/>
              <a:t>Example: </a:t>
            </a:r>
          </a:p>
          <a:p>
            <a:pPr marL="0" indent="0" algn="ctr">
              <a:buNone/>
            </a:pPr>
            <a:r>
              <a:rPr lang="en-US" sz="2800" dirty="0"/>
              <a:t>JVM</a:t>
            </a:r>
          </a:p>
        </p:txBody>
      </p:sp>
      <p:sp>
        <p:nvSpPr>
          <p:cNvPr id="4" name="Rounded Rectangle 3"/>
          <p:cNvSpPr/>
          <p:nvPr/>
        </p:nvSpPr>
        <p:spPr>
          <a:xfrm>
            <a:off x="3581400" y="4062845"/>
            <a:ext cx="1676400" cy="685800"/>
          </a:xfrm>
          <a:prstGeom prst="roundRect">
            <a:avLst/>
          </a:prstGeom>
          <a:solidFill>
            <a:schemeClr val="accent1">
              <a:lumMod val="20000"/>
              <a:lumOff val="80000"/>
            </a:schemeClr>
          </a:solidFill>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latin typeface="Lucida Sans" panose="020B0602030504020204" pitchFamily="34" charset="0"/>
              </a:rPr>
              <a:t>.class files</a:t>
            </a:r>
          </a:p>
        </p:txBody>
      </p:sp>
      <p:cxnSp>
        <p:nvCxnSpPr>
          <p:cNvPr id="5" name="Straight Arrow Connector 4"/>
          <p:cNvCxnSpPr>
            <a:stCxn id="4" idx="3"/>
            <a:endCxn id="6" idx="1"/>
          </p:cNvCxnSpPr>
          <p:nvPr/>
        </p:nvCxnSpPr>
        <p:spPr>
          <a:xfrm>
            <a:off x="5257800" y="4405745"/>
            <a:ext cx="1676400" cy="1039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6" name="Rounded Rectangle 5"/>
          <p:cNvSpPr/>
          <p:nvPr/>
        </p:nvSpPr>
        <p:spPr>
          <a:xfrm>
            <a:off x="6934200" y="4073235"/>
            <a:ext cx="1828800" cy="685800"/>
          </a:xfrm>
          <a:prstGeom prst="roundRect">
            <a:avLst/>
          </a:prstGeom>
          <a:solidFill>
            <a:schemeClr val="accent3">
              <a:lumMod val="20000"/>
              <a:lumOff val="80000"/>
            </a:schemeClr>
          </a:solidFill>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latin typeface="Lucida Sans" panose="020B0602030504020204" pitchFamily="34" charset="0"/>
              </a:rPr>
              <a:t>Verify</a:t>
            </a:r>
          </a:p>
        </p:txBody>
      </p:sp>
      <p:cxnSp>
        <p:nvCxnSpPr>
          <p:cNvPr id="9" name="Straight Arrow Connector 8"/>
          <p:cNvCxnSpPr>
            <a:stCxn id="6" idx="2"/>
            <a:endCxn id="10" idx="0"/>
          </p:cNvCxnSpPr>
          <p:nvPr/>
        </p:nvCxnSpPr>
        <p:spPr>
          <a:xfrm flipH="1">
            <a:off x="7835901" y="4759036"/>
            <a:ext cx="12700" cy="498765"/>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10" name="Rounded Rectangle 9"/>
          <p:cNvSpPr/>
          <p:nvPr/>
        </p:nvSpPr>
        <p:spPr>
          <a:xfrm>
            <a:off x="6934200" y="5257800"/>
            <a:ext cx="1803400" cy="1066800"/>
          </a:xfrm>
          <a:prstGeom prst="roundRect">
            <a:avLst/>
          </a:prstGeom>
          <a:solidFill>
            <a:schemeClr val="accent3">
              <a:lumMod val="20000"/>
              <a:lumOff val="80000"/>
            </a:schemeClr>
          </a:solidFill>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latin typeface="Lucida Sans" panose="020B0602030504020204" pitchFamily="34" charset="0"/>
              </a:rPr>
              <a:t>Interpret  or compile</a:t>
            </a:r>
          </a:p>
        </p:txBody>
      </p:sp>
      <p:sp>
        <p:nvSpPr>
          <p:cNvPr id="16" name="TextBox 15"/>
          <p:cNvSpPr txBox="1"/>
          <p:nvPr/>
        </p:nvSpPr>
        <p:spPr>
          <a:xfrm>
            <a:off x="7900894" y="4888469"/>
            <a:ext cx="620683" cy="307777"/>
          </a:xfrm>
          <a:prstGeom prst="rect">
            <a:avLst/>
          </a:prstGeom>
          <a:noFill/>
        </p:spPr>
        <p:txBody>
          <a:bodyPr wrap="none" rtlCol="0">
            <a:spAutoFit/>
          </a:bodyPr>
          <a:lstStyle/>
          <a:p>
            <a:r>
              <a:rPr lang="en-US" sz="1400" dirty="0">
                <a:latin typeface="Lucida Sans" panose="020B0602030504020204" pitchFamily="34" charset="0"/>
              </a:rPr>
              <a:t>if OK</a:t>
            </a:r>
          </a:p>
        </p:txBody>
      </p:sp>
      <p:sp>
        <p:nvSpPr>
          <p:cNvPr id="22" name="Rounded Rectangle 21"/>
          <p:cNvSpPr/>
          <p:nvPr/>
        </p:nvSpPr>
        <p:spPr>
          <a:xfrm>
            <a:off x="3616035" y="1752600"/>
            <a:ext cx="1600200" cy="685800"/>
          </a:xfrm>
          <a:prstGeom prst="roundRect">
            <a:avLst/>
          </a:prstGeom>
          <a:solidFill>
            <a:schemeClr val="accent1">
              <a:lumMod val="20000"/>
              <a:lumOff val="80000"/>
            </a:schemeClr>
          </a:solidFill>
          <a:effectLst/>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a:latin typeface="Lucida Sans" panose="020B0602030504020204" pitchFamily="34" charset="0"/>
              </a:rPr>
              <a:t>Source code</a:t>
            </a:r>
          </a:p>
        </p:txBody>
      </p:sp>
      <p:cxnSp>
        <p:nvCxnSpPr>
          <p:cNvPr id="23" name="Straight Arrow Connector 22"/>
          <p:cNvCxnSpPr>
            <a:stCxn id="22" idx="2"/>
            <a:endCxn id="24" idx="0"/>
          </p:cNvCxnSpPr>
          <p:nvPr/>
        </p:nvCxnSpPr>
        <p:spPr>
          <a:xfrm>
            <a:off x="4416135" y="2438403"/>
            <a:ext cx="0" cy="498765"/>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24" name="Rounded Rectangle 23"/>
          <p:cNvSpPr/>
          <p:nvPr/>
        </p:nvSpPr>
        <p:spPr>
          <a:xfrm>
            <a:off x="3616035" y="2937165"/>
            <a:ext cx="1600200" cy="685800"/>
          </a:xfrm>
          <a:prstGeom prst="roundRect">
            <a:avLst/>
          </a:prstGeom>
          <a:solidFill>
            <a:schemeClr val="accent3">
              <a:lumMod val="20000"/>
              <a:lumOff val="80000"/>
            </a:schemeClr>
          </a:solidFill>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latin typeface="Lucida Sans" panose="020B0602030504020204" pitchFamily="34" charset="0"/>
              </a:rPr>
              <a:t>Compile</a:t>
            </a:r>
          </a:p>
        </p:txBody>
      </p:sp>
      <p:cxnSp>
        <p:nvCxnSpPr>
          <p:cNvPr id="26" name="Straight Arrow Connector 25"/>
          <p:cNvCxnSpPr>
            <a:stCxn id="24" idx="2"/>
            <a:endCxn id="4" idx="0"/>
          </p:cNvCxnSpPr>
          <p:nvPr/>
        </p:nvCxnSpPr>
        <p:spPr>
          <a:xfrm>
            <a:off x="4416137" y="3622965"/>
            <a:ext cx="3465" cy="43988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30" name="Straight Connector 29"/>
          <p:cNvCxnSpPr/>
          <p:nvPr/>
        </p:nvCxnSpPr>
        <p:spPr>
          <a:xfrm>
            <a:off x="6096000" y="1600200"/>
            <a:ext cx="0" cy="434340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1587682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 </a:t>
            </a:r>
            <a:r>
              <a:rPr lang="en-US" dirty="0" smtClean="0"/>
              <a:t>Safety</a:t>
            </a:r>
            <a:endParaRPr lang="en-US" dirty="0"/>
          </a:p>
        </p:txBody>
      </p:sp>
      <p:sp>
        <p:nvSpPr>
          <p:cNvPr id="3" name="Content Placeholder 2"/>
          <p:cNvSpPr>
            <a:spLocks noGrp="1"/>
          </p:cNvSpPr>
          <p:nvPr>
            <p:ph idx="1"/>
          </p:nvPr>
        </p:nvSpPr>
        <p:spPr/>
        <p:txBody>
          <a:bodyPr/>
          <a:lstStyle/>
          <a:p>
            <a:r>
              <a:rPr lang="en-US" dirty="0" smtClean="0"/>
              <a:t>Most checks happen at compile time</a:t>
            </a:r>
          </a:p>
          <a:p>
            <a:pPr lvl="1"/>
            <a:r>
              <a:rPr lang="en-US" dirty="0" smtClean="0"/>
              <a:t>e.g., accessing a private instance </a:t>
            </a:r>
            <a:r>
              <a:rPr lang="en-US" dirty="0" smtClean="0"/>
              <a:t>variable</a:t>
            </a:r>
            <a:br>
              <a:rPr lang="en-US" dirty="0" smtClean="0"/>
            </a:br>
            <a:endParaRPr lang="en-US" dirty="0" smtClean="0"/>
          </a:p>
          <a:p>
            <a:r>
              <a:rPr lang="en-US" dirty="0" smtClean="0"/>
              <a:t>Some at runtime</a:t>
            </a:r>
          </a:p>
          <a:p>
            <a:pPr lvl="1"/>
            <a:r>
              <a:rPr lang="en-US" dirty="0" smtClean="0"/>
              <a:t>e.g., array bounds checking</a:t>
            </a:r>
          </a:p>
          <a:p>
            <a:pPr lvl="1"/>
            <a:endParaRPr lang="en-US" dirty="0" smtClean="0"/>
          </a:p>
        </p:txBody>
      </p:sp>
    </p:spTree>
    <p:extLst>
      <p:ext uri="{BB962C8B-B14F-4D97-AF65-F5344CB8AC3E}">
        <p14:creationId xmlns:p14="http://schemas.microsoft.com/office/powerpoint/2010/main" val="38244609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6036" y="304800"/>
            <a:ext cx="11430000" cy="1143000"/>
          </a:xfrm>
        </p:spPr>
        <p:txBody>
          <a:bodyPr>
            <a:normAutofit fontScale="90000"/>
          </a:bodyPr>
          <a:lstStyle/>
          <a:p>
            <a:r>
              <a:rPr lang="en-US" dirty="0" smtClean="0"/>
              <a:t>What happens when </a:t>
            </a:r>
            <a:br>
              <a:rPr lang="en-US" dirty="0" smtClean="0"/>
            </a:br>
            <a:r>
              <a:rPr lang="en-US" dirty="0"/>
              <a:t>	</a:t>
            </a:r>
            <a:r>
              <a:rPr lang="en-US" dirty="0" smtClean="0"/>
              <a:t>		array index out of bounds?</a:t>
            </a:r>
            <a:endParaRPr lang="en-US" dirty="0"/>
          </a:p>
        </p:txBody>
      </p:sp>
      <p:sp>
        <p:nvSpPr>
          <p:cNvPr id="3" name="Content Placeholder 2"/>
          <p:cNvSpPr>
            <a:spLocks noGrp="1"/>
          </p:cNvSpPr>
          <p:nvPr>
            <p:ph idx="1"/>
          </p:nvPr>
        </p:nvSpPr>
        <p:spPr>
          <a:xfrm>
            <a:off x="609600" y="2103438"/>
            <a:ext cx="10972800" cy="4525963"/>
          </a:xfrm>
        </p:spPr>
        <p:txBody>
          <a:bodyPr>
            <a:normAutofit fontScale="92500" lnSpcReduction="20000"/>
          </a:bodyPr>
          <a:lstStyle/>
          <a:p>
            <a:r>
              <a:rPr lang="en-US" dirty="0" smtClean="0"/>
              <a:t>Hardware-based:</a:t>
            </a:r>
          </a:p>
          <a:p>
            <a:pPr lvl="1"/>
            <a:r>
              <a:rPr lang="en-US" dirty="0" smtClean="0"/>
              <a:t>HW catches it, then OS decides what to do</a:t>
            </a:r>
          </a:p>
          <a:p>
            <a:pPr lvl="1"/>
            <a:r>
              <a:rPr lang="en-US" dirty="0"/>
              <a:t>T</a:t>
            </a:r>
            <a:r>
              <a:rPr lang="en-US" dirty="0" smtClean="0"/>
              <a:t>ypically terminate program</a:t>
            </a:r>
          </a:p>
          <a:p>
            <a:pPr lvl="1"/>
            <a:endParaRPr lang="en-US" dirty="0"/>
          </a:p>
          <a:p>
            <a:r>
              <a:rPr lang="en-US" dirty="0" smtClean="0"/>
              <a:t>Interpreted:</a:t>
            </a:r>
          </a:p>
          <a:p>
            <a:pPr lvl="1"/>
            <a:r>
              <a:rPr lang="en-US" dirty="0" smtClean="0"/>
              <a:t>Interpreter catches it, decides what to do</a:t>
            </a:r>
          </a:p>
          <a:p>
            <a:pPr lvl="1"/>
            <a:r>
              <a:rPr lang="en-US" dirty="0" smtClean="0"/>
              <a:t>Often run exception handler</a:t>
            </a:r>
          </a:p>
          <a:p>
            <a:pPr lvl="1"/>
            <a:endParaRPr lang="en-US" dirty="0"/>
          </a:p>
          <a:p>
            <a:r>
              <a:rPr lang="en-US" dirty="0" smtClean="0"/>
              <a:t>Type-safe:</a:t>
            </a:r>
          </a:p>
          <a:p>
            <a:pPr lvl="1"/>
            <a:r>
              <a:rPr lang="en-US" dirty="0" smtClean="0"/>
              <a:t>Virtual machine catches it, decides what to do</a:t>
            </a:r>
            <a:endParaRPr lang="en-US" dirty="0"/>
          </a:p>
        </p:txBody>
      </p:sp>
    </p:spTree>
    <p:extLst>
      <p:ext uri="{BB962C8B-B14F-4D97-AF65-F5344CB8AC3E}">
        <p14:creationId xmlns:p14="http://schemas.microsoft.com/office/powerpoint/2010/main" val="133423455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Turing Award Lecture: </a:t>
            </a:r>
            <a:br>
              <a:rPr lang="en-US" dirty="0" smtClean="0"/>
            </a:br>
            <a:r>
              <a:rPr lang="en-US" dirty="0" smtClean="0"/>
              <a:t>C.A.R. Hoare on </a:t>
            </a:r>
            <a:r>
              <a:rPr lang="en-US" dirty="0" smtClean="0"/>
              <a:t>Bounds </a:t>
            </a:r>
            <a:r>
              <a:rPr lang="en-US" dirty="0"/>
              <a:t>C</a:t>
            </a:r>
            <a:r>
              <a:rPr lang="en-US" dirty="0" smtClean="0"/>
              <a:t>hecking</a:t>
            </a:r>
            <a:endParaRPr lang="en-US" dirty="0"/>
          </a:p>
        </p:txBody>
      </p:sp>
      <p:sp>
        <p:nvSpPr>
          <p:cNvPr id="3" name="Content Placeholder 2"/>
          <p:cNvSpPr>
            <a:spLocks noGrp="1"/>
          </p:cNvSpPr>
          <p:nvPr>
            <p:ph idx="1"/>
          </p:nvPr>
        </p:nvSpPr>
        <p:spPr>
          <a:xfrm>
            <a:off x="609600" y="2819400"/>
            <a:ext cx="10972800" cy="1752600"/>
          </a:xfrm>
        </p:spPr>
        <p:txBody>
          <a:bodyPr>
            <a:normAutofit/>
          </a:bodyPr>
          <a:lstStyle/>
          <a:p>
            <a:pPr marL="0" indent="0">
              <a:buNone/>
            </a:pPr>
            <a:r>
              <a:rPr lang="en-US" dirty="0" smtClean="0"/>
              <a:t>“</a:t>
            </a:r>
            <a:r>
              <a:rPr lang="en-US" dirty="0" smtClean="0"/>
              <a:t>In </a:t>
            </a:r>
            <a:r>
              <a:rPr lang="en-US" dirty="0"/>
              <a:t>any respectable branch of engineering, failure </a:t>
            </a:r>
            <a:r>
              <a:rPr lang="en-US" dirty="0" smtClean="0"/>
              <a:t>to </a:t>
            </a:r>
            <a:r>
              <a:rPr lang="en-US" dirty="0" smtClean="0"/>
              <a:t>observe </a:t>
            </a:r>
            <a:r>
              <a:rPr lang="en-US" dirty="0"/>
              <a:t>such elementary precautions would </a:t>
            </a:r>
            <a:r>
              <a:rPr lang="en-US" dirty="0" smtClean="0"/>
              <a:t>have </a:t>
            </a:r>
            <a:r>
              <a:rPr lang="en-US" dirty="0" smtClean="0"/>
              <a:t>long </a:t>
            </a:r>
            <a:r>
              <a:rPr lang="en-US" dirty="0"/>
              <a:t>been against the </a:t>
            </a:r>
            <a:r>
              <a:rPr lang="en-US" dirty="0" smtClean="0"/>
              <a:t>law.”</a:t>
            </a:r>
            <a:endParaRPr lang="en-US" dirty="0"/>
          </a:p>
        </p:txBody>
      </p:sp>
    </p:spTree>
    <p:extLst>
      <p:ext uri="{BB962C8B-B14F-4D97-AF65-F5344CB8AC3E}">
        <p14:creationId xmlns:p14="http://schemas.microsoft.com/office/powerpoint/2010/main" val="394723002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Information </a:t>
            </a:r>
            <a:r>
              <a:rPr lang="en-US" dirty="0" smtClean="0"/>
              <a:t>Flow </a:t>
            </a:r>
            <a:r>
              <a:rPr lang="en-US" dirty="0"/>
              <a:t>C</a:t>
            </a:r>
            <a:r>
              <a:rPr lang="en-US" dirty="0" smtClean="0"/>
              <a:t>ontrol</a:t>
            </a:r>
            <a:endParaRPr lang="en-US" dirty="0"/>
          </a:p>
        </p:txBody>
      </p:sp>
      <p:sp>
        <p:nvSpPr>
          <p:cNvPr id="3" name="Content Placeholder 2"/>
          <p:cNvSpPr>
            <a:spLocks noGrp="1"/>
          </p:cNvSpPr>
          <p:nvPr>
            <p:ph idx="1"/>
          </p:nvPr>
        </p:nvSpPr>
        <p:spPr/>
        <p:txBody>
          <a:bodyPr/>
          <a:lstStyle/>
          <a:p>
            <a:pPr marL="0" indent="0">
              <a:buNone/>
            </a:pPr>
            <a:endParaRPr lang="en-US" dirty="0" smtClean="0"/>
          </a:p>
          <a:p>
            <a:pPr marL="0" indent="0">
              <a:buNone/>
            </a:pPr>
            <a:endParaRPr lang="en-US" dirty="0"/>
          </a:p>
          <a:p>
            <a:pPr marL="0" indent="0">
              <a:buNone/>
            </a:pPr>
            <a:endParaRPr lang="en-US" dirty="0" smtClean="0"/>
          </a:p>
          <a:p>
            <a:pPr marL="0" indent="0">
              <a:buNone/>
            </a:pPr>
            <a:r>
              <a:rPr lang="en-US" dirty="0" smtClean="0"/>
              <a:t>Static analysis and dynamic analysis</a:t>
            </a:r>
            <a:endParaRPr lang="en-US" dirty="0"/>
          </a:p>
        </p:txBody>
      </p:sp>
    </p:spTree>
    <p:extLst>
      <p:ext uri="{BB962C8B-B14F-4D97-AF65-F5344CB8AC3E}">
        <p14:creationId xmlns:p14="http://schemas.microsoft.com/office/powerpoint/2010/main" val="393873933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7594061"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err="1" smtClean="0">
                <a:solidFill>
                  <a:schemeClr val="bg2">
                    <a:lumMod val="50000"/>
                  </a:schemeClr>
                </a:solidFill>
                <a:latin typeface="Courier New" pitchFamily="49" charset="0"/>
                <a:cs typeface="Courier New" pitchFamily="49" charset="0"/>
              </a:rPr>
              <a:t>ff</a:t>
            </a: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smtClean="0"/>
              <a:t>Stack</a:t>
            </a:r>
            <a:endParaRPr lang="en-US" dirty="0"/>
          </a:p>
        </p:txBody>
      </p:sp>
      <p:sp>
        <p:nvSpPr>
          <p:cNvPr id="3" name="Content Placeholder 2"/>
          <p:cNvSpPr>
            <a:spLocks noGrp="1"/>
          </p:cNvSpPr>
          <p:nvPr>
            <p:ph idx="1"/>
          </p:nvPr>
        </p:nvSpPr>
        <p:spPr>
          <a:xfrm>
            <a:off x="609600" y="1775192"/>
            <a:ext cx="5588000" cy="4625609"/>
          </a:xfrm>
        </p:spPr>
        <p:txBody>
          <a:bodyPr/>
          <a:lstStyle/>
          <a:p>
            <a:pPr marL="118872" indent="0">
              <a:buNone/>
            </a:pPr>
            <a:r>
              <a:rPr lang="en-US" b="1" dirty="0">
                <a:latin typeface="Courier New" pitchFamily="49" charset="0"/>
                <a:cs typeface="Courier New" pitchFamily="49" charset="0"/>
              </a:rPr>
              <a:t>p</a:t>
            </a:r>
            <a:r>
              <a:rPr lang="en-US" b="1" dirty="0" smtClean="0">
                <a:latin typeface="Courier New" pitchFamily="49" charset="0"/>
                <a:cs typeface="Courier New" pitchFamily="49" charset="0"/>
              </a:rPr>
              <a:t>ush 0x0a</a:t>
            </a:r>
          </a:p>
          <a:p>
            <a:pPr marL="118872" indent="0">
              <a:buNone/>
            </a:pPr>
            <a:r>
              <a:rPr lang="en-US" b="1" dirty="0" smtClean="0">
                <a:latin typeface="Courier New" pitchFamily="49" charset="0"/>
                <a:cs typeface="Courier New" pitchFamily="49" charset="0"/>
              </a:rPr>
              <a:t>push 0x6c</a:t>
            </a:r>
          </a:p>
          <a:p>
            <a:pPr marL="118872" indent="0">
              <a:buNone/>
            </a:pPr>
            <a:r>
              <a:rPr lang="en-US" b="1" dirty="0">
                <a:latin typeface="Courier New" pitchFamily="49" charset="0"/>
                <a:cs typeface="Courier New" pitchFamily="49" charset="0"/>
              </a:rPr>
              <a:t>p</a:t>
            </a:r>
            <a:r>
              <a:rPr lang="en-US" b="1" dirty="0" smtClean="0">
                <a:latin typeface="Courier New" pitchFamily="49" charset="0"/>
                <a:cs typeface="Courier New" pitchFamily="49" charset="0"/>
              </a:rPr>
              <a:t>ush 0xff</a:t>
            </a:r>
          </a:p>
          <a:p>
            <a:pPr marL="118872" indent="0">
              <a:buNone/>
            </a:pPr>
            <a:r>
              <a:rPr lang="en-US" b="1" dirty="0" smtClean="0">
                <a:latin typeface="Courier New" pitchFamily="49" charset="0"/>
                <a:cs typeface="Courier New" pitchFamily="49" charset="0"/>
              </a:rPr>
              <a:t>pop  r1   #0xff</a:t>
            </a:r>
          </a:p>
          <a:p>
            <a:pPr marL="118872" indent="0">
              <a:buNone/>
            </a:pPr>
            <a:endParaRPr lang="en-US" b="1" dirty="0">
              <a:latin typeface="Courier New" pitchFamily="49" charset="0"/>
              <a:cs typeface="Courier New" pitchFamily="49" charset="0"/>
            </a:endParaRPr>
          </a:p>
        </p:txBody>
      </p:sp>
      <p:sp>
        <p:nvSpPr>
          <p:cNvPr id="4" name="Rectangle 3"/>
          <p:cNvSpPr/>
          <p:nvPr/>
        </p:nvSpPr>
        <p:spPr>
          <a:xfrm>
            <a:off x="7594061" y="5562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latin typeface="Courier New" pitchFamily="49" charset="0"/>
                <a:cs typeface="Courier New" pitchFamily="49" charset="0"/>
              </a:rPr>
              <a:t>0a</a:t>
            </a:r>
            <a:endParaRPr lang="en-US" sz="3200" b="1" dirty="0">
              <a:latin typeface="Courier New" pitchFamily="49" charset="0"/>
              <a:cs typeface="Courier New" pitchFamily="49" charset="0"/>
            </a:endParaRPr>
          </a:p>
        </p:txBody>
      </p:sp>
      <p:sp>
        <p:nvSpPr>
          <p:cNvPr id="5" name="Rectangle 4"/>
          <p:cNvSpPr/>
          <p:nvPr/>
        </p:nvSpPr>
        <p:spPr>
          <a:xfrm>
            <a:off x="7594061" y="49530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latin typeface="Courier New" pitchFamily="49" charset="0"/>
                <a:cs typeface="Courier New" pitchFamily="49" charset="0"/>
              </a:rPr>
              <a:t>6c</a:t>
            </a:r>
            <a:endParaRPr lang="en-US" sz="3200" b="1" dirty="0">
              <a:latin typeface="Courier New" pitchFamily="49" charset="0"/>
              <a:cs typeface="Courier New" pitchFamily="49" charset="0"/>
            </a:endParaRPr>
          </a:p>
        </p:txBody>
      </p:sp>
      <p:cxnSp>
        <p:nvCxnSpPr>
          <p:cNvPr id="7" name="Straight Arrow Connector 6"/>
          <p:cNvCxnSpPr/>
          <p:nvPr/>
        </p:nvCxnSpPr>
        <p:spPr>
          <a:xfrm>
            <a:off x="6946630" y="49530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00871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Example IFC </a:t>
            </a:r>
            <a:r>
              <a:rPr lang="en-US" dirty="0" smtClean="0"/>
              <a:t>Property</a:t>
            </a:r>
            <a:r>
              <a:rPr lang="en-US" dirty="0" smtClean="0"/>
              <a:t>: </a:t>
            </a:r>
            <a:r>
              <a:rPr lang="en-US" dirty="0" smtClean="0"/>
              <a:t/>
            </a:r>
            <a:br>
              <a:rPr lang="en-US" dirty="0" smtClean="0"/>
            </a:br>
            <a:r>
              <a:rPr lang="en-US" dirty="0" smtClean="0"/>
              <a:t>Non</a:t>
            </a:r>
            <a:r>
              <a:rPr lang="en-US" dirty="0" smtClean="0"/>
              <a:t>-interference</a:t>
            </a:r>
            <a:endParaRPr lang="en-US" dirty="0"/>
          </a:p>
        </p:txBody>
      </p:sp>
      <p:sp>
        <p:nvSpPr>
          <p:cNvPr id="3" name="Content Placeholder 2"/>
          <p:cNvSpPr>
            <a:spLocks noGrp="1"/>
          </p:cNvSpPr>
          <p:nvPr>
            <p:ph idx="1"/>
          </p:nvPr>
        </p:nvSpPr>
        <p:spPr>
          <a:xfrm>
            <a:off x="609600" y="3505200"/>
            <a:ext cx="10972800" cy="1219200"/>
          </a:xfrm>
          <a:solidFill>
            <a:srgbClr val="BFBFBF"/>
          </a:solidFill>
        </p:spPr>
        <p:txBody>
          <a:bodyPr/>
          <a:lstStyle/>
          <a:p>
            <a:pPr marL="0" indent="0" algn="ctr">
              <a:buNone/>
            </a:pPr>
            <a:r>
              <a:rPr lang="en-US" dirty="0" smtClean="0"/>
              <a:t>Secret </a:t>
            </a:r>
            <a:r>
              <a:rPr lang="en-US" dirty="0"/>
              <a:t>information </a:t>
            </a:r>
            <a:r>
              <a:rPr lang="en-US" dirty="0" smtClean="0"/>
              <a:t>shouldn’t affect </a:t>
            </a:r>
            <a:r>
              <a:rPr lang="en-US" dirty="0" smtClean="0"/>
              <a:t>publicly </a:t>
            </a:r>
            <a:r>
              <a:rPr lang="en-US" dirty="0"/>
              <a:t>observable behavior of </a:t>
            </a:r>
            <a:r>
              <a:rPr lang="en-US" dirty="0" smtClean="0"/>
              <a:t>system</a:t>
            </a:r>
            <a:endParaRPr lang="en-US" dirty="0"/>
          </a:p>
        </p:txBody>
      </p:sp>
    </p:spTree>
    <p:extLst>
      <p:ext uri="{BB962C8B-B14F-4D97-AF65-F5344CB8AC3E}">
        <p14:creationId xmlns:p14="http://schemas.microsoft.com/office/powerpoint/2010/main" val="324426659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altLang="en-US" dirty="0" smtClean="0"/>
              <a:t>Static </a:t>
            </a:r>
            <a:r>
              <a:rPr lang="en-US" altLang="en-US" dirty="0" smtClean="0"/>
              <a:t>Analysis</a:t>
            </a:r>
            <a:endParaRPr lang="en-US" altLang="en-US" dirty="0" smtClean="0"/>
          </a:p>
        </p:txBody>
      </p:sp>
      <p:sp>
        <p:nvSpPr>
          <p:cNvPr id="5123" name="Rectangle 3"/>
          <p:cNvSpPr>
            <a:spLocks noGrp="1" noChangeArrowheads="1"/>
          </p:cNvSpPr>
          <p:nvPr>
            <p:ph idx="1"/>
          </p:nvPr>
        </p:nvSpPr>
        <p:spPr/>
        <p:txBody>
          <a:bodyPr>
            <a:normAutofit lnSpcReduction="10000"/>
          </a:bodyPr>
          <a:lstStyle/>
          <a:p>
            <a:pPr>
              <a:lnSpc>
                <a:spcPct val="90000"/>
              </a:lnSpc>
            </a:pPr>
            <a:r>
              <a:rPr lang="en-US" altLang="en-US" dirty="0" smtClean="0"/>
              <a:t>Examples:  compiler optimizations, program verifiers </a:t>
            </a:r>
          </a:p>
          <a:p>
            <a:pPr>
              <a:lnSpc>
                <a:spcPct val="90000"/>
              </a:lnSpc>
            </a:pPr>
            <a:endParaRPr lang="en-US" altLang="en-US" dirty="0" smtClean="0"/>
          </a:p>
          <a:p>
            <a:pPr>
              <a:lnSpc>
                <a:spcPct val="90000"/>
              </a:lnSpc>
            </a:pPr>
            <a:r>
              <a:rPr lang="en-US" altLang="en-US" dirty="0" smtClean="0"/>
              <a:t>Examine program text (no execution)</a:t>
            </a:r>
          </a:p>
          <a:p>
            <a:pPr>
              <a:lnSpc>
                <a:spcPct val="90000"/>
              </a:lnSpc>
            </a:pPr>
            <a:endParaRPr lang="en-US" altLang="en-US" dirty="0" smtClean="0"/>
          </a:p>
          <a:p>
            <a:pPr>
              <a:lnSpc>
                <a:spcPct val="90000"/>
              </a:lnSpc>
            </a:pPr>
            <a:r>
              <a:rPr lang="en-US" altLang="en-US" dirty="0" smtClean="0"/>
              <a:t>Build an abstract model of program state</a:t>
            </a:r>
          </a:p>
          <a:p>
            <a:pPr>
              <a:lnSpc>
                <a:spcPct val="90000"/>
              </a:lnSpc>
            </a:pPr>
            <a:endParaRPr lang="en-US" altLang="en-US" dirty="0" smtClean="0"/>
          </a:p>
          <a:p>
            <a:pPr>
              <a:lnSpc>
                <a:spcPct val="90000"/>
              </a:lnSpc>
            </a:pPr>
            <a:r>
              <a:rPr lang="en-US" altLang="en-US" dirty="0" smtClean="0"/>
              <a:t>Reason over possible behaviors</a:t>
            </a:r>
          </a:p>
          <a:p>
            <a:pPr lvl="1">
              <a:lnSpc>
                <a:spcPct val="90000"/>
              </a:lnSpc>
            </a:pPr>
            <a:r>
              <a:rPr lang="en-US" altLang="en-US" dirty="0" smtClean="0"/>
              <a:t>E.g., “run” the program over the abstract state</a:t>
            </a:r>
          </a:p>
        </p:txBody>
      </p:sp>
    </p:spTree>
    <p:extLst>
      <p:ext uri="{BB962C8B-B14F-4D97-AF65-F5344CB8AC3E}">
        <p14:creationId xmlns:p14="http://schemas.microsoft.com/office/powerpoint/2010/main" val="170890316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Code with SQL </a:t>
            </a:r>
            <a:r>
              <a:rPr lang="en-US" dirty="0" smtClean="0"/>
              <a:t>Injection </a:t>
            </a:r>
            <a:r>
              <a:rPr lang="en-US" dirty="0"/>
              <a:t>V</a:t>
            </a:r>
            <a:r>
              <a:rPr lang="en-US" dirty="0" smtClean="0"/>
              <a:t>ulnerability</a:t>
            </a:r>
            <a:endParaRPr lang="en-US" dirty="0"/>
          </a:p>
        </p:txBody>
      </p:sp>
      <p:sp>
        <p:nvSpPr>
          <p:cNvPr id="3" name="Content Placeholder 2"/>
          <p:cNvSpPr>
            <a:spLocks noGrp="1"/>
          </p:cNvSpPr>
          <p:nvPr>
            <p:ph idx="1"/>
          </p:nvPr>
        </p:nvSpPr>
        <p:spPr/>
        <p:txBody>
          <a:bodyPr>
            <a:normAutofit/>
          </a:bodyPr>
          <a:lstStyle/>
          <a:p>
            <a:pPr marL="0" indent="0">
              <a:buNone/>
            </a:pPr>
            <a:endParaRPr lang="en-US" sz="2800" dirty="0" smtClean="0">
              <a:latin typeface="Consolas" panose="020B0609020204030204" pitchFamily="49" charset="0"/>
              <a:cs typeface="Consolas" panose="020B0609020204030204" pitchFamily="49" charset="0"/>
            </a:endParaRPr>
          </a:p>
          <a:p>
            <a:pPr marL="0" indent="0">
              <a:buNone/>
            </a:pPr>
            <a:r>
              <a:rPr lang="en-US" sz="2800" dirty="0" err="1">
                <a:latin typeface="Consolas" panose="020B0609020204030204" pitchFamily="49" charset="0"/>
                <a:cs typeface="Consolas" panose="020B0609020204030204" pitchFamily="49" charset="0"/>
              </a:rPr>
              <a:t>HttpServletRequest</a:t>
            </a:r>
            <a:r>
              <a:rPr lang="en-US" sz="2800" dirty="0">
                <a:latin typeface="Consolas" panose="020B0609020204030204" pitchFamily="49" charset="0"/>
                <a:cs typeface="Consolas" panose="020B0609020204030204" pitchFamily="49" charset="0"/>
              </a:rPr>
              <a:t> request = ...; </a:t>
            </a:r>
            <a:endParaRPr lang="en-US" sz="2800" dirty="0" smtClean="0">
              <a:latin typeface="Consolas" panose="020B0609020204030204" pitchFamily="49" charset="0"/>
              <a:cs typeface="Consolas" panose="020B0609020204030204" pitchFamily="49" charset="0"/>
            </a:endParaRPr>
          </a:p>
          <a:p>
            <a:pPr marL="0" indent="0">
              <a:buNone/>
            </a:pPr>
            <a:r>
              <a:rPr lang="en-US" sz="2800" dirty="0" smtClean="0">
                <a:latin typeface="Consolas" panose="020B0609020204030204" pitchFamily="49" charset="0"/>
                <a:cs typeface="Consolas" panose="020B0609020204030204" pitchFamily="49" charset="0"/>
              </a:rPr>
              <a:t>String </a:t>
            </a:r>
            <a:r>
              <a:rPr lang="en-US" sz="2800" dirty="0" err="1">
                <a:latin typeface="Consolas" panose="020B0609020204030204" pitchFamily="49" charset="0"/>
                <a:cs typeface="Consolas" panose="020B0609020204030204" pitchFamily="49" charset="0"/>
              </a:rPr>
              <a:t>userName</a:t>
            </a:r>
            <a:r>
              <a:rPr lang="en-US" sz="2800" dirty="0">
                <a:latin typeface="Consolas" panose="020B0609020204030204" pitchFamily="49" charset="0"/>
                <a:cs typeface="Consolas" panose="020B0609020204030204" pitchFamily="49" charset="0"/>
              </a:rPr>
              <a:t> </a:t>
            </a:r>
            <a:r>
              <a:rPr lang="en-US" sz="2800" dirty="0" smtClean="0">
                <a:latin typeface="Consolas" panose="020B0609020204030204" pitchFamily="49" charset="0"/>
                <a:cs typeface="Consolas" panose="020B0609020204030204" pitchFamily="49" charset="0"/>
              </a:rPr>
              <a:t>	= </a:t>
            </a:r>
            <a:r>
              <a:rPr lang="en-US" sz="2800" dirty="0" err="1">
                <a:latin typeface="Consolas" panose="020B0609020204030204" pitchFamily="49" charset="0"/>
                <a:cs typeface="Consolas" panose="020B0609020204030204" pitchFamily="49" charset="0"/>
              </a:rPr>
              <a:t>request.getParameter</a:t>
            </a:r>
            <a:r>
              <a:rPr lang="en-US" sz="2800" dirty="0">
                <a:latin typeface="Consolas" panose="020B0609020204030204" pitchFamily="49" charset="0"/>
                <a:cs typeface="Consolas" panose="020B0609020204030204" pitchFamily="49" charset="0"/>
              </a:rPr>
              <a:t>("name"); </a:t>
            </a:r>
            <a:endParaRPr lang="en-US" sz="2800" dirty="0" smtClean="0">
              <a:latin typeface="Consolas" panose="020B0609020204030204" pitchFamily="49" charset="0"/>
              <a:cs typeface="Consolas" panose="020B0609020204030204" pitchFamily="49" charset="0"/>
            </a:endParaRPr>
          </a:p>
          <a:p>
            <a:pPr marL="0" indent="0">
              <a:buNone/>
            </a:pPr>
            <a:r>
              <a:rPr lang="en-US" sz="2800" dirty="0" smtClean="0">
                <a:latin typeface="Consolas" panose="020B0609020204030204" pitchFamily="49" charset="0"/>
                <a:cs typeface="Consolas" panose="020B0609020204030204" pitchFamily="49" charset="0"/>
              </a:rPr>
              <a:t>Connection </a:t>
            </a:r>
            <a:r>
              <a:rPr lang="en-US" sz="2800" dirty="0">
                <a:latin typeface="Consolas" panose="020B0609020204030204" pitchFamily="49" charset="0"/>
                <a:cs typeface="Consolas" panose="020B0609020204030204" pitchFamily="49" charset="0"/>
              </a:rPr>
              <a:t>con </a:t>
            </a:r>
            <a:r>
              <a:rPr lang="en-US" sz="2800" dirty="0" smtClean="0">
                <a:latin typeface="Consolas" panose="020B0609020204030204" pitchFamily="49" charset="0"/>
                <a:cs typeface="Consolas" panose="020B0609020204030204" pitchFamily="49" charset="0"/>
              </a:rPr>
              <a:t>	= </a:t>
            </a:r>
            <a:r>
              <a:rPr lang="en-US" sz="2800" dirty="0">
                <a:latin typeface="Consolas" panose="020B0609020204030204" pitchFamily="49" charset="0"/>
                <a:cs typeface="Consolas" panose="020B0609020204030204" pitchFamily="49" charset="0"/>
              </a:rPr>
              <a:t>... </a:t>
            </a:r>
            <a:r>
              <a:rPr lang="en-US" sz="2800" dirty="0" smtClean="0">
                <a:latin typeface="Consolas" panose="020B0609020204030204" pitchFamily="49" charset="0"/>
                <a:cs typeface="Consolas" panose="020B0609020204030204" pitchFamily="49" charset="0"/>
              </a:rPr>
              <a:t>;</a:t>
            </a:r>
          </a:p>
          <a:p>
            <a:pPr marL="0" indent="0">
              <a:buNone/>
            </a:pPr>
            <a:r>
              <a:rPr lang="en-US" sz="2800" dirty="0" smtClean="0">
                <a:latin typeface="Consolas" panose="020B0609020204030204" pitchFamily="49" charset="0"/>
                <a:cs typeface="Consolas" panose="020B0609020204030204" pitchFamily="49" charset="0"/>
              </a:rPr>
              <a:t>String </a:t>
            </a:r>
            <a:r>
              <a:rPr lang="en-US" sz="2800" dirty="0">
                <a:latin typeface="Consolas" panose="020B0609020204030204" pitchFamily="49" charset="0"/>
                <a:cs typeface="Consolas" panose="020B0609020204030204" pitchFamily="49" charset="0"/>
              </a:rPr>
              <a:t>query </a:t>
            </a:r>
            <a:r>
              <a:rPr lang="en-US" sz="2800" dirty="0" smtClean="0">
                <a:latin typeface="Consolas" panose="020B0609020204030204" pitchFamily="49" charset="0"/>
                <a:cs typeface="Consolas" panose="020B0609020204030204" pitchFamily="49" charset="0"/>
              </a:rPr>
              <a:t>		= </a:t>
            </a:r>
            <a:r>
              <a:rPr lang="en-US" sz="2800" dirty="0">
                <a:latin typeface="Consolas" panose="020B0609020204030204" pitchFamily="49" charset="0"/>
                <a:cs typeface="Consolas" panose="020B0609020204030204" pitchFamily="49" charset="0"/>
              </a:rPr>
              <a:t>"SELECT * FROM Users " + " </a:t>
            </a:r>
            <a:r>
              <a:rPr lang="en-US" sz="2800" dirty="0" smtClean="0">
                <a:latin typeface="Consolas" panose="020B0609020204030204" pitchFamily="49" charset="0"/>
                <a:cs typeface="Consolas" panose="020B0609020204030204" pitchFamily="49" charset="0"/>
              </a:rPr>
              <a:t>					   WHERE </a:t>
            </a:r>
            <a:r>
              <a:rPr lang="en-US" sz="2800" dirty="0">
                <a:latin typeface="Consolas" panose="020B0609020204030204" pitchFamily="49" charset="0"/>
                <a:cs typeface="Consolas" panose="020B0609020204030204" pitchFamily="49" charset="0"/>
              </a:rPr>
              <a:t>name = ’" + </a:t>
            </a:r>
            <a:r>
              <a:rPr lang="en-US" sz="2800" dirty="0" err="1">
                <a:latin typeface="Consolas" panose="020B0609020204030204" pitchFamily="49" charset="0"/>
                <a:cs typeface="Consolas" panose="020B0609020204030204" pitchFamily="49" charset="0"/>
              </a:rPr>
              <a:t>userName</a:t>
            </a:r>
            <a:r>
              <a:rPr lang="en-US" sz="2800" dirty="0">
                <a:latin typeface="Consolas" panose="020B0609020204030204" pitchFamily="49" charset="0"/>
                <a:cs typeface="Consolas" panose="020B0609020204030204" pitchFamily="49" charset="0"/>
              </a:rPr>
              <a:t> + "’"; </a:t>
            </a:r>
            <a:r>
              <a:rPr lang="en-US" sz="2800" dirty="0" err="1">
                <a:latin typeface="Consolas" panose="020B0609020204030204" pitchFamily="49" charset="0"/>
                <a:cs typeface="Consolas" panose="020B0609020204030204" pitchFamily="49" charset="0"/>
              </a:rPr>
              <a:t>con.execute</a:t>
            </a:r>
            <a:r>
              <a:rPr lang="en-US" sz="2800" dirty="0">
                <a:latin typeface="Consolas" panose="020B0609020204030204" pitchFamily="49" charset="0"/>
                <a:cs typeface="Consolas" panose="020B0609020204030204" pitchFamily="49" charset="0"/>
              </a:rPr>
              <a:t>(query); </a:t>
            </a:r>
          </a:p>
        </p:txBody>
      </p:sp>
    </p:spTree>
    <p:extLst>
      <p:ext uri="{BB962C8B-B14F-4D97-AF65-F5344CB8AC3E}">
        <p14:creationId xmlns:p14="http://schemas.microsoft.com/office/powerpoint/2010/main" val="316511376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Tainted </a:t>
            </a:r>
            <a:r>
              <a:rPr lang="en-US" dirty="0"/>
              <a:t>O</a:t>
            </a:r>
            <a:r>
              <a:rPr lang="en-US" dirty="0" smtClean="0"/>
              <a:t>bject </a:t>
            </a:r>
            <a:r>
              <a:rPr lang="en-US" dirty="0"/>
              <a:t>P</a:t>
            </a:r>
            <a:r>
              <a:rPr lang="en-US" dirty="0" smtClean="0"/>
              <a:t>ropagation</a:t>
            </a:r>
            <a:endParaRPr lang="en-US" dirty="0"/>
          </a:p>
        </p:txBody>
      </p:sp>
      <p:sp>
        <p:nvSpPr>
          <p:cNvPr id="3" name="Content Placeholder 2"/>
          <p:cNvSpPr>
            <a:spLocks noGrp="1"/>
          </p:cNvSpPr>
          <p:nvPr>
            <p:ph idx="1"/>
          </p:nvPr>
        </p:nvSpPr>
        <p:spPr/>
        <p:txBody>
          <a:bodyPr>
            <a:normAutofit/>
          </a:bodyPr>
          <a:lstStyle/>
          <a:p>
            <a:pPr marL="0" indent="0">
              <a:buNone/>
            </a:pPr>
            <a:endParaRPr lang="en-US" sz="2800" dirty="0" smtClean="0">
              <a:latin typeface="Consolas" panose="020B0609020204030204" pitchFamily="49" charset="0"/>
              <a:cs typeface="Consolas" panose="020B0609020204030204" pitchFamily="49" charset="0"/>
            </a:endParaRPr>
          </a:p>
          <a:p>
            <a:pPr marL="0" indent="0">
              <a:buNone/>
            </a:pPr>
            <a:r>
              <a:rPr lang="en-US" sz="2800" dirty="0" err="1">
                <a:latin typeface="Consolas" panose="020B0609020204030204" pitchFamily="49" charset="0"/>
                <a:cs typeface="Consolas" panose="020B0609020204030204" pitchFamily="49" charset="0"/>
              </a:rPr>
              <a:t>HttpServletRequest</a:t>
            </a:r>
            <a:r>
              <a:rPr lang="en-US" sz="2800" dirty="0">
                <a:latin typeface="Consolas" panose="020B0609020204030204" pitchFamily="49" charset="0"/>
                <a:cs typeface="Consolas" panose="020B0609020204030204" pitchFamily="49" charset="0"/>
              </a:rPr>
              <a:t> </a:t>
            </a:r>
            <a:r>
              <a:rPr lang="en-US" sz="2800" b="1" dirty="0">
                <a:solidFill>
                  <a:srgbClr val="C00000"/>
                </a:solidFill>
                <a:latin typeface="Consolas" panose="020B0609020204030204" pitchFamily="49" charset="0"/>
                <a:cs typeface="Consolas" panose="020B0609020204030204" pitchFamily="49" charset="0"/>
              </a:rPr>
              <a:t>request</a:t>
            </a:r>
            <a:r>
              <a:rPr lang="en-US" sz="2800" dirty="0">
                <a:latin typeface="Consolas" panose="020B0609020204030204" pitchFamily="49" charset="0"/>
                <a:cs typeface="Consolas" panose="020B0609020204030204" pitchFamily="49" charset="0"/>
              </a:rPr>
              <a:t> = ...; </a:t>
            </a:r>
            <a:endParaRPr lang="en-US" sz="2800" dirty="0" smtClean="0">
              <a:latin typeface="Consolas" panose="020B0609020204030204" pitchFamily="49" charset="0"/>
              <a:cs typeface="Consolas" panose="020B0609020204030204" pitchFamily="49" charset="0"/>
            </a:endParaRPr>
          </a:p>
          <a:p>
            <a:pPr marL="0" indent="0">
              <a:buNone/>
            </a:pPr>
            <a:r>
              <a:rPr lang="en-US" sz="2800" dirty="0" smtClean="0">
                <a:latin typeface="Consolas" panose="020B0609020204030204" pitchFamily="49" charset="0"/>
                <a:cs typeface="Consolas" panose="020B0609020204030204" pitchFamily="49" charset="0"/>
              </a:rPr>
              <a:t>String </a:t>
            </a:r>
            <a:r>
              <a:rPr lang="en-US" sz="2800" b="1" dirty="0" err="1">
                <a:solidFill>
                  <a:srgbClr val="C00000"/>
                </a:solidFill>
                <a:latin typeface="Consolas" panose="020B0609020204030204" pitchFamily="49" charset="0"/>
                <a:cs typeface="Consolas" panose="020B0609020204030204" pitchFamily="49" charset="0"/>
              </a:rPr>
              <a:t>userName</a:t>
            </a:r>
            <a:r>
              <a:rPr lang="en-US" sz="2800" dirty="0">
                <a:latin typeface="Consolas" panose="020B0609020204030204" pitchFamily="49" charset="0"/>
                <a:cs typeface="Consolas" panose="020B0609020204030204" pitchFamily="49" charset="0"/>
              </a:rPr>
              <a:t> </a:t>
            </a:r>
            <a:r>
              <a:rPr lang="en-US" sz="2800" dirty="0" smtClean="0">
                <a:latin typeface="Consolas" panose="020B0609020204030204" pitchFamily="49" charset="0"/>
                <a:cs typeface="Consolas" panose="020B0609020204030204" pitchFamily="49" charset="0"/>
              </a:rPr>
              <a:t>	= </a:t>
            </a:r>
            <a:r>
              <a:rPr lang="en-US" sz="2800" b="1" dirty="0" err="1">
                <a:solidFill>
                  <a:srgbClr val="C00000"/>
                </a:solidFill>
                <a:latin typeface="Consolas" panose="020B0609020204030204" pitchFamily="49" charset="0"/>
                <a:cs typeface="Consolas" panose="020B0609020204030204" pitchFamily="49" charset="0"/>
              </a:rPr>
              <a:t>request</a:t>
            </a:r>
            <a:r>
              <a:rPr lang="en-US" sz="2800" dirty="0" err="1">
                <a:latin typeface="Consolas" panose="020B0609020204030204" pitchFamily="49" charset="0"/>
                <a:cs typeface="Consolas" panose="020B0609020204030204" pitchFamily="49" charset="0"/>
              </a:rPr>
              <a:t>.getParameter</a:t>
            </a:r>
            <a:r>
              <a:rPr lang="en-US" sz="2800" dirty="0">
                <a:latin typeface="Consolas" panose="020B0609020204030204" pitchFamily="49" charset="0"/>
                <a:cs typeface="Consolas" panose="020B0609020204030204" pitchFamily="49" charset="0"/>
              </a:rPr>
              <a:t>("name"); </a:t>
            </a:r>
            <a:endParaRPr lang="en-US" sz="2800" dirty="0" smtClean="0">
              <a:latin typeface="Consolas" panose="020B0609020204030204" pitchFamily="49" charset="0"/>
              <a:cs typeface="Consolas" panose="020B0609020204030204" pitchFamily="49" charset="0"/>
            </a:endParaRPr>
          </a:p>
          <a:p>
            <a:pPr marL="0" indent="0">
              <a:buNone/>
            </a:pPr>
            <a:r>
              <a:rPr lang="en-US" sz="2800" dirty="0" smtClean="0">
                <a:latin typeface="Consolas" panose="020B0609020204030204" pitchFamily="49" charset="0"/>
                <a:cs typeface="Consolas" panose="020B0609020204030204" pitchFamily="49" charset="0"/>
              </a:rPr>
              <a:t>Connection </a:t>
            </a:r>
            <a:r>
              <a:rPr lang="en-US" sz="2800" dirty="0">
                <a:latin typeface="Consolas" panose="020B0609020204030204" pitchFamily="49" charset="0"/>
                <a:cs typeface="Consolas" panose="020B0609020204030204" pitchFamily="49" charset="0"/>
              </a:rPr>
              <a:t>con </a:t>
            </a:r>
            <a:r>
              <a:rPr lang="en-US" sz="2800" dirty="0" smtClean="0">
                <a:latin typeface="Consolas" panose="020B0609020204030204" pitchFamily="49" charset="0"/>
                <a:cs typeface="Consolas" panose="020B0609020204030204" pitchFamily="49" charset="0"/>
              </a:rPr>
              <a:t>	= </a:t>
            </a:r>
            <a:r>
              <a:rPr lang="en-US" sz="2800" dirty="0">
                <a:latin typeface="Consolas" panose="020B0609020204030204" pitchFamily="49" charset="0"/>
                <a:cs typeface="Consolas" panose="020B0609020204030204" pitchFamily="49" charset="0"/>
              </a:rPr>
              <a:t>... </a:t>
            </a:r>
            <a:r>
              <a:rPr lang="en-US" sz="2800" dirty="0" smtClean="0">
                <a:latin typeface="Consolas" panose="020B0609020204030204" pitchFamily="49" charset="0"/>
                <a:cs typeface="Consolas" panose="020B0609020204030204" pitchFamily="49" charset="0"/>
              </a:rPr>
              <a:t>;</a:t>
            </a:r>
          </a:p>
          <a:p>
            <a:pPr marL="0" indent="0">
              <a:buNone/>
            </a:pPr>
            <a:r>
              <a:rPr lang="en-US" sz="2800" dirty="0" smtClean="0">
                <a:latin typeface="Consolas" panose="020B0609020204030204" pitchFamily="49" charset="0"/>
                <a:cs typeface="Consolas" panose="020B0609020204030204" pitchFamily="49" charset="0"/>
              </a:rPr>
              <a:t>String </a:t>
            </a:r>
            <a:r>
              <a:rPr lang="en-US" sz="2800" b="1" dirty="0">
                <a:solidFill>
                  <a:srgbClr val="C00000"/>
                </a:solidFill>
                <a:latin typeface="Consolas" panose="020B0609020204030204" pitchFamily="49" charset="0"/>
                <a:cs typeface="Consolas" panose="020B0609020204030204" pitchFamily="49" charset="0"/>
              </a:rPr>
              <a:t>query</a:t>
            </a:r>
            <a:r>
              <a:rPr lang="en-US" sz="2800" dirty="0">
                <a:latin typeface="Consolas" panose="020B0609020204030204" pitchFamily="49" charset="0"/>
                <a:cs typeface="Consolas" panose="020B0609020204030204" pitchFamily="49" charset="0"/>
              </a:rPr>
              <a:t> </a:t>
            </a:r>
            <a:r>
              <a:rPr lang="en-US" sz="2800" dirty="0" smtClean="0">
                <a:latin typeface="Consolas" panose="020B0609020204030204" pitchFamily="49" charset="0"/>
                <a:cs typeface="Consolas" panose="020B0609020204030204" pitchFamily="49" charset="0"/>
              </a:rPr>
              <a:t>		= </a:t>
            </a:r>
            <a:r>
              <a:rPr lang="en-US" sz="2800" dirty="0">
                <a:latin typeface="Consolas" panose="020B0609020204030204" pitchFamily="49" charset="0"/>
                <a:cs typeface="Consolas" panose="020B0609020204030204" pitchFamily="49" charset="0"/>
              </a:rPr>
              <a:t>"SELECT * FROM Users " + " </a:t>
            </a:r>
            <a:r>
              <a:rPr lang="en-US" sz="2800" dirty="0" smtClean="0">
                <a:latin typeface="Consolas" panose="020B0609020204030204" pitchFamily="49" charset="0"/>
                <a:cs typeface="Consolas" panose="020B0609020204030204" pitchFamily="49" charset="0"/>
              </a:rPr>
              <a:t>					   WHERE </a:t>
            </a:r>
            <a:r>
              <a:rPr lang="en-US" sz="2800" dirty="0">
                <a:latin typeface="Consolas" panose="020B0609020204030204" pitchFamily="49" charset="0"/>
                <a:cs typeface="Consolas" panose="020B0609020204030204" pitchFamily="49" charset="0"/>
              </a:rPr>
              <a:t>name = ’" + </a:t>
            </a:r>
            <a:r>
              <a:rPr lang="en-US" sz="2800" b="1" dirty="0" err="1">
                <a:solidFill>
                  <a:srgbClr val="C00000"/>
                </a:solidFill>
                <a:latin typeface="Consolas" panose="020B0609020204030204" pitchFamily="49" charset="0"/>
                <a:cs typeface="Consolas" panose="020B0609020204030204" pitchFamily="49" charset="0"/>
              </a:rPr>
              <a:t>userName</a:t>
            </a:r>
            <a:r>
              <a:rPr lang="en-US" sz="2800" dirty="0">
                <a:latin typeface="Consolas" panose="020B0609020204030204" pitchFamily="49" charset="0"/>
                <a:cs typeface="Consolas" panose="020B0609020204030204" pitchFamily="49" charset="0"/>
              </a:rPr>
              <a:t> + "’"; </a:t>
            </a:r>
            <a:r>
              <a:rPr lang="en-US" sz="2800" dirty="0" err="1">
                <a:latin typeface="Consolas" panose="020B0609020204030204" pitchFamily="49" charset="0"/>
                <a:cs typeface="Consolas" panose="020B0609020204030204" pitchFamily="49" charset="0"/>
              </a:rPr>
              <a:t>con.execute</a:t>
            </a:r>
            <a:r>
              <a:rPr lang="en-US" sz="2800" dirty="0">
                <a:latin typeface="Consolas" panose="020B0609020204030204" pitchFamily="49" charset="0"/>
                <a:cs typeface="Consolas" panose="020B0609020204030204" pitchFamily="49" charset="0"/>
              </a:rPr>
              <a:t>(</a:t>
            </a:r>
            <a:r>
              <a:rPr lang="en-US" sz="2800" b="1" dirty="0">
                <a:solidFill>
                  <a:srgbClr val="C00000"/>
                </a:solidFill>
                <a:latin typeface="Consolas" panose="020B0609020204030204" pitchFamily="49" charset="0"/>
                <a:cs typeface="Consolas" panose="020B0609020204030204" pitchFamily="49" charset="0"/>
              </a:rPr>
              <a:t>query</a:t>
            </a:r>
            <a:r>
              <a:rPr lang="en-US" sz="2800" dirty="0">
                <a:latin typeface="Consolas" panose="020B0609020204030204" pitchFamily="49" charset="0"/>
                <a:cs typeface="Consolas" panose="020B0609020204030204" pitchFamily="49" charset="0"/>
              </a:rPr>
              <a:t>); </a:t>
            </a:r>
          </a:p>
        </p:txBody>
      </p:sp>
    </p:spTree>
    <p:extLst>
      <p:ext uri="{BB962C8B-B14F-4D97-AF65-F5344CB8AC3E}">
        <p14:creationId xmlns:p14="http://schemas.microsoft.com/office/powerpoint/2010/main" val="370543391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r>
              <a:rPr lang="en-US" altLang="en-US" dirty="0" smtClean="0"/>
              <a:t>Dynamic </a:t>
            </a:r>
            <a:r>
              <a:rPr lang="en-US" altLang="en-US" dirty="0" smtClean="0"/>
              <a:t>Analysis</a:t>
            </a:r>
            <a:endParaRPr lang="en-US" altLang="en-US" dirty="0" smtClean="0"/>
          </a:p>
        </p:txBody>
      </p:sp>
      <p:sp>
        <p:nvSpPr>
          <p:cNvPr id="10243" name="Rectangle 3"/>
          <p:cNvSpPr>
            <a:spLocks noGrp="1" noChangeArrowheads="1"/>
          </p:cNvSpPr>
          <p:nvPr>
            <p:ph type="body" idx="1"/>
          </p:nvPr>
        </p:nvSpPr>
        <p:spPr/>
        <p:txBody>
          <a:bodyPr/>
          <a:lstStyle/>
          <a:p>
            <a:pPr marL="0" indent="0">
              <a:lnSpc>
                <a:spcPct val="90000"/>
              </a:lnSpc>
              <a:buNone/>
            </a:pPr>
            <a:endParaRPr lang="en-US" altLang="en-US" dirty="0" smtClean="0"/>
          </a:p>
          <a:p>
            <a:pPr>
              <a:lnSpc>
                <a:spcPct val="90000"/>
              </a:lnSpc>
              <a:buFontTx/>
              <a:buNone/>
            </a:pPr>
            <a:r>
              <a:rPr lang="en-US" altLang="en-US" dirty="0" smtClean="0"/>
              <a:t>Execute program (over some inputs)</a:t>
            </a:r>
          </a:p>
          <a:p>
            <a:pPr lvl="1">
              <a:lnSpc>
                <a:spcPct val="90000"/>
              </a:lnSpc>
            </a:pPr>
            <a:r>
              <a:rPr lang="en-US" altLang="en-US" dirty="0" smtClean="0"/>
              <a:t>The compiler provides the semantics</a:t>
            </a:r>
          </a:p>
          <a:p>
            <a:pPr lvl="1">
              <a:lnSpc>
                <a:spcPct val="90000"/>
              </a:lnSpc>
            </a:pPr>
            <a:r>
              <a:rPr lang="en-US" altLang="en-US" dirty="0" smtClean="0"/>
              <a:t>Example: array index doesn’t go out of bounds</a:t>
            </a:r>
          </a:p>
          <a:p>
            <a:pPr>
              <a:lnSpc>
                <a:spcPct val="90000"/>
              </a:lnSpc>
              <a:buFontTx/>
              <a:buNone/>
            </a:pPr>
            <a:endParaRPr lang="en-US" altLang="en-US" dirty="0" smtClean="0"/>
          </a:p>
          <a:p>
            <a:pPr>
              <a:lnSpc>
                <a:spcPct val="90000"/>
              </a:lnSpc>
              <a:buFontTx/>
              <a:buNone/>
            </a:pPr>
            <a:r>
              <a:rPr lang="en-US" altLang="en-US" dirty="0" smtClean="0"/>
              <a:t>Observe executions</a:t>
            </a:r>
          </a:p>
          <a:p>
            <a:pPr lvl="1">
              <a:lnSpc>
                <a:spcPct val="90000"/>
              </a:lnSpc>
            </a:pPr>
            <a:r>
              <a:rPr lang="en-US" altLang="en-US" dirty="0" smtClean="0"/>
              <a:t>Requires instrumentation infrastructure</a:t>
            </a:r>
          </a:p>
        </p:txBody>
      </p:sp>
    </p:spTree>
    <p:extLst>
      <p:ext uri="{BB962C8B-B14F-4D97-AF65-F5344CB8AC3E}">
        <p14:creationId xmlns:p14="http://schemas.microsoft.com/office/powerpoint/2010/main" val="325786304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Easier </a:t>
            </a:r>
            <a:r>
              <a:rPr lang="en-US" dirty="0" smtClean="0"/>
              <a:t>Version</a:t>
            </a:r>
            <a:r>
              <a:rPr lang="en-US" dirty="0" smtClean="0"/>
              <a:t>: </a:t>
            </a:r>
            <a:r>
              <a:rPr lang="en-US" dirty="0" smtClean="0"/>
              <a:t>Fuzz </a:t>
            </a:r>
            <a:r>
              <a:rPr lang="en-US" dirty="0"/>
              <a:t>T</a:t>
            </a:r>
            <a:r>
              <a:rPr lang="en-US" dirty="0" smtClean="0"/>
              <a:t>esting</a:t>
            </a:r>
            <a:endParaRPr lang="en-US" dirty="0"/>
          </a:p>
        </p:txBody>
      </p:sp>
      <p:sp>
        <p:nvSpPr>
          <p:cNvPr id="3" name="Content Placeholder 2"/>
          <p:cNvSpPr>
            <a:spLocks noGrp="1"/>
          </p:cNvSpPr>
          <p:nvPr>
            <p:ph idx="1"/>
          </p:nvPr>
        </p:nvSpPr>
        <p:spPr/>
        <p:txBody>
          <a:bodyPr/>
          <a:lstStyle/>
          <a:p>
            <a:r>
              <a:rPr lang="en-US" dirty="0" smtClean="0"/>
              <a:t>Instead of checking that program runs “correctly</a:t>
            </a:r>
            <a:r>
              <a:rPr lang="en-US" dirty="0" smtClean="0"/>
              <a:t>” monitor </a:t>
            </a:r>
            <a:r>
              <a:rPr lang="en-US" dirty="0" smtClean="0"/>
              <a:t>for crashes, assertion failures, etc.</a:t>
            </a:r>
          </a:p>
          <a:p>
            <a:endParaRPr lang="en-US" dirty="0"/>
          </a:p>
          <a:p>
            <a:r>
              <a:rPr lang="en-US" dirty="0" smtClean="0"/>
              <a:t>Example: American Fuzzy </a:t>
            </a:r>
            <a:r>
              <a:rPr lang="en-US" dirty="0" smtClean="0"/>
              <a:t>Lop</a:t>
            </a:r>
            <a:br>
              <a:rPr lang="en-US" dirty="0" smtClean="0"/>
            </a:br>
            <a:r>
              <a:rPr lang="en-US" dirty="0" smtClean="0"/>
              <a:t>by </a:t>
            </a:r>
            <a:r>
              <a:rPr lang="en-US" dirty="0" err="1"/>
              <a:t>Michał</a:t>
            </a:r>
            <a:r>
              <a:rPr lang="en-US" dirty="0"/>
              <a:t> </a:t>
            </a:r>
            <a:r>
              <a:rPr lang="en-US" dirty="0" err="1" smtClean="0"/>
              <a:t>Zalewski</a:t>
            </a:r>
            <a:r>
              <a:rPr lang="en-US" dirty="0" smtClean="0"/>
              <a:t> (“</a:t>
            </a:r>
            <a:r>
              <a:rPr lang="en-US" dirty="0" err="1" smtClean="0"/>
              <a:t>lcamtuf</a:t>
            </a:r>
            <a:r>
              <a:rPr lang="en-US" dirty="0" smtClean="0"/>
              <a:t>”)</a:t>
            </a:r>
          </a:p>
          <a:p>
            <a:endParaRPr lang="en-US" dirty="0"/>
          </a:p>
        </p:txBody>
      </p:sp>
      <p:pic>
        <p:nvPicPr>
          <p:cNvPr id="2050" name="Picture 2" descr="https://www.rightpet.com/thumbnail/BreedDetailPhotos/MammalBreed_2_27_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05800" y="3276600"/>
            <a:ext cx="2381251" cy="20097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832237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American Fuzzy Lop</a:t>
            </a:r>
            <a:endParaRPr lang="en-US" dirty="0"/>
          </a:p>
        </p:txBody>
      </p:sp>
      <p:sp>
        <p:nvSpPr>
          <p:cNvPr id="3" name="Content Placeholder 2"/>
          <p:cNvSpPr>
            <a:spLocks noGrp="1"/>
          </p:cNvSpPr>
          <p:nvPr>
            <p:ph idx="1"/>
          </p:nvPr>
        </p:nvSpPr>
        <p:spPr>
          <a:xfrm>
            <a:off x="508000" y="1600201"/>
            <a:ext cx="11785600" cy="838200"/>
          </a:xfrm>
        </p:spPr>
        <p:txBody>
          <a:bodyPr/>
          <a:lstStyle/>
          <a:p>
            <a:pPr marL="0" indent="0">
              <a:buNone/>
            </a:pPr>
            <a:r>
              <a:rPr lang="en-US" dirty="0" smtClean="0"/>
              <a:t>Uses genetic algorithm to find “interesting” inputs</a:t>
            </a:r>
            <a:endParaRPr lang="en-US" dirty="0"/>
          </a:p>
        </p:txBody>
      </p:sp>
      <p:pic>
        <p:nvPicPr>
          <p:cNvPr id="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3276601"/>
            <a:ext cx="7620000" cy="3248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8285589" y="3277612"/>
            <a:ext cx="2929808" cy="3046988"/>
          </a:xfrm>
          <a:prstGeom prst="rect">
            <a:avLst/>
          </a:prstGeom>
          <a:noFill/>
        </p:spPr>
        <p:txBody>
          <a:bodyPr wrap="none" rtlCol="0">
            <a:spAutoFit/>
          </a:bodyPr>
          <a:lstStyle/>
          <a:p>
            <a:r>
              <a:rPr lang="en-US" sz="2400" dirty="0" smtClean="0">
                <a:latin typeface="Lucida Sans" panose="020B0602030504020204" pitchFamily="34" charset="0"/>
              </a:rPr>
              <a:t>Automatically find </a:t>
            </a:r>
          </a:p>
          <a:p>
            <a:r>
              <a:rPr lang="en-US" sz="2400" dirty="0" smtClean="0">
                <a:latin typeface="Lucida Sans" panose="020B0602030504020204" pitchFamily="34" charset="0"/>
              </a:rPr>
              <a:t>valid, interesting</a:t>
            </a:r>
          </a:p>
          <a:p>
            <a:r>
              <a:rPr lang="en-US" sz="2400" dirty="0" smtClean="0">
                <a:latin typeface="Lucida Sans" panose="020B0602030504020204" pitchFamily="34" charset="0"/>
              </a:rPr>
              <a:t>JPEG images</a:t>
            </a:r>
          </a:p>
          <a:p>
            <a:endParaRPr lang="en-US" sz="2400" dirty="0">
              <a:latin typeface="Lucida Sans" panose="020B0602030504020204" pitchFamily="34" charset="0"/>
            </a:endParaRPr>
          </a:p>
          <a:p>
            <a:r>
              <a:rPr lang="en-US" sz="2400" dirty="0" smtClean="0">
                <a:latin typeface="Lucida Sans" panose="020B0602030504020204" pitchFamily="34" charset="0"/>
              </a:rPr>
              <a:t>2 days on 4 cores</a:t>
            </a:r>
          </a:p>
          <a:p>
            <a:r>
              <a:rPr lang="en-US" sz="2400" dirty="0" smtClean="0">
                <a:latin typeface="Lucida Sans" panose="020B0602030504020204" pitchFamily="34" charset="0"/>
              </a:rPr>
              <a:t>to find first valid</a:t>
            </a:r>
          </a:p>
          <a:p>
            <a:r>
              <a:rPr lang="en-US" sz="2400" dirty="0" smtClean="0">
                <a:latin typeface="Lucida Sans" panose="020B0602030504020204" pitchFamily="34" charset="0"/>
              </a:rPr>
              <a:t>image</a:t>
            </a:r>
          </a:p>
          <a:p>
            <a:endParaRPr lang="en-US" sz="2400" dirty="0" smtClean="0">
              <a:latin typeface="Lucida Sans" panose="020B0602030504020204" pitchFamily="34" charset="0"/>
            </a:endParaRPr>
          </a:p>
        </p:txBody>
      </p:sp>
    </p:spTree>
    <p:extLst>
      <p:ext uri="{BB962C8B-B14F-4D97-AF65-F5344CB8AC3E}">
        <p14:creationId xmlns:p14="http://schemas.microsoft.com/office/powerpoint/2010/main" val="8481596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2743200"/>
            <a:ext cx="10972800" cy="1143000"/>
          </a:xfrm>
        </p:spPr>
        <p:txBody>
          <a:bodyPr/>
          <a:lstStyle/>
          <a:p>
            <a:r>
              <a:rPr lang="en-US" dirty="0" smtClean="0"/>
              <a:t>Virtual Machines</a:t>
            </a:r>
            <a:endParaRPr lang="en-US" dirty="0"/>
          </a:p>
        </p:txBody>
      </p:sp>
    </p:spTree>
    <p:extLst>
      <p:ext uri="{BB962C8B-B14F-4D97-AF65-F5344CB8AC3E}">
        <p14:creationId xmlns:p14="http://schemas.microsoft.com/office/powerpoint/2010/main" val="223193563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Two Virtual Machine Architectures</a:t>
            </a:r>
            <a:endParaRPr lang="en-US" dirty="0"/>
          </a:p>
        </p:txBody>
      </p:sp>
      <p:pic>
        <p:nvPicPr>
          <p:cNvPr id="4" name="Picture 3"/>
          <p:cNvPicPr>
            <a:picLocks noChangeAspect="1"/>
          </p:cNvPicPr>
          <p:nvPr/>
        </p:nvPicPr>
        <p:blipFill>
          <a:blip r:embed="rId3"/>
          <a:stretch>
            <a:fillRect/>
          </a:stretch>
        </p:blipFill>
        <p:spPr>
          <a:xfrm>
            <a:off x="-34635" y="2667001"/>
            <a:ext cx="12023436" cy="2894753"/>
          </a:xfrm>
          <a:prstGeom prst="rect">
            <a:avLst/>
          </a:prstGeom>
        </p:spPr>
      </p:pic>
    </p:spTree>
    <p:extLst>
      <p:ext uri="{BB962C8B-B14F-4D97-AF65-F5344CB8AC3E}">
        <p14:creationId xmlns:p14="http://schemas.microsoft.com/office/powerpoint/2010/main" val="116968034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09600" y="2133600"/>
            <a:ext cx="10972800" cy="1143000"/>
          </a:xfrm>
        </p:spPr>
        <p:txBody>
          <a:bodyPr/>
          <a:lstStyle/>
          <a:p>
            <a:r>
              <a:rPr lang="en-US" dirty="0" smtClean="0"/>
              <a:t>Trusted Computing</a:t>
            </a:r>
            <a:endParaRPr lang="en-US" dirty="0"/>
          </a:p>
        </p:txBody>
      </p:sp>
    </p:spTree>
    <p:extLst>
      <p:ext uri="{BB962C8B-B14F-4D97-AF65-F5344CB8AC3E}">
        <p14:creationId xmlns:p14="http://schemas.microsoft.com/office/powerpoint/2010/main" val="364308313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7594061"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6c</a:t>
            </a: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594061"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err="1" smtClean="0">
                <a:solidFill>
                  <a:schemeClr val="bg2">
                    <a:lumMod val="50000"/>
                  </a:schemeClr>
                </a:solidFill>
                <a:latin typeface="Courier New" pitchFamily="49" charset="0"/>
                <a:cs typeface="Courier New" pitchFamily="49" charset="0"/>
              </a:rPr>
              <a:t>ff</a:t>
            </a: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smtClean="0"/>
              <a:t>Stack</a:t>
            </a:r>
            <a:endParaRPr lang="en-US" dirty="0"/>
          </a:p>
        </p:txBody>
      </p:sp>
      <p:sp>
        <p:nvSpPr>
          <p:cNvPr id="3" name="Content Placeholder 2"/>
          <p:cNvSpPr>
            <a:spLocks noGrp="1"/>
          </p:cNvSpPr>
          <p:nvPr>
            <p:ph idx="1"/>
          </p:nvPr>
        </p:nvSpPr>
        <p:spPr>
          <a:xfrm>
            <a:off x="609600" y="1775192"/>
            <a:ext cx="5588000" cy="4625609"/>
          </a:xfrm>
        </p:spPr>
        <p:txBody>
          <a:bodyPr/>
          <a:lstStyle/>
          <a:p>
            <a:pPr marL="118872" indent="0">
              <a:buNone/>
            </a:pPr>
            <a:r>
              <a:rPr lang="en-US" b="1" dirty="0">
                <a:latin typeface="Courier New" pitchFamily="49" charset="0"/>
                <a:cs typeface="Courier New" pitchFamily="49" charset="0"/>
              </a:rPr>
              <a:t>p</a:t>
            </a:r>
            <a:r>
              <a:rPr lang="en-US" b="1" dirty="0" smtClean="0">
                <a:latin typeface="Courier New" pitchFamily="49" charset="0"/>
                <a:cs typeface="Courier New" pitchFamily="49" charset="0"/>
              </a:rPr>
              <a:t>ush 0x0a</a:t>
            </a:r>
          </a:p>
          <a:p>
            <a:pPr marL="118872" indent="0">
              <a:buNone/>
            </a:pPr>
            <a:r>
              <a:rPr lang="en-US" b="1" dirty="0" smtClean="0">
                <a:latin typeface="Courier New" pitchFamily="49" charset="0"/>
                <a:cs typeface="Courier New" pitchFamily="49" charset="0"/>
              </a:rPr>
              <a:t>push 0x6c</a:t>
            </a:r>
          </a:p>
          <a:p>
            <a:pPr marL="118872" indent="0">
              <a:buNone/>
            </a:pPr>
            <a:r>
              <a:rPr lang="en-US" b="1" dirty="0">
                <a:latin typeface="Courier New" pitchFamily="49" charset="0"/>
                <a:cs typeface="Courier New" pitchFamily="49" charset="0"/>
              </a:rPr>
              <a:t>p</a:t>
            </a:r>
            <a:r>
              <a:rPr lang="en-US" b="1" dirty="0" smtClean="0">
                <a:latin typeface="Courier New" pitchFamily="49" charset="0"/>
                <a:cs typeface="Courier New" pitchFamily="49" charset="0"/>
              </a:rPr>
              <a:t>ush 0xff</a:t>
            </a:r>
          </a:p>
          <a:p>
            <a:pPr marL="118872" indent="0">
              <a:buNone/>
            </a:pPr>
            <a:r>
              <a:rPr lang="en-US" b="1" dirty="0" smtClean="0">
                <a:latin typeface="Courier New" pitchFamily="49" charset="0"/>
                <a:cs typeface="Courier New" pitchFamily="49" charset="0"/>
              </a:rPr>
              <a:t>pop  r1   #0xff</a:t>
            </a:r>
          </a:p>
          <a:p>
            <a:pPr marL="118872" indent="0">
              <a:buNone/>
            </a:pPr>
            <a:r>
              <a:rPr lang="en-US" b="1" dirty="0">
                <a:latin typeface="Courier New" pitchFamily="49" charset="0"/>
                <a:cs typeface="Courier New" pitchFamily="49" charset="0"/>
              </a:rPr>
              <a:t>p</a:t>
            </a:r>
            <a:r>
              <a:rPr lang="en-US" b="1" dirty="0" smtClean="0">
                <a:latin typeface="Courier New" pitchFamily="49" charset="0"/>
                <a:cs typeface="Courier New" pitchFamily="49" charset="0"/>
              </a:rPr>
              <a:t>op  r2   #0x6c</a:t>
            </a:r>
          </a:p>
        </p:txBody>
      </p:sp>
      <p:sp>
        <p:nvSpPr>
          <p:cNvPr id="4" name="Rectangle 3"/>
          <p:cNvSpPr/>
          <p:nvPr/>
        </p:nvSpPr>
        <p:spPr>
          <a:xfrm>
            <a:off x="7594061" y="5562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latin typeface="Courier New" pitchFamily="49" charset="0"/>
                <a:cs typeface="Courier New" pitchFamily="49" charset="0"/>
              </a:rPr>
              <a:t>0a</a:t>
            </a:r>
            <a:endParaRPr lang="en-US" sz="3200" b="1" dirty="0">
              <a:latin typeface="Courier New" pitchFamily="49" charset="0"/>
              <a:cs typeface="Courier New" pitchFamily="49" charset="0"/>
            </a:endParaRPr>
          </a:p>
        </p:txBody>
      </p:sp>
      <p:cxnSp>
        <p:nvCxnSpPr>
          <p:cNvPr id="7" name="Straight Arrow Connector 6"/>
          <p:cNvCxnSpPr/>
          <p:nvPr/>
        </p:nvCxnSpPr>
        <p:spPr>
          <a:xfrm>
            <a:off x="6946630" y="55626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288225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t>Protecting the Machine from the User</a:t>
            </a:r>
            <a:endParaRPr lang="en-US" sz="3600" dirty="0"/>
          </a:p>
        </p:txBody>
      </p:sp>
      <p:sp>
        <p:nvSpPr>
          <p:cNvPr id="3" name="Content Placeholder 2"/>
          <p:cNvSpPr>
            <a:spLocks noGrp="1"/>
          </p:cNvSpPr>
          <p:nvPr>
            <p:ph idx="1"/>
          </p:nvPr>
        </p:nvSpPr>
        <p:spPr>
          <a:xfrm>
            <a:off x="609600" y="1600202"/>
            <a:ext cx="10972800" cy="5029199"/>
          </a:xfrm>
        </p:spPr>
        <p:txBody>
          <a:bodyPr>
            <a:normAutofit/>
          </a:bodyPr>
          <a:lstStyle/>
          <a:p>
            <a:r>
              <a:rPr lang="en-US" dirty="0" smtClean="0"/>
              <a:t>Protect lost device</a:t>
            </a:r>
          </a:p>
          <a:p>
            <a:r>
              <a:rPr lang="en-US" dirty="0" smtClean="0"/>
              <a:t>Limit malware damage</a:t>
            </a:r>
          </a:p>
          <a:p>
            <a:r>
              <a:rPr lang="en-US" dirty="0" smtClean="0"/>
              <a:t>DRM</a:t>
            </a:r>
          </a:p>
          <a:p>
            <a:r>
              <a:rPr lang="en-US" dirty="0" smtClean="0"/>
              <a:t>Client security properties</a:t>
            </a:r>
          </a:p>
          <a:p>
            <a:pPr lvl="1"/>
            <a:r>
              <a:rPr lang="en-US" dirty="0" smtClean="0"/>
              <a:t>Multiplayer game (e.g. Quake)</a:t>
            </a:r>
          </a:p>
          <a:p>
            <a:pPr lvl="1"/>
            <a:r>
              <a:rPr lang="en-US" dirty="0" smtClean="0"/>
              <a:t>P2P protocol (e.g., </a:t>
            </a:r>
            <a:r>
              <a:rPr lang="en-US" dirty="0" err="1" smtClean="0"/>
              <a:t>BitTorrent</a:t>
            </a:r>
            <a:r>
              <a:rPr lang="en-US" dirty="0" smtClean="0"/>
              <a:t>)</a:t>
            </a:r>
          </a:p>
          <a:p>
            <a:pPr lvl="1"/>
            <a:r>
              <a:rPr lang="en-US" dirty="0" smtClean="0"/>
              <a:t>Voting over the Internet</a:t>
            </a:r>
          </a:p>
          <a:p>
            <a:pPr lvl="1"/>
            <a:r>
              <a:rPr lang="en-US" dirty="0" smtClean="0"/>
              <a:t>Assure up-to-date OS</a:t>
            </a:r>
          </a:p>
          <a:p>
            <a:r>
              <a:rPr lang="en-US" dirty="0" smtClean="0"/>
              <a:t>Secure outsourcing</a:t>
            </a:r>
          </a:p>
          <a:p>
            <a:pPr lvl="1"/>
            <a:endParaRPr lang="en-US" dirty="0"/>
          </a:p>
        </p:txBody>
      </p:sp>
      <p:sp>
        <p:nvSpPr>
          <p:cNvPr id="4" name="Rectangle 3"/>
          <p:cNvSpPr/>
          <p:nvPr/>
        </p:nvSpPr>
        <p:spPr>
          <a:xfrm>
            <a:off x="7315200" y="1600201"/>
            <a:ext cx="4267200" cy="1447800"/>
          </a:xfrm>
          <a:prstGeom prst="rect">
            <a:avLst/>
          </a:prstGeom>
          <a:solidFill>
            <a:srgbClr val="DCE6F2"/>
          </a:solidFill>
          <a:ln>
            <a:solidFill>
              <a:schemeClr val="tx2">
                <a:lumMod val="40000"/>
                <a:lumOff val="60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3200" dirty="0">
                <a:latin typeface="Lucida Sans" panose="020B0602030504020204" pitchFamily="34" charset="0"/>
              </a:rPr>
              <a:t>Requires hardware support</a:t>
            </a:r>
          </a:p>
        </p:txBody>
      </p:sp>
    </p:spTree>
    <p:extLst>
      <p:ext uri="{BB962C8B-B14F-4D97-AF65-F5344CB8AC3E}">
        <p14:creationId xmlns:p14="http://schemas.microsoft.com/office/powerpoint/2010/main" val="252006689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Secure </a:t>
            </a:r>
            <a:r>
              <a:rPr lang="en-US" dirty="0" smtClean="0"/>
              <a:t>Boot</a:t>
            </a:r>
            <a:endParaRPr lang="en-US" dirty="0"/>
          </a:p>
        </p:txBody>
      </p:sp>
      <p:sp>
        <p:nvSpPr>
          <p:cNvPr id="3" name="Content Placeholder 2"/>
          <p:cNvSpPr>
            <a:spLocks noGrp="1"/>
          </p:cNvSpPr>
          <p:nvPr>
            <p:ph idx="1"/>
          </p:nvPr>
        </p:nvSpPr>
        <p:spPr/>
        <p:txBody>
          <a:bodyPr/>
          <a:lstStyle/>
          <a:p>
            <a:pPr marL="0" indent="0">
              <a:buNone/>
            </a:pPr>
            <a:endParaRPr lang="en-US" dirty="0" smtClean="0"/>
          </a:p>
          <a:p>
            <a:pPr marL="0" indent="0">
              <a:buNone/>
            </a:pPr>
            <a:r>
              <a:rPr lang="en-US" dirty="0" smtClean="0"/>
              <a:t>“</a:t>
            </a:r>
            <a:r>
              <a:rPr lang="en-US" dirty="0"/>
              <a:t>Secure Boot </a:t>
            </a:r>
            <a:r>
              <a:rPr lang="en-US" dirty="0" smtClean="0"/>
              <a:t>… help[s] make </a:t>
            </a:r>
            <a:r>
              <a:rPr lang="en-US" dirty="0"/>
              <a:t>sure that your PC boots using only software that is trusted by the PC manufacturer</a:t>
            </a:r>
            <a:r>
              <a:rPr lang="en-US" dirty="0" smtClean="0"/>
              <a:t>.”</a:t>
            </a:r>
          </a:p>
          <a:p>
            <a:pPr marL="0" indent="0">
              <a:buNone/>
            </a:pPr>
            <a:endParaRPr lang="en-US" dirty="0"/>
          </a:p>
          <a:p>
            <a:pPr marL="0" indent="0">
              <a:buNone/>
            </a:pPr>
            <a:r>
              <a:rPr lang="en-US" dirty="0"/>
              <a:t>—</a:t>
            </a:r>
            <a:r>
              <a:rPr lang="en-US" dirty="0" smtClean="0"/>
              <a:t> Microsoft documentation</a:t>
            </a:r>
            <a:endParaRPr lang="en-US" dirty="0"/>
          </a:p>
        </p:txBody>
      </p:sp>
    </p:spTree>
    <p:extLst>
      <p:ext uri="{BB962C8B-B14F-4D97-AF65-F5344CB8AC3E}">
        <p14:creationId xmlns:p14="http://schemas.microsoft.com/office/powerpoint/2010/main" val="190790788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Secure </a:t>
            </a:r>
            <a:r>
              <a:rPr lang="en-US" dirty="0" smtClean="0"/>
              <a:t>Boot </a:t>
            </a:r>
            <a:r>
              <a:rPr lang="en-US" dirty="0"/>
              <a:t>S</a:t>
            </a:r>
            <a:r>
              <a:rPr lang="en-US" dirty="0" smtClean="0"/>
              <a:t>equence</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681205086"/>
              </p:ext>
            </p:extLst>
          </p:nvPr>
        </p:nvGraphicFramePr>
        <p:xfrm>
          <a:off x="609600" y="1600203"/>
          <a:ext cx="109728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6537676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821" name="Picture 29" descr="http://www.donargento.com/amazonlogo.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39400" y="1676463"/>
            <a:ext cx="1219200" cy="1219201"/>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7" descr="https://encrypted-tbn1.gstatic.com/images?q=tbn:ANd9GcS16-dnqHIE4rYaMisJZj6zGXhRk05NP2-fHCLqxifygZvsKYPBumURnlXos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57467" y="536977"/>
            <a:ext cx="902887" cy="902886"/>
          </a:xfrm>
          <a:prstGeom prst="rect">
            <a:avLst/>
          </a:prstGeom>
          <a:noFill/>
          <a:extLst>
            <a:ext uri="{909E8E84-426E-40dd-AFC4-6F175D3DCCD1}">
              <a14:hiddenFill xmlns:a14="http://schemas.microsoft.com/office/drawing/2010/main">
                <a:solidFill>
                  <a:srgbClr val="FFFFFF"/>
                </a:solidFill>
              </a14:hiddenFill>
            </a:ext>
          </a:extLst>
        </p:spPr>
      </p:pic>
      <p:pic>
        <p:nvPicPr>
          <p:cNvPr id="33819" name="Picture 27" descr="https://encrypted-tbn1.gstatic.com/images?q=tbn:ANd9GcS16-dnqHIE4rYaMisJZj6zGXhRk05NP2-fHCLqxifygZvsKYPBumURnlXos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00069" y="1832377"/>
            <a:ext cx="902887" cy="902886"/>
          </a:xfrm>
          <a:prstGeom prst="rect">
            <a:avLst/>
          </a:prstGeom>
          <a:noFill/>
          <a:extLst>
            <a:ext uri="{909E8E84-426E-40dd-AFC4-6F175D3DCCD1}">
              <a14:hiddenFill xmlns:a14="http://schemas.microsoft.com/office/drawing/2010/main">
                <a:solidFill>
                  <a:srgbClr val="FFFFFF"/>
                </a:solidFill>
              </a14:hiddenFill>
            </a:ext>
          </a:extLst>
        </p:spPr>
      </p:pic>
      <p:pic>
        <p:nvPicPr>
          <p:cNvPr id="33805" name="Picture 13" descr="C:\Users\me\Dropbox\teaching\cos432\lec12-trtc\verisign.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0287000" y="76200"/>
            <a:ext cx="1524000" cy="1143000"/>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p:cNvSpPr/>
          <p:nvPr/>
        </p:nvSpPr>
        <p:spPr>
          <a:xfrm>
            <a:off x="6895319" y="1820863"/>
            <a:ext cx="2971800" cy="91440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15" name="Rectangle 14"/>
          <p:cNvSpPr/>
          <p:nvPr/>
        </p:nvSpPr>
        <p:spPr>
          <a:xfrm>
            <a:off x="6889761" y="3099638"/>
            <a:ext cx="2971800" cy="91440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16" name="Rectangle 15"/>
          <p:cNvSpPr/>
          <p:nvPr/>
        </p:nvSpPr>
        <p:spPr>
          <a:xfrm>
            <a:off x="6889761" y="4335463"/>
            <a:ext cx="2971800" cy="91440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17" name="Left Arrow 16"/>
          <p:cNvSpPr/>
          <p:nvPr/>
        </p:nvSpPr>
        <p:spPr>
          <a:xfrm rot="5400000">
            <a:off x="8018354" y="3964141"/>
            <a:ext cx="796322" cy="301445"/>
          </a:xfrm>
          <a:prstGeom prst="lef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p>
        </p:txBody>
      </p:sp>
      <p:sp>
        <p:nvSpPr>
          <p:cNvPr id="18" name="Left Arrow 17"/>
          <p:cNvSpPr/>
          <p:nvPr/>
        </p:nvSpPr>
        <p:spPr>
          <a:xfrm rot="5400000">
            <a:off x="8017386" y="2744941"/>
            <a:ext cx="796322" cy="301445"/>
          </a:xfrm>
          <a:prstGeom prst="lef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p>
        </p:txBody>
      </p:sp>
      <p:sp>
        <p:nvSpPr>
          <p:cNvPr id="20" name="Left Arrow 19"/>
          <p:cNvSpPr/>
          <p:nvPr/>
        </p:nvSpPr>
        <p:spPr>
          <a:xfrm rot="5400000">
            <a:off x="8010750" y="5223224"/>
            <a:ext cx="796322" cy="301445"/>
          </a:xfrm>
          <a:prstGeom prst="lef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p>
        </p:txBody>
      </p:sp>
      <p:sp>
        <p:nvSpPr>
          <p:cNvPr id="10" name="Left Arrow 9"/>
          <p:cNvSpPr/>
          <p:nvPr/>
        </p:nvSpPr>
        <p:spPr>
          <a:xfrm>
            <a:off x="9767769" y="2089244"/>
            <a:ext cx="796323" cy="301445"/>
          </a:xfrm>
          <a:prstGeom prst="lef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p>
        </p:txBody>
      </p:sp>
      <p:sp>
        <p:nvSpPr>
          <p:cNvPr id="21" name="Rectangle 20"/>
          <p:cNvSpPr/>
          <p:nvPr/>
        </p:nvSpPr>
        <p:spPr>
          <a:xfrm>
            <a:off x="7938557" y="525463"/>
            <a:ext cx="961513" cy="914400"/>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23" name="Left Arrow 22"/>
          <p:cNvSpPr/>
          <p:nvPr/>
        </p:nvSpPr>
        <p:spPr>
          <a:xfrm rot="5400000">
            <a:off x="8010750" y="1517744"/>
            <a:ext cx="796322" cy="301445"/>
          </a:xfrm>
          <a:prstGeom prst="lef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p>
        </p:txBody>
      </p:sp>
      <p:sp>
        <p:nvSpPr>
          <p:cNvPr id="13" name="TextBox 12"/>
          <p:cNvSpPr txBox="1"/>
          <p:nvPr/>
        </p:nvSpPr>
        <p:spPr>
          <a:xfrm>
            <a:off x="8133601" y="4564063"/>
            <a:ext cx="533845" cy="369332"/>
          </a:xfrm>
          <a:prstGeom prst="rect">
            <a:avLst/>
          </a:prstGeom>
          <a:noFill/>
        </p:spPr>
        <p:txBody>
          <a:bodyPr wrap="none" rtlCol="0">
            <a:spAutoFit/>
          </a:bodyPr>
          <a:lstStyle/>
          <a:p>
            <a:r>
              <a:rPr lang="en-US" dirty="0" smtClean="0"/>
              <a:t>HW</a:t>
            </a:r>
            <a:endParaRPr lang="en-US" dirty="0"/>
          </a:p>
        </p:txBody>
      </p:sp>
      <p:sp>
        <p:nvSpPr>
          <p:cNvPr id="25" name="TextBox 24"/>
          <p:cNvSpPr txBox="1"/>
          <p:nvPr/>
        </p:nvSpPr>
        <p:spPr>
          <a:xfrm>
            <a:off x="8166850" y="3344863"/>
            <a:ext cx="496087" cy="369332"/>
          </a:xfrm>
          <a:prstGeom prst="rect">
            <a:avLst/>
          </a:prstGeom>
          <a:noFill/>
        </p:spPr>
        <p:txBody>
          <a:bodyPr wrap="none" rtlCol="0">
            <a:spAutoFit/>
          </a:bodyPr>
          <a:lstStyle/>
          <a:p>
            <a:r>
              <a:rPr lang="en-US" dirty="0"/>
              <a:t>FW</a:t>
            </a:r>
          </a:p>
        </p:txBody>
      </p:sp>
      <p:sp>
        <p:nvSpPr>
          <p:cNvPr id="26" name="TextBox 25"/>
          <p:cNvSpPr txBox="1"/>
          <p:nvPr/>
        </p:nvSpPr>
        <p:spPr>
          <a:xfrm>
            <a:off x="8200820" y="2120706"/>
            <a:ext cx="443563" cy="369332"/>
          </a:xfrm>
          <a:prstGeom prst="rect">
            <a:avLst/>
          </a:prstGeom>
          <a:noFill/>
        </p:spPr>
        <p:txBody>
          <a:bodyPr wrap="none" rtlCol="0">
            <a:spAutoFit/>
          </a:bodyPr>
          <a:lstStyle/>
          <a:p>
            <a:r>
              <a:rPr lang="en-US" dirty="0"/>
              <a:t>OS</a:t>
            </a:r>
          </a:p>
        </p:txBody>
      </p:sp>
      <p:pic>
        <p:nvPicPr>
          <p:cNvPr id="33807" name="Picture 15" descr="https://encrypted-tbn0.gstatic.com/images?q=tbn:ANd9GcQ6xmr5LKiXKDOHVl-lXE853dzqFgLAdsZiT1mYaAVLfcdC3hMgu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716233" y="76201"/>
            <a:ext cx="490955" cy="754062"/>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15" descr="https://encrypted-tbn0.gstatic.com/images?q=tbn:ANd9GcQ6xmr5LKiXKDOHVl-lXE853dzqFgLAdsZiT1mYaAVLfcdC3hMgu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024569" y="1901032"/>
            <a:ext cx="490955" cy="754062"/>
          </a:xfrm>
          <a:prstGeom prst="rect">
            <a:avLst/>
          </a:prstGeom>
          <a:noFill/>
          <a:extLst>
            <a:ext uri="{909E8E84-426E-40dd-AFC4-6F175D3DCCD1}">
              <a14:hiddenFill xmlns:a14="http://schemas.microsoft.com/office/drawing/2010/main">
                <a:solidFill>
                  <a:srgbClr val="FFFFFF"/>
                </a:solidFill>
              </a14:hiddenFill>
            </a:ext>
          </a:extLst>
        </p:spPr>
      </p:pic>
      <p:pic>
        <p:nvPicPr>
          <p:cNvPr id="33809" name="Picture 17" descr="https://encrypted-tbn1.gstatic.com/images?q=tbn:ANd9GcRs1L0wyK5UNOAfk0kaWVQLkTBhaFiJ6ToUpW9rGFZ6TIdwn2eLuQ"/>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rot="16200000" flipV="1">
            <a:off x="7411910" y="2337185"/>
            <a:ext cx="405606" cy="198381"/>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17" descr="https://encrypted-tbn1.gstatic.com/images?q=tbn:ANd9GcRs1L0wyK5UNOAfk0kaWVQLkTBhaFiJ6ToUpW9rGFZ6TIdwn2eLuQ"/>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rot="16200000" flipV="1">
            <a:off x="7103576" y="496593"/>
            <a:ext cx="405606" cy="198381"/>
          </a:xfrm>
          <a:prstGeom prst="rect">
            <a:avLst/>
          </a:prstGeom>
          <a:noFill/>
          <a:extLst>
            <a:ext uri="{909E8E84-426E-40dd-AFC4-6F175D3DCCD1}">
              <a14:hiddenFill xmlns:a14="http://schemas.microsoft.com/office/drawing/2010/main">
                <a:solidFill>
                  <a:srgbClr val="FFFFFF"/>
                </a:solidFill>
              </a14:hiddenFill>
            </a:ext>
          </a:extLst>
        </p:spPr>
      </p:pic>
      <p:sp>
        <p:nvSpPr>
          <p:cNvPr id="14" name="Left-Right Arrow 13"/>
          <p:cNvSpPr/>
          <p:nvPr/>
        </p:nvSpPr>
        <p:spPr>
          <a:xfrm>
            <a:off x="5793007" y="830263"/>
            <a:ext cx="2091519" cy="304800"/>
          </a:xfrm>
          <a:prstGeom prst="left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dirty="0"/>
          </a:p>
        </p:txBody>
      </p:sp>
      <p:pic>
        <p:nvPicPr>
          <p:cNvPr id="33817" name="Picture 25" descr="https://encrypted-tbn3.gstatic.com/images?q=tbn:ANd9GcT1sUofjFyGfzV8sn-hU3nsmM_rzre9unDjFQesgthMDtgEeCQB2cTUU8v-"/>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284545" y="851205"/>
            <a:ext cx="1428751" cy="419101"/>
          </a:xfrm>
          <a:prstGeom prst="rect">
            <a:avLst/>
          </a:prstGeom>
          <a:noFill/>
          <a:extLst>
            <a:ext uri="{909E8E84-426E-40dd-AFC4-6F175D3DCCD1}">
              <a14:hiddenFill xmlns:a14="http://schemas.microsoft.com/office/drawing/2010/main">
                <a:solidFill>
                  <a:srgbClr val="FFFFFF"/>
                </a:solidFill>
              </a14:hiddenFill>
            </a:ext>
          </a:extLst>
        </p:spPr>
      </p:pic>
      <p:sp>
        <p:nvSpPr>
          <p:cNvPr id="31" name="Left-Right Arrow 30"/>
          <p:cNvSpPr/>
          <p:nvPr/>
        </p:nvSpPr>
        <p:spPr>
          <a:xfrm rot="18876067">
            <a:off x="7200321" y="1436431"/>
            <a:ext cx="971550" cy="298891"/>
          </a:xfrm>
          <a:prstGeom prst="leftRightArrow">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dirty="0"/>
          </a:p>
        </p:txBody>
      </p:sp>
      <p:sp>
        <p:nvSpPr>
          <p:cNvPr id="41" name="Left Arrow 40"/>
          <p:cNvSpPr/>
          <p:nvPr/>
        </p:nvSpPr>
        <p:spPr>
          <a:xfrm rot="16200000">
            <a:off x="10650838" y="1166025"/>
            <a:ext cx="796322" cy="301445"/>
          </a:xfrm>
          <a:prstGeom prst="lef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p>
        </p:txBody>
      </p:sp>
      <p:sp>
        <p:nvSpPr>
          <p:cNvPr id="3" name="Content Placeholder 2"/>
          <p:cNvSpPr>
            <a:spLocks noGrp="1"/>
          </p:cNvSpPr>
          <p:nvPr>
            <p:ph idx="1"/>
          </p:nvPr>
        </p:nvSpPr>
        <p:spPr>
          <a:xfrm>
            <a:off x="609601" y="1600203"/>
            <a:ext cx="5429931" cy="4525963"/>
          </a:xfrm>
        </p:spPr>
        <p:txBody>
          <a:bodyPr>
            <a:normAutofit/>
          </a:bodyPr>
          <a:lstStyle/>
          <a:p>
            <a:pPr marL="0" indent="0">
              <a:buNone/>
            </a:pPr>
            <a:r>
              <a:rPr lang="en-US" sz="2400" dirty="0"/>
              <a:t>App binary &amp; OS are certified </a:t>
            </a:r>
            <a:br>
              <a:rPr lang="en-US" sz="2400" dirty="0"/>
            </a:br>
            <a:endParaRPr lang="en-US" sz="2400" dirty="0"/>
          </a:p>
          <a:p>
            <a:pPr marL="0" indent="0">
              <a:buNone/>
            </a:pPr>
            <a:r>
              <a:rPr lang="en-US" sz="2400" dirty="0"/>
              <a:t>OS provides cert to running Kindle saying it verified the binary</a:t>
            </a:r>
          </a:p>
          <a:p>
            <a:pPr marL="0" indent="0">
              <a:buNone/>
            </a:pPr>
            <a:endParaRPr lang="en-US" sz="2400" dirty="0"/>
          </a:p>
          <a:p>
            <a:pPr marL="0" indent="0">
              <a:buNone/>
            </a:pPr>
            <a:r>
              <a:rPr lang="en-US" sz="2400" dirty="0"/>
              <a:t>Kindle sends this to Amazon. Amazon only has to trust CA</a:t>
            </a:r>
          </a:p>
          <a:p>
            <a:pPr marL="0" indent="0">
              <a:buNone/>
            </a:pPr>
            <a:endParaRPr lang="en-US" sz="2400" dirty="0"/>
          </a:p>
          <a:p>
            <a:pPr marL="0" indent="0">
              <a:buNone/>
            </a:pPr>
            <a:r>
              <a:rPr lang="en-US" sz="2400" dirty="0"/>
              <a:t>Amazon sends </a:t>
            </a:r>
            <a:r>
              <a:rPr lang="en-US" sz="2400" dirty="0" smtClean="0"/>
              <a:t>“sealed” DRM </a:t>
            </a:r>
            <a:r>
              <a:rPr lang="en-US" sz="2400" dirty="0"/>
              <a:t>content. </a:t>
            </a:r>
            <a:r>
              <a:rPr lang="en-US" sz="2400" dirty="0" smtClean="0"/>
              <a:t>HW will unseal it only under the “right conditions”</a:t>
            </a:r>
            <a:endParaRPr lang="en-US" sz="2400" dirty="0"/>
          </a:p>
        </p:txBody>
      </p:sp>
      <p:sp>
        <p:nvSpPr>
          <p:cNvPr id="4" name="TextBox 3"/>
          <p:cNvSpPr txBox="1"/>
          <p:nvPr/>
        </p:nvSpPr>
        <p:spPr>
          <a:xfrm>
            <a:off x="7467600" y="5943600"/>
            <a:ext cx="1840768" cy="400110"/>
          </a:xfrm>
          <a:prstGeom prst="rect">
            <a:avLst/>
          </a:prstGeom>
          <a:noFill/>
        </p:spPr>
        <p:txBody>
          <a:bodyPr wrap="none" rtlCol="0">
            <a:spAutoFit/>
          </a:bodyPr>
          <a:lstStyle/>
          <a:p>
            <a:r>
              <a:rPr lang="en-US" sz="2000" dirty="0" smtClean="0">
                <a:latin typeface="Lucida Sans" panose="020B0602030504020204" pitchFamily="34" charset="0"/>
              </a:rPr>
              <a:t>Manufacturer</a:t>
            </a:r>
          </a:p>
        </p:txBody>
      </p:sp>
    </p:spTree>
    <p:extLst>
      <p:ext uri="{BB962C8B-B14F-4D97-AF65-F5344CB8AC3E}">
        <p14:creationId xmlns:p14="http://schemas.microsoft.com/office/powerpoint/2010/main" val="413877888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par>
                                <p:cTn id="26" presetID="10" presetClass="entr" presetSubtype="0" fill="hold" nodeType="withEffect">
                                  <p:stCondLst>
                                    <p:cond delay="0"/>
                                  </p:stCondLst>
                                  <p:childTnLst>
                                    <p:set>
                                      <p:cBhvr>
                                        <p:cTn id="27" dur="1" fill="hold">
                                          <p:stCondLst>
                                            <p:cond delay="0"/>
                                          </p:stCondLst>
                                        </p:cTn>
                                        <p:tgtEl>
                                          <p:spTgt spid="3">
                                            <p:txEl>
                                              <p:pRg st="0" end="0"/>
                                            </p:txEl>
                                          </p:spTgt>
                                        </p:tgtEl>
                                        <p:attrNameLst>
                                          <p:attrName>style.visibility</p:attrName>
                                        </p:attrNameLst>
                                      </p:cBhvr>
                                      <p:to>
                                        <p:strVal val="visible"/>
                                      </p:to>
                                    </p:set>
                                    <p:animEffect transition="in" filter="fade">
                                      <p:cBhvr>
                                        <p:cTn id="28" dur="500"/>
                                        <p:tgtEl>
                                          <p:spTgt spid="3">
                                            <p:txEl>
                                              <p:pRg st="0" end="0"/>
                                            </p:tx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7"/>
                                        </p:tgtEl>
                                        <p:attrNameLst>
                                          <p:attrName>style.visibility</p:attrName>
                                        </p:attrNameLst>
                                      </p:cBhvr>
                                      <p:to>
                                        <p:strVal val="visible"/>
                                      </p:to>
                                    </p:set>
                                    <p:animEffect transition="in" filter="fade">
                                      <p:cBhvr>
                                        <p:cTn id="36" dur="500"/>
                                        <p:tgtEl>
                                          <p:spTgt spid="3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500"/>
                                        <p:tgtEl>
                                          <p:spTgt spid="21"/>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fade">
                                      <p:cBhvr>
                                        <p:cTn id="42" dur="500"/>
                                        <p:tgtEl>
                                          <p:spTgt spid="23"/>
                                        </p:tgtEl>
                                      </p:cBhvr>
                                    </p:animEffect>
                                  </p:childTnLst>
                                </p:cTn>
                              </p:par>
                              <p:par>
                                <p:cTn id="43" presetID="10" presetClass="entr" presetSubtype="0" fill="hold" nodeType="withEffect">
                                  <p:stCondLst>
                                    <p:cond delay="0"/>
                                  </p:stCondLst>
                                  <p:childTnLst>
                                    <p:set>
                                      <p:cBhvr>
                                        <p:cTn id="44" dur="1" fill="hold">
                                          <p:stCondLst>
                                            <p:cond delay="0"/>
                                          </p:stCondLst>
                                        </p:cTn>
                                        <p:tgtEl>
                                          <p:spTgt spid="3">
                                            <p:txEl>
                                              <p:pRg st="1" end="1"/>
                                            </p:txEl>
                                          </p:spTgt>
                                        </p:tgtEl>
                                        <p:attrNameLst>
                                          <p:attrName>style.visibility</p:attrName>
                                        </p:attrNameLst>
                                      </p:cBhvr>
                                      <p:to>
                                        <p:strVal val="visible"/>
                                      </p:to>
                                    </p:set>
                                    <p:animEffect transition="in" filter="fade">
                                      <p:cBhvr>
                                        <p:cTn id="45" dur="500"/>
                                        <p:tgtEl>
                                          <p:spTgt spid="3">
                                            <p:txEl>
                                              <p:pRg st="1" end="1"/>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33817"/>
                                        </p:tgtEl>
                                        <p:attrNameLst>
                                          <p:attrName>style.visibility</p:attrName>
                                        </p:attrNameLst>
                                      </p:cBhvr>
                                      <p:to>
                                        <p:strVal val="visible"/>
                                      </p:to>
                                    </p:set>
                                    <p:animEffect transition="in" filter="fade">
                                      <p:cBhvr>
                                        <p:cTn id="50" dur="500"/>
                                        <p:tgtEl>
                                          <p:spTgt spid="33817"/>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4"/>
                                        </p:tgtEl>
                                        <p:attrNameLst>
                                          <p:attrName>style.visibility</p:attrName>
                                        </p:attrNameLst>
                                      </p:cBhvr>
                                      <p:to>
                                        <p:strVal val="visible"/>
                                      </p:to>
                                    </p:set>
                                    <p:animEffect transition="in" filter="fade">
                                      <p:cBhvr>
                                        <p:cTn id="53" dur="500"/>
                                        <p:tgtEl>
                                          <p:spTgt spid="14"/>
                                        </p:tgtEl>
                                      </p:cBhvr>
                                    </p:animEffect>
                                  </p:childTnLst>
                                </p:cTn>
                              </p:par>
                              <p:par>
                                <p:cTn id="54" presetID="10" presetClass="entr" presetSubtype="0" fill="hold" nodeType="withEffect">
                                  <p:stCondLst>
                                    <p:cond delay="0"/>
                                  </p:stCondLst>
                                  <p:childTnLst>
                                    <p:set>
                                      <p:cBhvr>
                                        <p:cTn id="55" dur="1" fill="hold">
                                          <p:stCondLst>
                                            <p:cond delay="0"/>
                                          </p:stCondLst>
                                        </p:cTn>
                                        <p:tgtEl>
                                          <p:spTgt spid="3">
                                            <p:txEl>
                                              <p:pRg st="3" end="3"/>
                                            </p:txEl>
                                          </p:spTgt>
                                        </p:tgtEl>
                                        <p:attrNameLst>
                                          <p:attrName>style.visibility</p:attrName>
                                        </p:attrNameLst>
                                      </p:cBhvr>
                                      <p:to>
                                        <p:strVal val="visible"/>
                                      </p:to>
                                    </p:set>
                                    <p:animEffect transition="in" filter="fade">
                                      <p:cBhvr>
                                        <p:cTn id="56" dur="500"/>
                                        <p:tgtEl>
                                          <p:spTgt spid="3">
                                            <p:txEl>
                                              <p:pRg st="3" end="3"/>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33807"/>
                                        </p:tgtEl>
                                        <p:attrNameLst>
                                          <p:attrName>style.visibility</p:attrName>
                                        </p:attrNameLst>
                                      </p:cBhvr>
                                      <p:to>
                                        <p:strVal val="visible"/>
                                      </p:to>
                                    </p:set>
                                    <p:animEffect transition="in" filter="fade">
                                      <p:cBhvr>
                                        <p:cTn id="61" dur="500"/>
                                        <p:tgtEl>
                                          <p:spTgt spid="33807"/>
                                        </p:tgtEl>
                                      </p:cBhvr>
                                    </p:animEffect>
                                  </p:childTnLst>
                                </p:cTn>
                              </p:par>
                              <p:par>
                                <p:cTn id="62" presetID="10" presetClass="entr" presetSubtype="0" fill="hold" nodeType="withEffect">
                                  <p:stCondLst>
                                    <p:cond delay="0"/>
                                  </p:stCondLst>
                                  <p:childTnLst>
                                    <p:set>
                                      <p:cBhvr>
                                        <p:cTn id="63" dur="1" fill="hold">
                                          <p:stCondLst>
                                            <p:cond delay="0"/>
                                          </p:stCondLst>
                                        </p:cTn>
                                        <p:tgtEl>
                                          <p:spTgt spid="30"/>
                                        </p:tgtEl>
                                        <p:attrNameLst>
                                          <p:attrName>style.visibility</p:attrName>
                                        </p:attrNameLst>
                                      </p:cBhvr>
                                      <p:to>
                                        <p:strVal val="visible"/>
                                      </p:to>
                                    </p:set>
                                    <p:animEffect transition="in" filter="fade">
                                      <p:cBhvr>
                                        <p:cTn id="64" dur="500"/>
                                        <p:tgtEl>
                                          <p:spTgt spid="30"/>
                                        </p:tgtEl>
                                      </p:cBhvr>
                                    </p:animEffect>
                                  </p:childTnLst>
                                </p:cTn>
                              </p:par>
                              <p:par>
                                <p:cTn id="65" presetID="10" presetClass="entr" presetSubtype="0" fill="hold" nodeType="withEffect">
                                  <p:stCondLst>
                                    <p:cond delay="0"/>
                                  </p:stCondLst>
                                  <p:childTnLst>
                                    <p:set>
                                      <p:cBhvr>
                                        <p:cTn id="66" dur="1" fill="hold">
                                          <p:stCondLst>
                                            <p:cond delay="0"/>
                                          </p:stCondLst>
                                        </p:cTn>
                                        <p:tgtEl>
                                          <p:spTgt spid="3">
                                            <p:txEl>
                                              <p:pRg st="5" end="5"/>
                                            </p:txEl>
                                          </p:spTgt>
                                        </p:tgtEl>
                                        <p:attrNameLst>
                                          <p:attrName>style.visibility</p:attrName>
                                        </p:attrNameLst>
                                      </p:cBhvr>
                                      <p:to>
                                        <p:strVal val="visible"/>
                                      </p:to>
                                    </p:set>
                                    <p:animEffect transition="in" filter="fade">
                                      <p:cBhvr>
                                        <p:cTn id="67" dur="500"/>
                                        <p:tgtEl>
                                          <p:spTgt spid="3">
                                            <p:txEl>
                                              <p:pRg st="5" end="5"/>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28"/>
                                        </p:tgtEl>
                                        <p:attrNameLst>
                                          <p:attrName>style.visibility</p:attrName>
                                        </p:attrNameLst>
                                      </p:cBhvr>
                                      <p:to>
                                        <p:strVal val="visible"/>
                                      </p:to>
                                    </p:set>
                                    <p:animEffect transition="in" filter="fade">
                                      <p:cBhvr>
                                        <p:cTn id="72" dur="500"/>
                                        <p:tgtEl>
                                          <p:spTgt spid="28"/>
                                        </p:tgtEl>
                                      </p:cBhvr>
                                    </p:animEffect>
                                  </p:childTnLst>
                                </p:cTn>
                              </p:par>
                              <p:par>
                                <p:cTn id="73" presetID="10" presetClass="entr" presetSubtype="0" fill="hold" nodeType="withEffect">
                                  <p:stCondLst>
                                    <p:cond delay="0"/>
                                  </p:stCondLst>
                                  <p:childTnLst>
                                    <p:set>
                                      <p:cBhvr>
                                        <p:cTn id="74" dur="1" fill="hold">
                                          <p:stCondLst>
                                            <p:cond delay="0"/>
                                          </p:stCondLst>
                                        </p:cTn>
                                        <p:tgtEl>
                                          <p:spTgt spid="33809"/>
                                        </p:tgtEl>
                                        <p:attrNameLst>
                                          <p:attrName>style.visibility</p:attrName>
                                        </p:attrNameLst>
                                      </p:cBhvr>
                                      <p:to>
                                        <p:strVal val="visible"/>
                                      </p:to>
                                    </p:set>
                                    <p:animEffect transition="in" filter="fade">
                                      <p:cBhvr>
                                        <p:cTn id="75" dur="500"/>
                                        <p:tgtEl>
                                          <p:spTgt spid="33809"/>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31"/>
                                        </p:tgtEl>
                                        <p:attrNameLst>
                                          <p:attrName>style.visibility</p:attrName>
                                        </p:attrNameLst>
                                      </p:cBhvr>
                                      <p:to>
                                        <p:strVal val="visible"/>
                                      </p:to>
                                    </p:set>
                                    <p:animEffect transition="in" filter="fade">
                                      <p:cBhvr>
                                        <p:cTn id="78"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20" grpId="0" animBg="1"/>
      <p:bldP spid="21" grpId="0" animBg="1"/>
      <p:bldP spid="23" grpId="0" animBg="1"/>
      <p:bldP spid="13" grpId="0"/>
      <p:bldP spid="25" grpId="0"/>
      <p:bldP spid="14" grpId="0" animBg="1"/>
      <p:bldP spid="31" grpId="0" animBg="1"/>
      <p:bldP spid="4" grpId="0"/>
    </p:bld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558657" y="2"/>
            <a:ext cx="11099945" cy="6873639"/>
          </a:xfrm>
          <a:prstGeom prst="rect">
            <a:avLst/>
          </a:prstGeom>
        </p:spPr>
      </p:pic>
    </p:spTree>
    <p:extLst>
      <p:ext uri="{BB962C8B-B14F-4D97-AF65-F5344CB8AC3E}">
        <p14:creationId xmlns:p14="http://schemas.microsoft.com/office/powerpoint/2010/main" val="187178371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Reading</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Aleph One’s “Smashing the Stack for Fun </a:t>
            </a:r>
            <a:r>
              <a:rPr lang="en-US" dirty="0"/>
              <a:t>and Profit” </a:t>
            </a:r>
            <a:r>
              <a:rPr lang="en-US" dirty="0" smtClean="0">
                <a:hlinkClick r:id="rId3"/>
              </a:rPr>
              <a:t>http</a:t>
            </a:r>
            <a:r>
              <a:rPr lang="en-US" dirty="0">
                <a:hlinkClick r:id="rId3"/>
              </a:rPr>
              <a:t>://</a:t>
            </a:r>
            <a:r>
              <a:rPr lang="en-US" dirty="0" smtClean="0">
                <a:hlinkClick r:id="rId3"/>
              </a:rPr>
              <a:t>insecure.org/stf/smashstack.html</a:t>
            </a:r>
            <a:endParaRPr lang="en-US" dirty="0" smtClean="0"/>
          </a:p>
          <a:p>
            <a:r>
              <a:rPr lang="en-US" dirty="0" smtClean="0"/>
              <a:t>Paul </a:t>
            </a:r>
            <a:r>
              <a:rPr lang="en-US" dirty="0" err="1" smtClean="0"/>
              <a:t>Makowski’s</a:t>
            </a:r>
            <a:r>
              <a:rPr lang="en-US" dirty="0" smtClean="0"/>
              <a:t> “Smashing the Stack in 2011” </a:t>
            </a:r>
            <a:r>
              <a:rPr lang="en-US" dirty="0" smtClean="0">
                <a:hlinkClick r:id="rId4"/>
              </a:rPr>
              <a:t>http://paulmakowski.wordpress.com/2011/01/25/smashing-the-stack-in-2011/</a:t>
            </a:r>
            <a:endParaRPr lang="en-US" dirty="0" smtClean="0"/>
          </a:p>
          <a:p>
            <a:r>
              <a:rPr lang="en-US" dirty="0" err="1" smtClean="0"/>
              <a:t>Blexim’s</a:t>
            </a:r>
            <a:r>
              <a:rPr lang="en-US" dirty="0" smtClean="0"/>
              <a:t> “Basic Integer </a:t>
            </a:r>
            <a:r>
              <a:rPr lang="en-US" dirty="0"/>
              <a:t>Overflows” </a:t>
            </a:r>
            <a:r>
              <a:rPr lang="en-US" dirty="0">
                <a:hlinkClick r:id="rId5"/>
              </a:rPr>
              <a:t>http://</a:t>
            </a:r>
            <a:r>
              <a:rPr lang="en-US" dirty="0" smtClean="0">
                <a:hlinkClick r:id="rId5"/>
              </a:rPr>
              <a:t>www.phrack.org/issues.html?issue=60&amp;id=10</a:t>
            </a:r>
            <a:endParaRPr lang="en-US" dirty="0"/>
          </a:p>
          <a:p>
            <a:r>
              <a:rPr lang="en-US" dirty="0"/>
              <a:t>Return-to-</a:t>
            </a:r>
            <a:r>
              <a:rPr lang="en-US" dirty="0" err="1"/>
              <a:t>libc</a:t>
            </a:r>
            <a:r>
              <a:rPr lang="en-US" dirty="0"/>
              <a:t> demo </a:t>
            </a:r>
            <a:r>
              <a:rPr lang="en-US" dirty="0">
                <a:hlinkClick r:id="rId6"/>
              </a:rPr>
              <a:t>http://www.securitytube.net/video/258</a:t>
            </a:r>
            <a:endParaRPr lang="en-US" dirty="0"/>
          </a:p>
          <a:p>
            <a:endParaRPr lang="en-US" dirty="0" smtClean="0"/>
          </a:p>
          <a:p>
            <a:endParaRPr lang="en-US" dirty="0"/>
          </a:p>
          <a:p>
            <a:r>
              <a:rPr lang="en-US" dirty="0" smtClean="0"/>
              <a:t>Pat </a:t>
            </a:r>
            <a:r>
              <a:rPr lang="en-US" dirty="0" err="1" smtClean="0"/>
              <a:t>Pannuto</a:t>
            </a:r>
            <a:r>
              <a:rPr lang="en-US" dirty="0" smtClean="0"/>
              <a:t> for slide reviews and listening to me complain about </a:t>
            </a:r>
            <a:r>
              <a:rPr lang="en-US" dirty="0" err="1" smtClean="0"/>
              <a:t>shellcode</a:t>
            </a:r>
            <a:r>
              <a:rPr lang="en-US" dirty="0" smtClean="0"/>
              <a:t> not working</a:t>
            </a:r>
          </a:p>
          <a:p>
            <a:r>
              <a:rPr lang="en-US" dirty="0" smtClean="0"/>
              <a:t>Professor J. Alex </a:t>
            </a:r>
            <a:r>
              <a:rPr lang="en-US" dirty="0" err="1" smtClean="0"/>
              <a:t>Halderman</a:t>
            </a:r>
            <a:r>
              <a:rPr lang="en-US" dirty="0" smtClean="0"/>
              <a:t> for slide reviews</a:t>
            </a:r>
            <a:endParaRPr lang="en-US" dirty="0"/>
          </a:p>
        </p:txBody>
      </p:sp>
    </p:spTree>
    <p:extLst>
      <p:ext uri="{BB962C8B-B14F-4D97-AF65-F5344CB8AC3E}">
        <p14:creationId xmlns:p14="http://schemas.microsoft.com/office/powerpoint/2010/main" val="387945004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074" name="Picture 2" descr="File:Brain-viru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10164" y="3132"/>
            <a:ext cx="9371673" cy="68517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148770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098" name="Picture 2" descr="http://uploads.neatorama.com/wp-content/uploads/2012/04/590_Amjad-Basit-Farooq-Alvi-500x305.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43200" y="1914998"/>
            <a:ext cx="6604266" cy="402860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err="1" smtClean="0"/>
              <a:t>Basit</a:t>
            </a:r>
            <a:r>
              <a:rPr lang="en-US" dirty="0" smtClean="0"/>
              <a:t> and </a:t>
            </a:r>
            <a:r>
              <a:rPr lang="en-US" dirty="0" err="1" smtClean="0"/>
              <a:t>Amjad</a:t>
            </a:r>
            <a:r>
              <a:rPr lang="en-US" dirty="0" smtClean="0"/>
              <a:t> </a:t>
            </a:r>
            <a:r>
              <a:rPr lang="en-US" dirty="0" err="1" smtClean="0"/>
              <a:t>Farooq</a:t>
            </a:r>
            <a:r>
              <a:rPr lang="en-US" dirty="0" smtClean="0"/>
              <a:t> </a:t>
            </a:r>
            <a:r>
              <a:rPr lang="en-US" dirty="0" err="1" smtClean="0"/>
              <a:t>Alvi</a:t>
            </a:r>
            <a:endParaRPr lang="en-US" dirty="0"/>
          </a:p>
        </p:txBody>
      </p:sp>
    </p:spTree>
    <p:extLst>
      <p:ext uri="{BB962C8B-B14F-4D97-AF65-F5344CB8AC3E}">
        <p14:creationId xmlns:p14="http://schemas.microsoft.com/office/powerpoint/2010/main" val="117182139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050" name="Picture 2" descr="http://spectrum.ieee.org/img/03OLHowStuxnetWorked-1360963061216.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0" y="-11503"/>
            <a:ext cx="9178790" cy="68840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409322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nvPr>
        </p:nvGraphicFramePr>
        <p:xfrm>
          <a:off x="2286000" y="2011680"/>
          <a:ext cx="7772400" cy="4236720"/>
        </p:xfrm>
        <a:graphic>
          <a:graphicData uri="http://schemas.openxmlformats.org/drawingml/2006/table">
            <a:tbl>
              <a:tblPr>
                <a:tableStyleId>{5C22544A-7EE6-4342-B048-85BDC9FD1C3A}</a:tableStyleId>
              </a:tblPr>
              <a:tblGrid>
                <a:gridCol w="2540000"/>
                <a:gridCol w="2641600"/>
                <a:gridCol w="2590800"/>
              </a:tblGrid>
              <a:tr h="1412240">
                <a:tc>
                  <a:txBody>
                    <a:bodyPr/>
                    <a:lstStyle/>
                    <a:p>
                      <a:pPr algn="ctr"/>
                      <a:endParaRPr lang="en-US" sz="2800" dirty="0"/>
                    </a:p>
                  </a:txBody>
                  <a:tcPr anchor="ctr">
                    <a:lnL w="12700" cap="flat" cmpd="sng" algn="ctr">
                      <a:solidFill>
                        <a:schemeClr val="bg1">
                          <a:lumMod val="65000"/>
                        </a:schemeClr>
                      </a:solidFill>
                      <a:prstDash val="solid"/>
                      <a:round/>
                      <a:headEnd type="none" w="med" len="med"/>
                      <a:tailEnd type="none" w="med" len="med"/>
                    </a:lnL>
                    <a:lnT w="12700" cap="flat" cmpd="sng" algn="ctr">
                      <a:solidFill>
                        <a:schemeClr val="bg1">
                          <a:lumMod val="65000"/>
                        </a:schemeClr>
                      </a:solidFill>
                      <a:prstDash val="solid"/>
                      <a:round/>
                      <a:headEnd type="none" w="med" len="med"/>
                      <a:tailEnd type="none" w="med" len="med"/>
                    </a:lnT>
                  </a:tcPr>
                </a:tc>
                <a:tc>
                  <a:txBody>
                    <a:bodyPr/>
                    <a:lstStyle/>
                    <a:p>
                      <a:pPr algn="ctr"/>
                      <a:r>
                        <a:rPr lang="en-US" sz="2800" dirty="0" smtClean="0"/>
                        <a:t>Requires host</a:t>
                      </a:r>
                      <a:endParaRPr lang="en-US" sz="2800" dirty="0"/>
                    </a:p>
                  </a:txBody>
                  <a:tcPr anchor="ctr">
                    <a:lnT w="12700" cap="flat" cmpd="sng" algn="ctr">
                      <a:solidFill>
                        <a:schemeClr val="bg1">
                          <a:lumMod val="65000"/>
                        </a:schemeClr>
                      </a:solidFill>
                      <a:prstDash val="solid"/>
                      <a:round/>
                      <a:headEnd type="none" w="med" len="med"/>
                      <a:tailEnd type="none" w="med" len="med"/>
                    </a:lnT>
                  </a:tcPr>
                </a:tc>
                <a:tc>
                  <a:txBody>
                    <a:bodyPr/>
                    <a:lstStyle/>
                    <a:p>
                      <a:pPr algn="ctr"/>
                      <a:r>
                        <a:rPr lang="en-US" sz="2800" dirty="0" smtClean="0"/>
                        <a:t>Runs independently</a:t>
                      </a:r>
                      <a:endParaRPr lang="en-US" sz="2800" dirty="0"/>
                    </a:p>
                  </a:txBody>
                  <a:tcPr anchor="ctr">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tcPr>
                </a:tc>
              </a:tr>
              <a:tr h="1412240">
                <a:tc>
                  <a:txBody>
                    <a:bodyPr/>
                    <a:lstStyle/>
                    <a:p>
                      <a:pPr algn="ctr"/>
                      <a:r>
                        <a:rPr lang="en-US" sz="2800" dirty="0" smtClean="0"/>
                        <a:t>Doesn’t spread</a:t>
                      </a:r>
                      <a:endParaRPr lang="en-US" sz="2800" dirty="0"/>
                    </a:p>
                  </a:txBody>
                  <a:tcPr anchor="ctr">
                    <a:lnL w="12700" cap="flat" cmpd="sng" algn="ctr">
                      <a:solidFill>
                        <a:schemeClr val="bg1">
                          <a:lumMod val="65000"/>
                        </a:schemeClr>
                      </a:solidFill>
                      <a:prstDash val="solid"/>
                      <a:round/>
                      <a:headEnd type="none" w="med" len="med"/>
                      <a:tailEnd type="none" w="med" len="med"/>
                    </a:lnL>
                  </a:tcPr>
                </a:tc>
                <a:tc>
                  <a:txBody>
                    <a:bodyPr/>
                    <a:lstStyle/>
                    <a:p>
                      <a:pPr algn="ctr"/>
                      <a:r>
                        <a:rPr lang="en-US" sz="2800" dirty="0" smtClean="0"/>
                        <a:t>Trojan,</a:t>
                      </a:r>
                    </a:p>
                    <a:p>
                      <a:pPr algn="ctr"/>
                      <a:r>
                        <a:rPr lang="en-US" sz="2800" dirty="0" smtClean="0"/>
                        <a:t>Rootkit</a:t>
                      </a:r>
                      <a:endParaRPr lang="en-US" sz="2800" dirty="0"/>
                    </a:p>
                  </a:txBody>
                  <a:tcPr anchor="ctr"/>
                </a:tc>
                <a:tc>
                  <a:txBody>
                    <a:bodyPr/>
                    <a:lstStyle/>
                    <a:p>
                      <a:pPr algn="ctr"/>
                      <a:r>
                        <a:rPr lang="en-US" sz="2800" dirty="0" smtClean="0"/>
                        <a:t>Keylogger,</a:t>
                      </a:r>
                    </a:p>
                    <a:p>
                      <a:pPr algn="ctr"/>
                      <a:r>
                        <a:rPr lang="en-US" sz="2800" dirty="0" smtClean="0"/>
                        <a:t>Spyware</a:t>
                      </a:r>
                      <a:endParaRPr lang="en-US" sz="2800" dirty="0"/>
                    </a:p>
                  </a:txBody>
                  <a:tcPr anchor="ctr">
                    <a:lnR w="12700" cap="flat" cmpd="sng" algn="ctr">
                      <a:solidFill>
                        <a:schemeClr val="bg1">
                          <a:lumMod val="65000"/>
                        </a:schemeClr>
                      </a:solidFill>
                      <a:prstDash val="solid"/>
                      <a:round/>
                      <a:headEnd type="none" w="med" len="med"/>
                      <a:tailEnd type="none" w="med" len="med"/>
                    </a:lnR>
                  </a:tcPr>
                </a:tc>
              </a:tr>
              <a:tr h="1412240">
                <a:tc>
                  <a:txBody>
                    <a:bodyPr/>
                    <a:lstStyle/>
                    <a:p>
                      <a:pPr algn="ctr"/>
                      <a:r>
                        <a:rPr lang="en-US" sz="2800" dirty="0" smtClean="0"/>
                        <a:t>Spreads</a:t>
                      </a:r>
                      <a:endParaRPr lang="en-US" sz="2800" dirty="0"/>
                    </a:p>
                  </a:txBody>
                  <a:tcPr anchor="ctr">
                    <a:lnL w="12700" cap="flat" cmpd="sng" algn="ctr">
                      <a:solidFill>
                        <a:schemeClr val="bg1">
                          <a:lumMod val="65000"/>
                        </a:schemeClr>
                      </a:solidFill>
                      <a:prstDash val="solid"/>
                      <a:round/>
                      <a:headEnd type="none" w="med" len="med"/>
                      <a:tailEnd type="none" w="med" len="med"/>
                    </a:lnL>
                    <a:lnB w="12700" cap="flat" cmpd="sng" algn="ctr">
                      <a:solidFill>
                        <a:schemeClr val="bg1">
                          <a:lumMod val="65000"/>
                        </a:schemeClr>
                      </a:solidFill>
                      <a:prstDash val="solid"/>
                      <a:round/>
                      <a:headEnd type="none" w="med" len="med"/>
                      <a:tailEnd type="none" w="med" len="med"/>
                    </a:lnB>
                  </a:tcPr>
                </a:tc>
                <a:tc>
                  <a:txBody>
                    <a:bodyPr/>
                    <a:lstStyle/>
                    <a:p>
                      <a:pPr algn="ctr"/>
                      <a:r>
                        <a:rPr lang="en-US" sz="2800" dirty="0" smtClean="0"/>
                        <a:t>Virus</a:t>
                      </a:r>
                      <a:endParaRPr lang="en-US" sz="2800" dirty="0"/>
                    </a:p>
                  </a:txBody>
                  <a:tcPr anchor="ctr">
                    <a:lnB w="12700" cap="flat" cmpd="sng" algn="ctr">
                      <a:solidFill>
                        <a:schemeClr val="bg1">
                          <a:lumMod val="65000"/>
                        </a:schemeClr>
                      </a:solidFill>
                      <a:prstDash val="solid"/>
                      <a:round/>
                      <a:headEnd type="none" w="med" len="med"/>
                      <a:tailEnd type="none" w="med" len="med"/>
                    </a:lnB>
                  </a:tcPr>
                </a:tc>
                <a:tc>
                  <a:txBody>
                    <a:bodyPr/>
                    <a:lstStyle/>
                    <a:p>
                      <a:pPr algn="ctr"/>
                      <a:r>
                        <a:rPr lang="en-US" sz="2800" dirty="0" smtClean="0"/>
                        <a:t>Worm</a:t>
                      </a:r>
                      <a:endParaRPr lang="en-US" sz="2800" dirty="0"/>
                    </a:p>
                  </a:txBody>
                  <a:tcPr anchor="ctr">
                    <a:lnR w="12700" cap="flat" cmpd="sng" algn="ctr">
                      <a:solidFill>
                        <a:schemeClr val="bg1">
                          <a:lumMod val="65000"/>
                        </a:schemeClr>
                      </a:solidFill>
                      <a:prstDash val="solid"/>
                      <a:round/>
                      <a:headEnd type="none" w="med" len="med"/>
                      <a:tailEnd type="none" w="med" len="med"/>
                    </a:lnR>
                    <a:lnB w="12700" cap="flat" cmpd="sng" algn="ctr">
                      <a:solidFill>
                        <a:schemeClr val="bg1">
                          <a:lumMod val="65000"/>
                        </a:schemeClr>
                      </a:solidFill>
                      <a:prstDash val="solid"/>
                      <a:round/>
                      <a:headEnd type="none" w="med" len="med"/>
                      <a:tailEnd type="none" w="med" len="med"/>
                    </a:lnB>
                  </a:tcPr>
                </a:tc>
              </a:tr>
            </a:tbl>
          </a:graphicData>
        </a:graphic>
      </p:graphicFrame>
      <p:sp>
        <p:nvSpPr>
          <p:cNvPr id="3" name="Title 2"/>
          <p:cNvSpPr>
            <a:spLocks noGrp="1"/>
          </p:cNvSpPr>
          <p:nvPr>
            <p:ph type="title"/>
          </p:nvPr>
        </p:nvSpPr>
        <p:spPr/>
        <p:txBody>
          <a:bodyPr/>
          <a:lstStyle/>
          <a:p>
            <a:r>
              <a:rPr lang="en-US" dirty="0" smtClean="0"/>
              <a:t>Malware Taxonomy</a:t>
            </a:r>
            <a:endParaRPr lang="en-US" dirty="0"/>
          </a:p>
        </p:txBody>
      </p:sp>
    </p:spTree>
    <p:extLst>
      <p:ext uri="{BB962C8B-B14F-4D97-AF65-F5344CB8AC3E}">
        <p14:creationId xmlns:p14="http://schemas.microsoft.com/office/powerpoint/2010/main" val="313069603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7594061"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6c</a:t>
            </a: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594061"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err="1" smtClean="0">
                <a:solidFill>
                  <a:schemeClr val="bg2">
                    <a:lumMod val="50000"/>
                  </a:schemeClr>
                </a:solidFill>
                <a:latin typeface="Courier New" pitchFamily="49" charset="0"/>
                <a:cs typeface="Courier New" pitchFamily="49" charset="0"/>
              </a:rPr>
              <a:t>ff</a:t>
            </a: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smtClean="0"/>
              <a:t>Stack</a:t>
            </a:r>
            <a:endParaRPr lang="en-US" dirty="0"/>
          </a:p>
        </p:txBody>
      </p:sp>
      <p:sp>
        <p:nvSpPr>
          <p:cNvPr id="3" name="Content Placeholder 2"/>
          <p:cNvSpPr>
            <a:spLocks noGrp="1"/>
          </p:cNvSpPr>
          <p:nvPr>
            <p:ph idx="1"/>
          </p:nvPr>
        </p:nvSpPr>
        <p:spPr>
          <a:xfrm>
            <a:off x="609600" y="1775192"/>
            <a:ext cx="5588000" cy="4625609"/>
          </a:xfrm>
        </p:spPr>
        <p:txBody>
          <a:bodyPr/>
          <a:lstStyle/>
          <a:p>
            <a:pPr marL="118872" indent="0">
              <a:buNone/>
            </a:pPr>
            <a:r>
              <a:rPr lang="en-US" b="1" dirty="0">
                <a:latin typeface="Courier New" pitchFamily="49" charset="0"/>
                <a:cs typeface="Courier New" pitchFamily="49" charset="0"/>
              </a:rPr>
              <a:t>p</a:t>
            </a:r>
            <a:r>
              <a:rPr lang="en-US" b="1" dirty="0" smtClean="0">
                <a:latin typeface="Courier New" pitchFamily="49" charset="0"/>
                <a:cs typeface="Courier New" pitchFamily="49" charset="0"/>
              </a:rPr>
              <a:t>ush 0x0a</a:t>
            </a:r>
          </a:p>
          <a:p>
            <a:pPr marL="118872" indent="0">
              <a:buNone/>
            </a:pPr>
            <a:r>
              <a:rPr lang="en-US" b="1" dirty="0" smtClean="0">
                <a:latin typeface="Courier New" pitchFamily="49" charset="0"/>
                <a:cs typeface="Courier New" pitchFamily="49" charset="0"/>
              </a:rPr>
              <a:t>push 0x6c</a:t>
            </a:r>
          </a:p>
          <a:p>
            <a:pPr marL="118872" indent="0">
              <a:buNone/>
            </a:pPr>
            <a:r>
              <a:rPr lang="en-US" b="1" dirty="0">
                <a:latin typeface="Courier New" pitchFamily="49" charset="0"/>
                <a:cs typeface="Courier New" pitchFamily="49" charset="0"/>
              </a:rPr>
              <a:t>p</a:t>
            </a:r>
            <a:r>
              <a:rPr lang="en-US" b="1" dirty="0" smtClean="0">
                <a:latin typeface="Courier New" pitchFamily="49" charset="0"/>
                <a:cs typeface="Courier New" pitchFamily="49" charset="0"/>
              </a:rPr>
              <a:t>ush 0xff</a:t>
            </a:r>
          </a:p>
          <a:p>
            <a:pPr marL="118872" indent="0">
              <a:buNone/>
            </a:pPr>
            <a:r>
              <a:rPr lang="en-US" b="1" dirty="0" smtClean="0">
                <a:latin typeface="Courier New" pitchFamily="49" charset="0"/>
                <a:cs typeface="Courier New" pitchFamily="49" charset="0"/>
              </a:rPr>
              <a:t>pop  r1   #0xff</a:t>
            </a:r>
          </a:p>
          <a:p>
            <a:pPr marL="118872" indent="0">
              <a:buNone/>
            </a:pPr>
            <a:r>
              <a:rPr lang="en-US" b="1" dirty="0">
                <a:latin typeface="Courier New" pitchFamily="49" charset="0"/>
                <a:cs typeface="Courier New" pitchFamily="49" charset="0"/>
              </a:rPr>
              <a:t>p</a:t>
            </a:r>
            <a:r>
              <a:rPr lang="en-US" b="1" dirty="0" smtClean="0">
                <a:latin typeface="Courier New" pitchFamily="49" charset="0"/>
                <a:cs typeface="Courier New" pitchFamily="49" charset="0"/>
              </a:rPr>
              <a:t>op  r2   #0x6c</a:t>
            </a:r>
          </a:p>
          <a:p>
            <a:pPr marL="118872" indent="0">
              <a:buNone/>
            </a:pPr>
            <a:r>
              <a:rPr lang="en-US" b="1" dirty="0">
                <a:latin typeface="Courier New" pitchFamily="49" charset="0"/>
                <a:cs typeface="Courier New" pitchFamily="49" charset="0"/>
              </a:rPr>
              <a:t>p</a:t>
            </a:r>
            <a:r>
              <a:rPr lang="en-US" b="1" dirty="0" smtClean="0">
                <a:latin typeface="Courier New" pitchFamily="49" charset="0"/>
                <a:cs typeface="Courier New" pitchFamily="49" charset="0"/>
              </a:rPr>
              <a:t>ush 0x88</a:t>
            </a:r>
          </a:p>
        </p:txBody>
      </p:sp>
      <p:sp>
        <p:nvSpPr>
          <p:cNvPr id="4" name="Rectangle 3"/>
          <p:cNvSpPr/>
          <p:nvPr/>
        </p:nvSpPr>
        <p:spPr>
          <a:xfrm>
            <a:off x="7594061" y="5562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latin typeface="Courier New" pitchFamily="49" charset="0"/>
                <a:cs typeface="Courier New" pitchFamily="49" charset="0"/>
              </a:rPr>
              <a:t>0a</a:t>
            </a:r>
            <a:endParaRPr lang="en-US" sz="3200" b="1" dirty="0">
              <a:latin typeface="Courier New" pitchFamily="49" charset="0"/>
              <a:cs typeface="Courier New" pitchFamily="49" charset="0"/>
            </a:endParaRPr>
          </a:p>
        </p:txBody>
      </p:sp>
      <p:sp>
        <p:nvSpPr>
          <p:cNvPr id="7" name="Rectangle 6"/>
          <p:cNvSpPr/>
          <p:nvPr/>
        </p:nvSpPr>
        <p:spPr>
          <a:xfrm>
            <a:off x="7594061" y="49530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latin typeface="Courier New" pitchFamily="49" charset="0"/>
                <a:cs typeface="Courier New" pitchFamily="49" charset="0"/>
              </a:rPr>
              <a:t>88</a:t>
            </a:r>
            <a:endParaRPr lang="en-US" sz="3200" b="1" dirty="0">
              <a:latin typeface="Courier New" pitchFamily="49" charset="0"/>
              <a:cs typeface="Courier New" pitchFamily="49" charset="0"/>
            </a:endParaRPr>
          </a:p>
        </p:txBody>
      </p:sp>
      <p:cxnSp>
        <p:nvCxnSpPr>
          <p:cNvPr id="8" name="Straight Arrow Connector 7"/>
          <p:cNvCxnSpPr/>
          <p:nvPr/>
        </p:nvCxnSpPr>
        <p:spPr>
          <a:xfrm>
            <a:off x="6946630" y="49530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02595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nvPr>
        </p:nvGraphicFramePr>
        <p:xfrm>
          <a:off x="2286000" y="2011680"/>
          <a:ext cx="7772400" cy="4236720"/>
        </p:xfrm>
        <a:graphic>
          <a:graphicData uri="http://schemas.openxmlformats.org/drawingml/2006/table">
            <a:tbl>
              <a:tblPr>
                <a:tableStyleId>{5C22544A-7EE6-4342-B048-85BDC9FD1C3A}</a:tableStyleId>
              </a:tblPr>
              <a:tblGrid>
                <a:gridCol w="2540000"/>
                <a:gridCol w="2641600"/>
                <a:gridCol w="2590800"/>
              </a:tblGrid>
              <a:tr h="1412240">
                <a:tc>
                  <a:txBody>
                    <a:bodyPr/>
                    <a:lstStyle/>
                    <a:p>
                      <a:pPr algn="ctr"/>
                      <a:endParaRPr lang="en-US" sz="2800" dirty="0"/>
                    </a:p>
                  </a:txBody>
                  <a:tcPr anchor="ctr">
                    <a:lnL w="12700" cap="flat" cmpd="sng" algn="ctr">
                      <a:solidFill>
                        <a:schemeClr val="bg1">
                          <a:lumMod val="65000"/>
                        </a:schemeClr>
                      </a:solidFill>
                      <a:prstDash val="solid"/>
                      <a:round/>
                      <a:headEnd type="none" w="med" len="med"/>
                      <a:tailEnd type="none" w="med" len="med"/>
                    </a:lnL>
                    <a:lnT w="12700" cap="flat" cmpd="sng" algn="ctr">
                      <a:solidFill>
                        <a:schemeClr val="bg1">
                          <a:lumMod val="65000"/>
                        </a:schemeClr>
                      </a:solidFill>
                      <a:prstDash val="solid"/>
                      <a:round/>
                      <a:headEnd type="none" w="med" len="med"/>
                      <a:tailEnd type="none" w="med" len="med"/>
                    </a:lnT>
                  </a:tcPr>
                </a:tc>
                <a:tc>
                  <a:txBody>
                    <a:bodyPr/>
                    <a:lstStyle/>
                    <a:p>
                      <a:pPr algn="ctr"/>
                      <a:r>
                        <a:rPr lang="en-US" sz="2800" dirty="0" smtClean="0"/>
                        <a:t>Requires host</a:t>
                      </a:r>
                      <a:endParaRPr lang="en-US" sz="2800" dirty="0"/>
                    </a:p>
                  </a:txBody>
                  <a:tcPr anchor="ctr">
                    <a:lnT w="12700" cap="flat" cmpd="sng" algn="ctr">
                      <a:solidFill>
                        <a:schemeClr val="bg1">
                          <a:lumMod val="65000"/>
                        </a:schemeClr>
                      </a:solidFill>
                      <a:prstDash val="solid"/>
                      <a:round/>
                      <a:headEnd type="none" w="med" len="med"/>
                      <a:tailEnd type="none" w="med" len="med"/>
                    </a:lnT>
                  </a:tcPr>
                </a:tc>
                <a:tc>
                  <a:txBody>
                    <a:bodyPr/>
                    <a:lstStyle/>
                    <a:p>
                      <a:pPr algn="ctr"/>
                      <a:r>
                        <a:rPr lang="en-US" sz="2800" dirty="0" smtClean="0"/>
                        <a:t>Runs independently</a:t>
                      </a:r>
                      <a:endParaRPr lang="en-US" sz="2800" dirty="0"/>
                    </a:p>
                  </a:txBody>
                  <a:tcPr anchor="ctr">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tcPr>
                </a:tc>
              </a:tr>
              <a:tr h="1412240">
                <a:tc>
                  <a:txBody>
                    <a:bodyPr/>
                    <a:lstStyle/>
                    <a:p>
                      <a:pPr algn="ctr"/>
                      <a:r>
                        <a:rPr lang="en-US" sz="2800" dirty="0" smtClean="0"/>
                        <a:t>Doesn’t spread</a:t>
                      </a:r>
                      <a:endParaRPr lang="en-US" sz="2800" dirty="0"/>
                    </a:p>
                  </a:txBody>
                  <a:tcPr anchor="ctr">
                    <a:lnL w="12700" cap="flat" cmpd="sng" algn="ctr">
                      <a:solidFill>
                        <a:schemeClr val="bg1">
                          <a:lumMod val="65000"/>
                        </a:schemeClr>
                      </a:solidFill>
                      <a:prstDash val="solid"/>
                      <a:round/>
                      <a:headEnd type="none" w="med" len="med"/>
                      <a:tailEnd type="none" w="med" len="med"/>
                    </a:lnL>
                  </a:tcPr>
                </a:tc>
                <a:tc>
                  <a:txBody>
                    <a:bodyPr/>
                    <a:lstStyle/>
                    <a:p>
                      <a:pPr algn="ctr"/>
                      <a:r>
                        <a:rPr lang="en-US" sz="2800" dirty="0" smtClean="0"/>
                        <a:t>Trojan,</a:t>
                      </a:r>
                    </a:p>
                    <a:p>
                      <a:pPr algn="ctr"/>
                      <a:r>
                        <a:rPr lang="en-US" sz="2800" dirty="0" smtClean="0"/>
                        <a:t>Rootkit</a:t>
                      </a:r>
                      <a:endParaRPr lang="en-US" sz="2800" dirty="0"/>
                    </a:p>
                  </a:txBody>
                  <a:tcPr anchor="ctr"/>
                </a:tc>
                <a:tc>
                  <a:txBody>
                    <a:bodyPr/>
                    <a:lstStyle/>
                    <a:p>
                      <a:pPr algn="ctr"/>
                      <a:r>
                        <a:rPr lang="en-US" sz="2800" dirty="0" smtClean="0"/>
                        <a:t>Keylogger,</a:t>
                      </a:r>
                    </a:p>
                    <a:p>
                      <a:pPr algn="ctr"/>
                      <a:r>
                        <a:rPr lang="en-US" sz="2800" dirty="0" smtClean="0"/>
                        <a:t>Spyware</a:t>
                      </a:r>
                      <a:endParaRPr lang="en-US" sz="2800" dirty="0"/>
                    </a:p>
                  </a:txBody>
                  <a:tcPr anchor="ctr">
                    <a:lnR w="12700" cap="flat" cmpd="sng" algn="ctr">
                      <a:solidFill>
                        <a:schemeClr val="bg1">
                          <a:lumMod val="65000"/>
                        </a:schemeClr>
                      </a:solidFill>
                      <a:prstDash val="solid"/>
                      <a:round/>
                      <a:headEnd type="none" w="med" len="med"/>
                      <a:tailEnd type="none" w="med" len="med"/>
                    </a:lnR>
                  </a:tcPr>
                </a:tc>
              </a:tr>
              <a:tr h="706120">
                <a:tc rowSpan="2">
                  <a:txBody>
                    <a:bodyPr/>
                    <a:lstStyle/>
                    <a:p>
                      <a:pPr algn="ctr"/>
                      <a:r>
                        <a:rPr lang="en-US" sz="2800" dirty="0" smtClean="0"/>
                        <a:t>Spreads</a:t>
                      </a:r>
                      <a:endParaRPr lang="en-US" sz="2800" dirty="0"/>
                    </a:p>
                  </a:txBody>
                  <a:tcPr anchor="ctr">
                    <a:lnL w="12700" cap="flat" cmpd="sng" algn="ctr">
                      <a:solidFill>
                        <a:schemeClr val="bg1">
                          <a:lumMod val="65000"/>
                        </a:schemeClr>
                      </a:solidFill>
                      <a:prstDash val="solid"/>
                      <a:round/>
                      <a:headEnd type="none" w="med" len="med"/>
                      <a:tailEnd type="none" w="med" len="med"/>
                    </a:lnL>
                    <a:lnB w="12700" cap="flat" cmpd="sng" algn="ctr">
                      <a:solidFill>
                        <a:schemeClr val="bg1">
                          <a:lumMod val="65000"/>
                        </a:schemeClr>
                      </a:solidFill>
                      <a:prstDash val="solid"/>
                      <a:round/>
                      <a:headEnd type="none" w="med" len="med"/>
                      <a:tailEnd type="none" w="med" len="med"/>
                    </a:lnB>
                  </a:tcPr>
                </a:tc>
                <a:tc rowSpan="2">
                  <a:txBody>
                    <a:bodyPr/>
                    <a:lstStyle/>
                    <a:p>
                      <a:pPr algn="ctr"/>
                      <a:r>
                        <a:rPr lang="en-US" sz="2800" dirty="0" smtClean="0"/>
                        <a:t>Virus</a:t>
                      </a:r>
                      <a:endParaRPr lang="en-US" sz="2800" dirty="0"/>
                    </a:p>
                  </a:txBody>
                  <a:tcPr anchor="ctr">
                    <a:lnB w="12700" cap="flat" cmpd="sng" algn="ctr">
                      <a:solidFill>
                        <a:schemeClr val="bg1">
                          <a:lumMod val="65000"/>
                        </a:schemeClr>
                      </a:solidFill>
                      <a:prstDash val="solid"/>
                      <a:round/>
                      <a:headEnd type="none" w="med" len="med"/>
                      <a:tailEnd type="none" w="med" len="med"/>
                    </a:lnB>
                  </a:tcPr>
                </a:tc>
                <a:tc>
                  <a:txBody>
                    <a:bodyPr/>
                    <a:lstStyle/>
                    <a:p>
                      <a:pPr algn="ctr"/>
                      <a:r>
                        <a:rPr lang="en-US" sz="2800" dirty="0" smtClean="0"/>
                        <a:t>Requires human</a:t>
                      </a:r>
                      <a:endParaRPr lang="en-US" sz="2800" dirty="0"/>
                    </a:p>
                  </a:txBody>
                  <a:tcPr anchor="ctr">
                    <a:lnR w="12700" cap="flat" cmpd="sng" algn="ctr">
                      <a:solidFill>
                        <a:schemeClr val="bg1">
                          <a:lumMod val="65000"/>
                        </a:schemeClr>
                      </a:solidFill>
                      <a:prstDash val="solid"/>
                      <a:round/>
                      <a:headEnd type="none" w="med" len="med"/>
                      <a:tailEnd type="none" w="med" len="med"/>
                    </a:lnR>
                    <a:lnB w="12700" cap="flat" cmpd="sng" algn="ctr">
                      <a:solidFill>
                        <a:schemeClr val="bg1">
                          <a:lumMod val="65000"/>
                        </a:schemeClr>
                      </a:solidFill>
                      <a:prstDash val="solid"/>
                      <a:round/>
                      <a:headEnd type="none" w="med" len="med"/>
                      <a:tailEnd type="none" w="med" len="med"/>
                    </a:lnB>
                  </a:tcPr>
                </a:tc>
              </a:tr>
              <a:tr h="706120">
                <a:tc vMerge="1">
                  <a:txBody>
                    <a:bodyPr/>
                    <a:lstStyle/>
                    <a:p>
                      <a:endParaRPr lang="en-US"/>
                    </a:p>
                  </a:txBody>
                  <a:tcPr/>
                </a:tc>
                <a:tc vMerge="1">
                  <a:txBody>
                    <a:bodyPr/>
                    <a:lstStyle/>
                    <a:p>
                      <a:endParaRPr lang="en-US"/>
                    </a:p>
                  </a:txBody>
                  <a:tcPr/>
                </a:tc>
                <a:tc>
                  <a:txBody>
                    <a:bodyPr/>
                    <a:lstStyle/>
                    <a:p>
                      <a:pPr algn="ctr"/>
                      <a:r>
                        <a:rPr lang="en-US" sz="2800" dirty="0" smtClean="0"/>
                        <a:t>Automatic</a:t>
                      </a:r>
                      <a:endParaRPr lang="en-US" sz="2800" dirty="0"/>
                    </a:p>
                  </a:txBody>
                  <a:tcPr anchor="ctr">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3" name="Title 2"/>
          <p:cNvSpPr>
            <a:spLocks noGrp="1"/>
          </p:cNvSpPr>
          <p:nvPr>
            <p:ph type="title"/>
          </p:nvPr>
        </p:nvSpPr>
        <p:spPr/>
        <p:txBody>
          <a:bodyPr/>
          <a:lstStyle/>
          <a:p>
            <a:r>
              <a:rPr lang="en-US" dirty="0" smtClean="0"/>
              <a:t>Malware Taxonomy</a:t>
            </a:r>
            <a:endParaRPr lang="en-US" dirty="0"/>
          </a:p>
        </p:txBody>
      </p:sp>
    </p:spTree>
    <p:extLst>
      <p:ext uri="{BB962C8B-B14F-4D97-AF65-F5344CB8AC3E}">
        <p14:creationId xmlns:p14="http://schemas.microsoft.com/office/powerpoint/2010/main" val="388490725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632573850"/>
              </p:ext>
            </p:extLst>
          </p:nvPr>
        </p:nvGraphicFramePr>
        <p:xfrm>
          <a:off x="2286000" y="2011680"/>
          <a:ext cx="7772400" cy="4236720"/>
        </p:xfrm>
        <a:graphic>
          <a:graphicData uri="http://schemas.openxmlformats.org/drawingml/2006/table">
            <a:tbl>
              <a:tblPr>
                <a:tableStyleId>{5C22544A-7EE6-4342-B048-85BDC9FD1C3A}</a:tableStyleId>
              </a:tblPr>
              <a:tblGrid>
                <a:gridCol w="2540000"/>
                <a:gridCol w="2641600"/>
                <a:gridCol w="2590800"/>
              </a:tblGrid>
              <a:tr h="1412240">
                <a:tc>
                  <a:txBody>
                    <a:bodyPr/>
                    <a:lstStyle/>
                    <a:p>
                      <a:pPr algn="ctr"/>
                      <a:endParaRPr lang="en-US" sz="2800" dirty="0"/>
                    </a:p>
                  </a:txBody>
                  <a:tcPr anchor="ctr">
                    <a:lnL w="12700" cap="flat" cmpd="sng" algn="ctr">
                      <a:solidFill>
                        <a:schemeClr val="bg1">
                          <a:lumMod val="65000"/>
                        </a:schemeClr>
                      </a:solidFill>
                      <a:prstDash val="solid"/>
                      <a:round/>
                      <a:headEnd type="none" w="med" len="med"/>
                      <a:tailEnd type="none" w="med" len="med"/>
                    </a:lnL>
                    <a:lnT w="12700" cap="flat" cmpd="sng" algn="ctr">
                      <a:solidFill>
                        <a:schemeClr val="bg1">
                          <a:lumMod val="65000"/>
                        </a:schemeClr>
                      </a:solidFill>
                      <a:prstDash val="solid"/>
                      <a:round/>
                      <a:headEnd type="none" w="med" len="med"/>
                      <a:tailEnd type="none" w="med" len="med"/>
                    </a:lnT>
                  </a:tcPr>
                </a:tc>
                <a:tc>
                  <a:txBody>
                    <a:bodyPr/>
                    <a:lstStyle/>
                    <a:p>
                      <a:pPr algn="ctr"/>
                      <a:r>
                        <a:rPr lang="en-US" sz="2800" dirty="0" smtClean="0"/>
                        <a:t>Compromise</a:t>
                      </a:r>
                      <a:r>
                        <a:rPr lang="en-US" sz="2800" baseline="0" dirty="0" smtClean="0"/>
                        <a:t> target</a:t>
                      </a:r>
                      <a:endParaRPr lang="en-US" sz="2800" dirty="0"/>
                    </a:p>
                  </a:txBody>
                  <a:tcPr anchor="ctr">
                    <a:lnT w="12700" cap="flat" cmpd="sng" algn="ctr">
                      <a:solidFill>
                        <a:schemeClr val="bg1">
                          <a:lumMod val="65000"/>
                        </a:schemeClr>
                      </a:solidFill>
                      <a:prstDash val="solid"/>
                      <a:round/>
                      <a:headEnd type="none" w="med" len="med"/>
                      <a:tailEnd type="none" w="med" len="med"/>
                    </a:lnT>
                  </a:tcPr>
                </a:tc>
                <a:tc>
                  <a:txBody>
                    <a:bodyPr/>
                    <a:lstStyle/>
                    <a:p>
                      <a:pPr algn="ctr"/>
                      <a:r>
                        <a:rPr lang="en-US" sz="2800" baseline="0" dirty="0" smtClean="0"/>
                        <a:t>Compromise third parties</a:t>
                      </a:r>
                      <a:endParaRPr lang="en-US" sz="2800" dirty="0"/>
                    </a:p>
                  </a:txBody>
                  <a:tcPr anchor="ctr">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tcPr>
                </a:tc>
              </a:tr>
              <a:tr h="1412240">
                <a:tc>
                  <a:txBody>
                    <a:bodyPr/>
                    <a:lstStyle/>
                    <a:p>
                      <a:pPr algn="ctr"/>
                      <a:r>
                        <a:rPr lang="en-US" sz="2800" dirty="0" smtClean="0"/>
                        <a:t>Make money</a:t>
                      </a:r>
                      <a:endParaRPr lang="en-US" sz="2800" dirty="0"/>
                    </a:p>
                  </a:txBody>
                  <a:tcPr anchor="ctr">
                    <a:lnL w="12700" cap="flat" cmpd="sng" algn="ctr">
                      <a:solidFill>
                        <a:schemeClr val="bg1">
                          <a:lumMod val="65000"/>
                        </a:schemeClr>
                      </a:solidFill>
                      <a:prstDash val="solid"/>
                      <a:round/>
                      <a:headEnd type="none" w="med" len="med"/>
                      <a:tailEnd type="none" w="med" len="med"/>
                    </a:lnL>
                  </a:tcPr>
                </a:tc>
                <a:tc>
                  <a:txBody>
                    <a:bodyPr/>
                    <a:lstStyle/>
                    <a:p>
                      <a:pPr algn="ctr"/>
                      <a:r>
                        <a:rPr lang="en-US" sz="2800" dirty="0" smtClean="0"/>
                        <a:t>Steal data &amp; credentials</a:t>
                      </a:r>
                      <a:endParaRPr lang="en-US" sz="2800" dirty="0"/>
                    </a:p>
                  </a:txBody>
                  <a:tcPr anchor="ctr"/>
                </a:tc>
                <a:tc>
                  <a:txBody>
                    <a:bodyPr/>
                    <a:lstStyle/>
                    <a:p>
                      <a:pPr algn="ctr"/>
                      <a:r>
                        <a:rPr lang="en-US" sz="2800" dirty="0" smtClean="0"/>
                        <a:t>Spam</a:t>
                      </a:r>
                      <a:endParaRPr lang="en-US" sz="2800" dirty="0"/>
                    </a:p>
                  </a:txBody>
                  <a:tcPr anchor="ctr">
                    <a:lnR w="12700" cap="flat" cmpd="sng" algn="ctr">
                      <a:solidFill>
                        <a:schemeClr val="bg1">
                          <a:lumMod val="65000"/>
                        </a:schemeClr>
                      </a:solidFill>
                      <a:prstDash val="solid"/>
                      <a:round/>
                      <a:headEnd type="none" w="med" len="med"/>
                      <a:tailEnd type="none" w="med" len="med"/>
                    </a:lnR>
                  </a:tcPr>
                </a:tc>
              </a:tr>
              <a:tr h="1412240">
                <a:tc>
                  <a:txBody>
                    <a:bodyPr/>
                    <a:lstStyle/>
                    <a:p>
                      <a:pPr algn="ctr"/>
                      <a:r>
                        <a:rPr lang="en-US" sz="2800" dirty="0" smtClean="0"/>
                        <a:t>Cause harm</a:t>
                      </a:r>
                      <a:endParaRPr lang="en-US" sz="2800" dirty="0"/>
                    </a:p>
                  </a:txBody>
                  <a:tcPr anchor="ctr">
                    <a:lnL w="12700" cap="flat" cmpd="sng" algn="ctr">
                      <a:solidFill>
                        <a:schemeClr val="bg1">
                          <a:lumMod val="65000"/>
                        </a:schemeClr>
                      </a:solidFill>
                      <a:prstDash val="solid"/>
                      <a:round/>
                      <a:headEnd type="none" w="med" len="med"/>
                      <a:tailEnd type="none" w="med" len="med"/>
                    </a:lnL>
                    <a:lnB w="12700" cap="flat" cmpd="sng" algn="ctr">
                      <a:solidFill>
                        <a:schemeClr val="bg1">
                          <a:lumMod val="65000"/>
                        </a:schemeClr>
                      </a:solidFill>
                      <a:prstDash val="solid"/>
                      <a:round/>
                      <a:headEnd type="none" w="med" len="med"/>
                      <a:tailEnd type="none" w="med" len="med"/>
                    </a:lnB>
                  </a:tcPr>
                </a:tc>
                <a:tc>
                  <a:txBody>
                    <a:bodyPr/>
                    <a:lstStyle/>
                    <a:p>
                      <a:pPr algn="ctr"/>
                      <a:r>
                        <a:rPr lang="en-US" sz="2800" dirty="0" smtClean="0"/>
                        <a:t>“Cyberwar”</a:t>
                      </a:r>
                      <a:endParaRPr lang="en-US" sz="2800" dirty="0"/>
                    </a:p>
                  </a:txBody>
                  <a:tcPr anchor="ctr">
                    <a:lnB w="12700" cap="flat" cmpd="sng" algn="ctr">
                      <a:solidFill>
                        <a:schemeClr val="bg1">
                          <a:lumMod val="65000"/>
                        </a:schemeClr>
                      </a:solidFill>
                      <a:prstDash val="solid"/>
                      <a:round/>
                      <a:headEnd type="none" w="med" len="med"/>
                      <a:tailEnd type="none" w="med" len="med"/>
                    </a:lnB>
                  </a:tcPr>
                </a:tc>
                <a:tc>
                  <a:txBody>
                    <a:bodyPr/>
                    <a:lstStyle/>
                    <a:p>
                      <a:pPr algn="ctr"/>
                      <a:r>
                        <a:rPr lang="en-US" sz="2800" dirty="0" smtClean="0"/>
                        <a:t>Denial of</a:t>
                      </a:r>
                      <a:r>
                        <a:rPr lang="en-US" sz="2800" baseline="0" dirty="0" smtClean="0"/>
                        <a:t> Service attack</a:t>
                      </a:r>
                      <a:endParaRPr lang="en-US" sz="2800" dirty="0"/>
                    </a:p>
                  </a:txBody>
                  <a:tcPr anchor="ctr">
                    <a:lnR w="12700" cap="flat" cmpd="sng" algn="ctr">
                      <a:solidFill>
                        <a:schemeClr val="bg1">
                          <a:lumMod val="65000"/>
                        </a:schemeClr>
                      </a:solidFill>
                      <a:prstDash val="solid"/>
                      <a:round/>
                      <a:headEnd type="none" w="med" len="med"/>
                      <a:tailEnd type="none" w="med" len="med"/>
                    </a:lnR>
                    <a:lnB w="12700" cap="flat" cmpd="sng" algn="ctr">
                      <a:solidFill>
                        <a:schemeClr val="bg1">
                          <a:lumMod val="65000"/>
                        </a:schemeClr>
                      </a:solidFill>
                      <a:prstDash val="solid"/>
                      <a:round/>
                      <a:headEnd type="none" w="med" len="med"/>
                      <a:tailEnd type="none" w="med" len="med"/>
                    </a:lnB>
                  </a:tcPr>
                </a:tc>
              </a:tr>
            </a:tbl>
          </a:graphicData>
        </a:graphic>
      </p:graphicFrame>
      <p:sp>
        <p:nvSpPr>
          <p:cNvPr id="3" name="Title 2"/>
          <p:cNvSpPr>
            <a:spLocks noGrp="1"/>
          </p:cNvSpPr>
          <p:nvPr>
            <p:ph type="title"/>
          </p:nvPr>
        </p:nvSpPr>
        <p:spPr/>
        <p:txBody>
          <a:bodyPr/>
          <a:lstStyle/>
          <a:p>
            <a:r>
              <a:rPr lang="en-US" dirty="0" smtClean="0"/>
              <a:t>Goals of malware</a:t>
            </a:r>
            <a:endParaRPr lang="en-US" dirty="0"/>
          </a:p>
        </p:txBody>
      </p:sp>
    </p:spTree>
    <p:extLst>
      <p:ext uri="{BB962C8B-B14F-4D97-AF65-F5344CB8AC3E}">
        <p14:creationId xmlns:p14="http://schemas.microsoft.com/office/powerpoint/2010/main" val="374934563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Windows?</a:t>
            </a:r>
            <a:endParaRPr lang="en-US" dirty="0"/>
          </a:p>
        </p:txBody>
      </p:sp>
      <p:sp>
        <p:nvSpPr>
          <p:cNvPr id="3" name="Content Placeholder 2"/>
          <p:cNvSpPr>
            <a:spLocks noGrp="1"/>
          </p:cNvSpPr>
          <p:nvPr>
            <p:ph idx="1"/>
          </p:nvPr>
        </p:nvSpPr>
        <p:spPr/>
        <p:txBody>
          <a:bodyPr/>
          <a:lstStyle/>
          <a:p>
            <a:pPr fontAlgn="base"/>
            <a:r>
              <a:rPr lang="en-US" dirty="0"/>
              <a:t>G</a:t>
            </a:r>
            <a:r>
              <a:rPr lang="en-US" dirty="0" smtClean="0"/>
              <a:t>reater </a:t>
            </a:r>
            <a:r>
              <a:rPr lang="en-US" dirty="0"/>
              <a:t>market share, </a:t>
            </a:r>
            <a:r>
              <a:rPr lang="en-US" dirty="0" smtClean="0"/>
              <a:t>more lucrative target</a:t>
            </a:r>
            <a:endParaRPr lang="en-US" dirty="0"/>
          </a:p>
          <a:p>
            <a:pPr fontAlgn="base"/>
            <a:r>
              <a:rPr lang="en-US" dirty="0"/>
              <a:t>M</a:t>
            </a:r>
            <a:r>
              <a:rPr lang="en-US" dirty="0" smtClean="0"/>
              <a:t>ore </a:t>
            </a:r>
            <a:r>
              <a:rPr lang="en-US" dirty="0"/>
              <a:t>bugs, greater attack surface</a:t>
            </a:r>
          </a:p>
          <a:p>
            <a:pPr fontAlgn="base"/>
            <a:r>
              <a:rPr lang="en-US" dirty="0"/>
              <a:t>U</a:t>
            </a:r>
            <a:r>
              <a:rPr lang="en-US" dirty="0" smtClean="0"/>
              <a:t>sability </a:t>
            </a:r>
            <a:r>
              <a:rPr lang="en-US" dirty="0"/>
              <a:t>and backward compatibility emphasized over security</a:t>
            </a:r>
          </a:p>
          <a:p>
            <a:pPr fontAlgn="base"/>
            <a:r>
              <a:rPr lang="en-US" dirty="0"/>
              <a:t>F</a:t>
            </a:r>
            <a:r>
              <a:rPr lang="en-US" dirty="0" smtClean="0"/>
              <a:t>ewer </a:t>
            </a:r>
            <a:r>
              <a:rPr lang="en-US" dirty="0"/>
              <a:t>versions, more </a:t>
            </a:r>
            <a:r>
              <a:rPr lang="en-US" dirty="0" smtClean="0"/>
              <a:t>homogenous</a:t>
            </a:r>
          </a:p>
          <a:p>
            <a:pPr lvl="1" fontAlgn="base"/>
            <a:r>
              <a:rPr lang="en-US" dirty="0" smtClean="0"/>
              <a:t>“monoculture”</a:t>
            </a:r>
            <a:endParaRPr lang="en-US" dirty="0"/>
          </a:p>
          <a:p>
            <a:endParaRPr lang="en-US" dirty="0"/>
          </a:p>
        </p:txBody>
      </p:sp>
    </p:spTree>
    <p:extLst>
      <p:ext uri="{BB962C8B-B14F-4D97-AF65-F5344CB8AC3E}">
        <p14:creationId xmlns:p14="http://schemas.microsoft.com/office/powerpoint/2010/main" val="44901374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smtClean="0"/>
              <a:t>viruses</a:t>
            </a:r>
            <a:endParaRPr lang="en-US" dirty="0"/>
          </a:p>
        </p:txBody>
      </p:sp>
    </p:spTree>
    <p:extLst>
      <p:ext uri="{BB962C8B-B14F-4D97-AF65-F5344CB8AC3E}">
        <p14:creationId xmlns:p14="http://schemas.microsoft.com/office/powerpoint/2010/main" val="339934139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Requires a host</a:t>
            </a:r>
            <a:endParaRPr lang="en-US" dirty="0"/>
          </a:p>
        </p:txBody>
      </p:sp>
      <p:sp>
        <p:nvSpPr>
          <p:cNvPr id="4" name="Content Placeholder 3"/>
          <p:cNvSpPr>
            <a:spLocks noGrp="1"/>
          </p:cNvSpPr>
          <p:nvPr>
            <p:ph idx="1"/>
          </p:nvPr>
        </p:nvSpPr>
        <p:spPr/>
        <p:txBody>
          <a:bodyPr/>
          <a:lstStyle/>
          <a:p>
            <a:pPr marL="0" indent="0">
              <a:buNone/>
            </a:pPr>
            <a:r>
              <a:rPr lang="en-US" dirty="0" smtClean="0"/>
              <a:t>What can act as a host?</a:t>
            </a:r>
          </a:p>
          <a:p>
            <a:pPr lvl="1"/>
            <a:r>
              <a:rPr lang="en-US" dirty="0" smtClean="0"/>
              <a:t>Executable file</a:t>
            </a:r>
          </a:p>
          <a:p>
            <a:pPr lvl="1"/>
            <a:r>
              <a:rPr lang="en-US" dirty="0" smtClean="0"/>
              <a:t>Boot sector</a:t>
            </a:r>
          </a:p>
          <a:p>
            <a:pPr lvl="1"/>
            <a:r>
              <a:rPr lang="en-US" dirty="0" smtClean="0"/>
              <a:t>Macros</a:t>
            </a:r>
          </a:p>
          <a:p>
            <a:pPr lvl="1"/>
            <a:endParaRPr lang="en-US" dirty="0"/>
          </a:p>
          <a:p>
            <a:pPr marL="0" indent="0">
              <a:buNone/>
            </a:pPr>
            <a:r>
              <a:rPr lang="en-US" dirty="0" smtClean="0"/>
              <a:t>Anything computationally powerful to allow self-replication</a:t>
            </a:r>
            <a:endParaRPr lang="en-US" dirty="0"/>
          </a:p>
        </p:txBody>
      </p:sp>
    </p:spTree>
    <p:extLst>
      <p:ext uri="{BB962C8B-B14F-4D97-AF65-F5344CB8AC3E}">
        <p14:creationId xmlns:p14="http://schemas.microsoft.com/office/powerpoint/2010/main" val="38905568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Self-replication in the Game of Life</a:t>
            </a:r>
            <a:endParaRPr lang="en-US" dirty="0"/>
          </a:p>
        </p:txBody>
      </p:sp>
      <p:pic>
        <p:nvPicPr>
          <p:cNvPr id="10242" name="Picture 2" descr="Gemini ima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96200" y="2362200"/>
            <a:ext cx="1905000" cy="3000376"/>
          </a:xfrm>
          <a:prstGeom prst="rect">
            <a:avLst/>
          </a:prstGeom>
          <a:noFill/>
          <a:extLst>
            <a:ext uri="{909E8E84-426E-40dd-AFC4-6F175D3DCCD1}">
              <a14:hiddenFill xmlns:a14="http://schemas.microsoft.com/office/drawing/2010/main">
                <a:solidFill>
                  <a:srgbClr val="FFFFFF"/>
                </a:solidFill>
              </a14:hiddenFill>
            </a:ext>
          </a:extLst>
        </p:spPr>
      </p:pic>
      <p:pic>
        <p:nvPicPr>
          <p:cNvPr id="10246" name="Picture 6" descr="Game of life infinite1.sv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32100" y="2514601"/>
            <a:ext cx="3340100" cy="26803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6534605"/>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42"/>
                                        </p:tgtEl>
                                        <p:attrNameLst>
                                          <p:attrName>style.visibility</p:attrName>
                                        </p:attrNameLst>
                                      </p:cBhvr>
                                      <p:to>
                                        <p:strVal val="visible"/>
                                      </p:to>
                                    </p:set>
                                    <p:animEffect transition="in" filter="fade">
                                      <p:cBhvr>
                                        <p:cTn id="7" dur="500"/>
                                        <p:tgtEl>
                                          <p:spTgt spid="102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Self-replication in Facebook statuses</a:t>
            </a:r>
            <a:endParaRPr lang="en-US" dirty="0"/>
          </a:p>
        </p:txBody>
      </p:sp>
      <p:sp>
        <p:nvSpPr>
          <p:cNvPr id="5" name="Content Placeholder 4"/>
          <p:cNvSpPr>
            <a:spLocks noGrp="1"/>
          </p:cNvSpPr>
          <p:nvPr>
            <p:ph idx="1"/>
          </p:nvPr>
        </p:nvSpPr>
        <p:spPr/>
        <p:txBody>
          <a:bodyPr/>
          <a:lstStyle/>
          <a:p>
            <a:pPr marL="0" indent="0">
              <a:buNone/>
            </a:pPr>
            <a:r>
              <a:rPr lang="en-US" dirty="0"/>
              <a:t>Please put this as your status if you know or are related to someone killed on </a:t>
            </a:r>
            <a:r>
              <a:rPr lang="en-US" dirty="0" err="1"/>
              <a:t>Alderaan</a:t>
            </a:r>
            <a:r>
              <a:rPr lang="en-US" dirty="0"/>
              <a:t> when it was obliterated by the Death Star. Our wish is that people will understand that the Empire is a band of murdering scum. The Rebel Alliance wants to bring peace to the galaxy, but the Galactic Empire continues to kill innocent civilians. 93% won't copy/paste this. Will YOU make this your status for at least one hour?</a:t>
            </a:r>
          </a:p>
        </p:txBody>
      </p:sp>
    </p:spTree>
    <p:extLst>
      <p:ext uri="{BB962C8B-B14F-4D97-AF65-F5344CB8AC3E}">
        <p14:creationId xmlns:p14="http://schemas.microsoft.com/office/powerpoint/2010/main" val="396377313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mtClean="0"/>
              <a:t>Variant</a:t>
            </a:r>
            <a:endParaRPr lang="en-US" dirty="0"/>
          </a:p>
        </p:txBody>
      </p:sp>
      <p:sp>
        <p:nvSpPr>
          <p:cNvPr id="5" name="Content Placeholder 4"/>
          <p:cNvSpPr>
            <a:spLocks noGrp="1"/>
          </p:cNvSpPr>
          <p:nvPr>
            <p:ph idx="1"/>
          </p:nvPr>
        </p:nvSpPr>
        <p:spPr/>
        <p:txBody>
          <a:bodyPr/>
          <a:lstStyle/>
          <a:p>
            <a:pPr marL="0" indent="0">
              <a:buNone/>
            </a:pPr>
            <a:r>
              <a:rPr lang="en-US" dirty="0"/>
              <a:t>Please put this as your status if you know, or are related to someone killed on the Death Star when it was obliterated by the Rebel terrorists. The Empire brings Unity, but the Rebel terrorists continue to foster division and hatred. 2,471,647 Imperial citizens died in the terrorist attack against the Death Star. 93% of people won't copy/ paste this. Will YOU make this your status for at least one hour?</a:t>
            </a:r>
          </a:p>
        </p:txBody>
      </p:sp>
    </p:spTree>
    <p:extLst>
      <p:ext uri="{BB962C8B-B14F-4D97-AF65-F5344CB8AC3E}">
        <p14:creationId xmlns:p14="http://schemas.microsoft.com/office/powerpoint/2010/main" val="334086276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Facebook privacy meme</a:t>
            </a:r>
            <a:endParaRPr lang="en-US" dirty="0"/>
          </a:p>
        </p:txBody>
      </p:sp>
      <p:sp>
        <p:nvSpPr>
          <p:cNvPr id="3" name="Content Placeholder 2"/>
          <p:cNvSpPr>
            <a:spLocks noGrp="1"/>
          </p:cNvSpPr>
          <p:nvPr>
            <p:ph idx="1"/>
          </p:nvPr>
        </p:nvSpPr>
        <p:spPr/>
        <p:txBody>
          <a:bodyPr>
            <a:normAutofit/>
          </a:bodyPr>
          <a:lstStyle/>
          <a:p>
            <a:pPr marL="0" indent="0">
              <a:buNone/>
            </a:pPr>
            <a:r>
              <a:rPr lang="en-US" dirty="0"/>
              <a:t>FB Privacy heads up! As of today, there is a new privacy setting called "Instant Personalization," which shares data with non-</a:t>
            </a:r>
            <a:r>
              <a:rPr lang="en-US" dirty="0" err="1"/>
              <a:t>facebook</a:t>
            </a:r>
            <a:r>
              <a:rPr lang="en-US" dirty="0"/>
              <a:t> websites, and is automatically set to "Allow. "Go to </a:t>
            </a:r>
            <a:r>
              <a:rPr lang="en-US" dirty="0" smtClean="0"/>
              <a:t>Account </a:t>
            </a:r>
            <a:r>
              <a:rPr lang="en-US" dirty="0" smtClean="0">
                <a:sym typeface="Wingdings" panose="05000000000000000000" pitchFamily="2" charset="2"/>
              </a:rPr>
              <a:t> </a:t>
            </a:r>
            <a:r>
              <a:rPr lang="en-US" dirty="0" smtClean="0"/>
              <a:t>Privacy Settings</a:t>
            </a:r>
            <a:r>
              <a:rPr lang="en-US" dirty="0">
                <a:sym typeface="Wingdings" panose="05000000000000000000" pitchFamily="2" charset="2"/>
              </a:rPr>
              <a:t>  </a:t>
            </a:r>
            <a:r>
              <a:rPr lang="en-US" dirty="0" smtClean="0"/>
              <a:t>Applications </a:t>
            </a:r>
            <a:r>
              <a:rPr lang="en-US" dirty="0"/>
              <a:t>&amp; </a:t>
            </a:r>
            <a:r>
              <a:rPr lang="en-US" dirty="0" smtClean="0"/>
              <a:t>Websites</a:t>
            </a:r>
            <a:r>
              <a:rPr lang="en-US" dirty="0" smtClean="0">
                <a:sym typeface="Wingdings" panose="05000000000000000000" pitchFamily="2" charset="2"/>
              </a:rPr>
              <a:t> </a:t>
            </a:r>
            <a:r>
              <a:rPr lang="en-US" dirty="0">
                <a:sym typeface="Wingdings" panose="05000000000000000000" pitchFamily="2" charset="2"/>
              </a:rPr>
              <a:t> </a:t>
            </a:r>
            <a:r>
              <a:rPr lang="en-US" dirty="0" smtClean="0"/>
              <a:t>Instant </a:t>
            </a:r>
            <a:r>
              <a:rPr lang="en-US" dirty="0"/>
              <a:t>Personalization and UN-CHECK "Allow." Please copy and repost because if you 'un-check' this and your friends don't, your friends are still sharing info about you!</a:t>
            </a:r>
          </a:p>
        </p:txBody>
      </p:sp>
    </p:spTree>
    <p:extLst>
      <p:ext uri="{BB962C8B-B14F-4D97-AF65-F5344CB8AC3E}">
        <p14:creationId xmlns:p14="http://schemas.microsoft.com/office/powerpoint/2010/main" val="274364199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Facebook privacy meme</a:t>
            </a:r>
          </a:p>
        </p:txBody>
      </p:sp>
      <p:sp>
        <p:nvSpPr>
          <p:cNvPr id="3" name="Content Placeholder 2"/>
          <p:cNvSpPr>
            <a:spLocks noGrp="1"/>
          </p:cNvSpPr>
          <p:nvPr>
            <p:ph idx="1"/>
          </p:nvPr>
        </p:nvSpPr>
        <p:spPr/>
        <p:txBody>
          <a:bodyPr>
            <a:normAutofit/>
          </a:bodyPr>
          <a:lstStyle/>
          <a:p>
            <a:pPr marL="0" indent="0">
              <a:buNone/>
            </a:pPr>
            <a:r>
              <a:rPr lang="en-US" dirty="0"/>
              <a:t>FB Privacy heads up! As of today, there is a new privacy setting called "Instant Personalization," which shares data with non-</a:t>
            </a:r>
            <a:r>
              <a:rPr lang="en-US" dirty="0" err="1"/>
              <a:t>facebook</a:t>
            </a:r>
            <a:r>
              <a:rPr lang="en-US" dirty="0"/>
              <a:t> websites, and is automatically set to "Allow. </a:t>
            </a:r>
            <a:r>
              <a:rPr lang="en-US" b="1" dirty="0">
                <a:solidFill>
                  <a:schemeClr val="tx2">
                    <a:lumMod val="60000"/>
                    <a:lumOff val="40000"/>
                  </a:schemeClr>
                </a:solidFill>
              </a:rPr>
              <a:t>"Go to </a:t>
            </a:r>
            <a:r>
              <a:rPr lang="en-US" b="1" dirty="0" smtClean="0">
                <a:solidFill>
                  <a:schemeClr val="tx2">
                    <a:lumMod val="60000"/>
                    <a:lumOff val="40000"/>
                  </a:schemeClr>
                </a:solidFill>
              </a:rPr>
              <a:t>Account </a:t>
            </a:r>
            <a:r>
              <a:rPr lang="en-US" b="1" dirty="0" smtClean="0">
                <a:solidFill>
                  <a:schemeClr val="tx2">
                    <a:lumMod val="60000"/>
                    <a:lumOff val="40000"/>
                  </a:schemeClr>
                </a:solidFill>
                <a:sym typeface="Wingdings" panose="05000000000000000000" pitchFamily="2" charset="2"/>
              </a:rPr>
              <a:t> </a:t>
            </a:r>
            <a:r>
              <a:rPr lang="en-US" b="1" dirty="0" smtClean="0">
                <a:solidFill>
                  <a:schemeClr val="tx2">
                    <a:lumMod val="60000"/>
                    <a:lumOff val="40000"/>
                  </a:schemeClr>
                </a:solidFill>
              </a:rPr>
              <a:t>Privacy Settings</a:t>
            </a:r>
            <a:r>
              <a:rPr lang="en-US" b="1" dirty="0">
                <a:solidFill>
                  <a:schemeClr val="tx2">
                    <a:lumMod val="60000"/>
                    <a:lumOff val="40000"/>
                  </a:schemeClr>
                </a:solidFill>
                <a:sym typeface="Wingdings" panose="05000000000000000000" pitchFamily="2" charset="2"/>
              </a:rPr>
              <a:t>  </a:t>
            </a:r>
            <a:r>
              <a:rPr lang="en-US" b="1" dirty="0" smtClean="0">
                <a:solidFill>
                  <a:schemeClr val="tx2">
                    <a:lumMod val="60000"/>
                    <a:lumOff val="40000"/>
                  </a:schemeClr>
                </a:solidFill>
              </a:rPr>
              <a:t>Applications </a:t>
            </a:r>
            <a:r>
              <a:rPr lang="en-US" b="1" dirty="0">
                <a:solidFill>
                  <a:schemeClr val="tx2">
                    <a:lumMod val="60000"/>
                    <a:lumOff val="40000"/>
                  </a:schemeClr>
                </a:solidFill>
              </a:rPr>
              <a:t>&amp; </a:t>
            </a:r>
            <a:r>
              <a:rPr lang="en-US" b="1" dirty="0" smtClean="0">
                <a:solidFill>
                  <a:schemeClr val="tx2">
                    <a:lumMod val="60000"/>
                    <a:lumOff val="40000"/>
                  </a:schemeClr>
                </a:solidFill>
              </a:rPr>
              <a:t>Websites</a:t>
            </a:r>
            <a:r>
              <a:rPr lang="en-US" b="1" dirty="0" smtClean="0">
                <a:solidFill>
                  <a:schemeClr val="tx2">
                    <a:lumMod val="60000"/>
                    <a:lumOff val="40000"/>
                  </a:schemeClr>
                </a:solidFill>
                <a:sym typeface="Wingdings" panose="05000000000000000000" pitchFamily="2" charset="2"/>
              </a:rPr>
              <a:t> </a:t>
            </a:r>
            <a:r>
              <a:rPr lang="en-US" b="1" dirty="0">
                <a:solidFill>
                  <a:schemeClr val="tx2">
                    <a:lumMod val="60000"/>
                    <a:lumOff val="40000"/>
                  </a:schemeClr>
                </a:solidFill>
                <a:sym typeface="Wingdings" panose="05000000000000000000" pitchFamily="2" charset="2"/>
              </a:rPr>
              <a:t> </a:t>
            </a:r>
            <a:r>
              <a:rPr lang="en-US" b="1" dirty="0" smtClean="0">
                <a:solidFill>
                  <a:schemeClr val="tx2">
                    <a:lumMod val="60000"/>
                    <a:lumOff val="40000"/>
                  </a:schemeClr>
                </a:solidFill>
              </a:rPr>
              <a:t>Instant </a:t>
            </a:r>
            <a:r>
              <a:rPr lang="en-US" b="1" dirty="0">
                <a:solidFill>
                  <a:schemeClr val="tx2">
                    <a:lumMod val="60000"/>
                    <a:lumOff val="40000"/>
                  </a:schemeClr>
                </a:solidFill>
              </a:rPr>
              <a:t>Personalization and UN-CHECK "Allow." </a:t>
            </a:r>
            <a:r>
              <a:rPr lang="en-US" b="1" dirty="0">
                <a:solidFill>
                  <a:srgbClr val="00B050"/>
                </a:solidFill>
              </a:rPr>
              <a:t>Please copy and repost because if you 'un-check' this and your friends don't, your friends are still sharing info about you!</a:t>
            </a:r>
          </a:p>
        </p:txBody>
      </p:sp>
      <p:cxnSp>
        <p:nvCxnSpPr>
          <p:cNvPr id="6" name="Straight Arrow Connector 5"/>
          <p:cNvCxnSpPr/>
          <p:nvPr/>
        </p:nvCxnSpPr>
        <p:spPr>
          <a:xfrm>
            <a:off x="4267200" y="4648200"/>
            <a:ext cx="0" cy="129540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8" name="Rectangle 7"/>
          <p:cNvSpPr/>
          <p:nvPr/>
        </p:nvSpPr>
        <p:spPr>
          <a:xfrm>
            <a:off x="3502244" y="5943601"/>
            <a:ext cx="1526956" cy="584775"/>
          </a:xfrm>
          <a:prstGeom prst="rect">
            <a:avLst/>
          </a:prstGeom>
        </p:spPr>
        <p:txBody>
          <a:bodyPr wrap="none">
            <a:spAutoFit/>
          </a:bodyPr>
          <a:lstStyle/>
          <a:p>
            <a:r>
              <a:rPr lang="en-US" sz="3200" b="1" dirty="0">
                <a:solidFill>
                  <a:srgbClr val="1F497D">
                    <a:lumMod val="60000"/>
                    <a:lumOff val="40000"/>
                  </a:srgbClr>
                </a:solidFill>
              </a:rPr>
              <a:t>Payload</a:t>
            </a:r>
            <a:endParaRPr lang="en-US" dirty="0"/>
          </a:p>
        </p:txBody>
      </p:sp>
      <p:cxnSp>
        <p:nvCxnSpPr>
          <p:cNvPr id="9" name="Straight Arrow Connector 8"/>
          <p:cNvCxnSpPr/>
          <p:nvPr/>
        </p:nvCxnSpPr>
        <p:spPr>
          <a:xfrm>
            <a:off x="7467600" y="5640421"/>
            <a:ext cx="0" cy="404509"/>
          </a:xfrm>
          <a:prstGeom prst="straightConnector1">
            <a:avLst/>
          </a:prstGeom>
          <a:ln w="3810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5715001" y="5943601"/>
            <a:ext cx="3740319" cy="584775"/>
          </a:xfrm>
          <a:prstGeom prst="rect">
            <a:avLst/>
          </a:prstGeom>
        </p:spPr>
        <p:txBody>
          <a:bodyPr wrap="none">
            <a:spAutoFit/>
          </a:bodyPr>
          <a:lstStyle/>
          <a:p>
            <a:r>
              <a:rPr lang="en-US" sz="3200" b="1" dirty="0">
                <a:solidFill>
                  <a:srgbClr val="00B050"/>
                </a:solidFill>
              </a:rPr>
              <a:t>Infection mechanism</a:t>
            </a:r>
            <a:endParaRPr lang="en-US" dirty="0">
              <a:solidFill>
                <a:srgbClr val="00B050"/>
              </a:solidFill>
            </a:endParaRPr>
          </a:p>
        </p:txBody>
      </p:sp>
    </p:spTree>
    <p:extLst>
      <p:ext uri="{BB962C8B-B14F-4D97-AF65-F5344CB8AC3E}">
        <p14:creationId xmlns:p14="http://schemas.microsoft.com/office/powerpoint/2010/main" val="200853505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e</a:t>
            </a:r>
            <a:r>
              <a:rPr lang="en-US" dirty="0" err="1" smtClean="0"/>
              <a:t>xample.c</a:t>
            </a:r>
            <a:endParaRPr lang="en-US" dirty="0"/>
          </a:p>
        </p:txBody>
      </p:sp>
      <p:sp>
        <p:nvSpPr>
          <p:cNvPr id="3" name="Content Placeholder 2"/>
          <p:cNvSpPr>
            <a:spLocks noGrp="1"/>
          </p:cNvSpPr>
          <p:nvPr>
            <p:ph idx="1"/>
          </p:nvPr>
        </p:nvSpPr>
        <p:spPr/>
        <p:txBody>
          <a:bodyPr/>
          <a:lstStyle/>
          <a:p>
            <a:pPr marL="118872" indent="0">
              <a:buNone/>
            </a:pPr>
            <a:r>
              <a:rPr lang="en-US" b="1" dirty="0" smtClean="0">
                <a:latin typeface="Courier New" pitchFamily="49" charset="0"/>
                <a:cs typeface="Courier New" pitchFamily="49" charset="0"/>
              </a:rPr>
              <a:t>void foo(</a:t>
            </a:r>
            <a:r>
              <a:rPr lang="en-US" b="1" dirty="0" err="1" smtClean="0">
                <a:latin typeface="Courier New" pitchFamily="49" charset="0"/>
                <a:cs typeface="Courier New" pitchFamily="49" charset="0"/>
              </a:rPr>
              <a:t>int</a:t>
            </a:r>
            <a:r>
              <a:rPr lang="en-US" b="1" dirty="0" smtClean="0">
                <a:latin typeface="Courier New" pitchFamily="49" charset="0"/>
                <a:cs typeface="Courier New" pitchFamily="49" charset="0"/>
              </a:rPr>
              <a:t> a, </a:t>
            </a:r>
            <a:r>
              <a:rPr lang="en-US" b="1" dirty="0" err="1" smtClean="0">
                <a:latin typeface="Courier New" pitchFamily="49" charset="0"/>
                <a:cs typeface="Courier New" pitchFamily="49" charset="0"/>
              </a:rPr>
              <a:t>int</a:t>
            </a:r>
            <a:r>
              <a:rPr lang="en-US" b="1" dirty="0" smtClean="0">
                <a:latin typeface="Courier New" pitchFamily="49" charset="0"/>
                <a:cs typeface="Courier New" pitchFamily="49" charset="0"/>
              </a:rPr>
              <a:t> b) {</a:t>
            </a:r>
            <a:endParaRPr lang="en-US" b="1" dirty="0">
              <a:latin typeface="Courier New" pitchFamily="49" charset="0"/>
              <a:cs typeface="Courier New" pitchFamily="49" charset="0"/>
            </a:endParaRPr>
          </a:p>
          <a:p>
            <a:pPr marL="118872" indent="0">
              <a:buNone/>
            </a:pPr>
            <a:r>
              <a:rPr lang="en-US" b="1" dirty="0" smtClean="0">
                <a:latin typeface="Courier New" pitchFamily="49" charset="0"/>
                <a:cs typeface="Courier New" pitchFamily="49" charset="0"/>
              </a:rPr>
              <a:t>    char buf1[10];</a:t>
            </a:r>
          </a:p>
          <a:p>
            <a:pPr marL="118872" indent="0">
              <a:buNone/>
            </a:pPr>
            <a:r>
              <a:rPr lang="en-US" b="1" dirty="0" smtClean="0">
                <a:latin typeface="Courier New" pitchFamily="49" charset="0"/>
                <a:cs typeface="Courier New" pitchFamily="49" charset="0"/>
              </a:rPr>
              <a:t>}</a:t>
            </a:r>
          </a:p>
          <a:p>
            <a:pPr marL="118872" indent="0">
              <a:buNone/>
            </a:pPr>
            <a:endParaRPr lang="en-US" b="1" dirty="0">
              <a:latin typeface="Courier New" pitchFamily="49" charset="0"/>
              <a:cs typeface="Courier New" pitchFamily="49" charset="0"/>
            </a:endParaRPr>
          </a:p>
          <a:p>
            <a:pPr marL="118872" indent="0">
              <a:buNone/>
            </a:pPr>
            <a:r>
              <a:rPr lang="en-US" b="1" dirty="0" smtClean="0">
                <a:latin typeface="Courier New" pitchFamily="49" charset="0"/>
                <a:cs typeface="Courier New" pitchFamily="49" charset="0"/>
              </a:rPr>
              <a:t>void main() {</a:t>
            </a:r>
          </a:p>
          <a:p>
            <a:pPr marL="118872" indent="0">
              <a:buNone/>
            </a:pPr>
            <a:r>
              <a:rPr lang="en-US" b="1" dirty="0" smtClean="0">
                <a:latin typeface="Courier New" pitchFamily="49" charset="0"/>
                <a:cs typeface="Courier New" pitchFamily="49" charset="0"/>
              </a:rPr>
              <a:t>    foo(3,6);</a:t>
            </a:r>
          </a:p>
          <a:p>
            <a:pPr marL="118872" indent="0">
              <a:buNone/>
            </a:pPr>
            <a:r>
              <a:rPr lang="en-US" b="1" dirty="0">
                <a:latin typeface="Courier New" pitchFamily="49" charset="0"/>
                <a:cs typeface="Courier New" pitchFamily="49" charset="0"/>
              </a:rPr>
              <a:t>}</a:t>
            </a:r>
          </a:p>
        </p:txBody>
      </p:sp>
    </p:spTree>
    <p:extLst>
      <p:ext uri="{BB962C8B-B14F-4D97-AF65-F5344CB8AC3E}">
        <p14:creationId xmlns:p14="http://schemas.microsoft.com/office/powerpoint/2010/main" val="402939635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Malware propagation</a:t>
            </a:r>
            <a:endParaRPr lang="en-US" dirty="0"/>
          </a:p>
        </p:txBody>
      </p:sp>
      <p:sp>
        <p:nvSpPr>
          <p:cNvPr id="3" name="Content Placeholder 2"/>
          <p:cNvSpPr>
            <a:spLocks noGrp="1"/>
          </p:cNvSpPr>
          <p:nvPr>
            <p:ph idx="1"/>
          </p:nvPr>
        </p:nvSpPr>
        <p:spPr/>
        <p:txBody>
          <a:bodyPr>
            <a:normAutofit/>
          </a:bodyPr>
          <a:lstStyle/>
          <a:p>
            <a:pPr marL="0" indent="0">
              <a:buNone/>
            </a:pPr>
            <a:r>
              <a:rPr lang="en-US" sz="2800" dirty="0"/>
              <a:t>Susceptible/Infected/Recovered </a:t>
            </a:r>
            <a:r>
              <a:rPr lang="en-US" sz="2800" dirty="0" smtClean="0"/>
              <a:t>(SIR) model</a:t>
            </a:r>
            <a:endParaRPr lang="en-US" sz="2800" dirty="0"/>
          </a:p>
          <a:p>
            <a:pPr marL="0" indent="0">
              <a:buNone/>
            </a:pPr>
            <a:r>
              <a:rPr lang="en-US" sz="2800" dirty="0"/>
              <a:t>Originally from epidemiology (actual viruses</a:t>
            </a:r>
            <a:r>
              <a:rPr lang="en-US" sz="2800" dirty="0" smtClean="0"/>
              <a:t>)</a:t>
            </a:r>
            <a:endParaRPr lang="en-US" sz="2800" dirty="0"/>
          </a:p>
        </p:txBody>
      </p:sp>
      <p:pic>
        <p:nvPicPr>
          <p:cNvPr id="1026" name="Picture 2" descr="https://upload.wikimedia.org/wikipedia/commons/thumb/3/32/Sirsys-p9.png/220px-Sirsys-p9.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62400" y="3138386"/>
            <a:ext cx="4038600" cy="3028952"/>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2743200" y="6091536"/>
            <a:ext cx="7086600" cy="461665"/>
          </a:xfrm>
          <a:prstGeom prst="rect">
            <a:avLst/>
          </a:prstGeom>
        </p:spPr>
        <p:txBody>
          <a:bodyPr wrap="square">
            <a:spAutoFit/>
          </a:bodyPr>
          <a:lstStyle/>
          <a:p>
            <a:r>
              <a:rPr lang="en-US" sz="2400" dirty="0"/>
              <a:t>Blue=Susceptible, Green=Infected, Red=Recovered</a:t>
            </a:r>
          </a:p>
        </p:txBody>
      </p:sp>
    </p:spTree>
    <p:extLst>
      <p:ext uri="{BB962C8B-B14F-4D97-AF65-F5344CB8AC3E}">
        <p14:creationId xmlns:p14="http://schemas.microsoft.com/office/powerpoint/2010/main" val="20095468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Virus lifecycle</a:t>
            </a:r>
            <a:endParaRPr lang="en-US" dirty="0"/>
          </a:p>
        </p:txBody>
      </p:sp>
      <p:sp>
        <p:nvSpPr>
          <p:cNvPr id="4" name="Rounded Rectangle 3"/>
          <p:cNvSpPr/>
          <p:nvPr/>
        </p:nvSpPr>
        <p:spPr>
          <a:xfrm>
            <a:off x="2895600" y="2667000"/>
            <a:ext cx="2209800" cy="762000"/>
          </a:xfrm>
          <a:prstGeom prst="roundRect">
            <a:avLst/>
          </a:prstGeom>
          <a:solidFill>
            <a:schemeClr val="accent1">
              <a:lumMod val="20000"/>
              <a:lumOff val="80000"/>
            </a:schemeClr>
          </a:solidFill>
          <a:ln>
            <a:solidFill>
              <a:schemeClr val="tx2">
                <a:lumMod val="60000"/>
                <a:lumOff val="40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3200" dirty="0"/>
              <a:t>Dormant</a:t>
            </a:r>
          </a:p>
        </p:txBody>
      </p:sp>
      <p:sp>
        <p:nvSpPr>
          <p:cNvPr id="5" name="Rounded Rectangle 4"/>
          <p:cNvSpPr/>
          <p:nvPr/>
        </p:nvSpPr>
        <p:spPr>
          <a:xfrm>
            <a:off x="6781800" y="2667000"/>
            <a:ext cx="2514600" cy="762000"/>
          </a:xfrm>
          <a:prstGeom prst="roundRect">
            <a:avLst/>
          </a:prstGeom>
          <a:solidFill>
            <a:schemeClr val="accent1">
              <a:lumMod val="20000"/>
              <a:lumOff val="80000"/>
            </a:schemeClr>
          </a:solidFill>
          <a:ln>
            <a:solidFill>
              <a:schemeClr val="tx2">
                <a:lumMod val="60000"/>
                <a:lumOff val="40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3200" dirty="0"/>
              <a:t>Reproduction</a:t>
            </a:r>
          </a:p>
        </p:txBody>
      </p:sp>
      <p:sp>
        <p:nvSpPr>
          <p:cNvPr id="6" name="Rounded Rectangle 5"/>
          <p:cNvSpPr/>
          <p:nvPr/>
        </p:nvSpPr>
        <p:spPr>
          <a:xfrm>
            <a:off x="2895600" y="4495800"/>
            <a:ext cx="2209800" cy="762000"/>
          </a:xfrm>
          <a:prstGeom prst="roundRect">
            <a:avLst/>
          </a:prstGeom>
          <a:solidFill>
            <a:schemeClr val="accent1">
              <a:lumMod val="20000"/>
              <a:lumOff val="80000"/>
            </a:schemeClr>
          </a:solidFill>
          <a:ln>
            <a:solidFill>
              <a:schemeClr val="tx2">
                <a:lumMod val="60000"/>
                <a:lumOff val="40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3200" dirty="0"/>
              <a:t>Attack</a:t>
            </a:r>
          </a:p>
        </p:txBody>
      </p:sp>
      <p:sp>
        <p:nvSpPr>
          <p:cNvPr id="7" name="Rounded Rectangle 6"/>
          <p:cNvSpPr/>
          <p:nvPr/>
        </p:nvSpPr>
        <p:spPr>
          <a:xfrm>
            <a:off x="6781800" y="4495800"/>
            <a:ext cx="2514600" cy="762000"/>
          </a:xfrm>
          <a:prstGeom prst="roundRect">
            <a:avLst/>
          </a:prstGeom>
          <a:solidFill>
            <a:schemeClr val="accent1">
              <a:lumMod val="20000"/>
              <a:lumOff val="80000"/>
            </a:schemeClr>
          </a:solidFill>
          <a:ln>
            <a:solidFill>
              <a:schemeClr val="tx2">
                <a:lumMod val="60000"/>
                <a:lumOff val="40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3200" dirty="0"/>
              <a:t>Infection</a:t>
            </a:r>
          </a:p>
        </p:txBody>
      </p:sp>
      <p:cxnSp>
        <p:nvCxnSpPr>
          <p:cNvPr id="9" name="Straight Arrow Connector 8"/>
          <p:cNvCxnSpPr>
            <a:stCxn id="4" idx="3"/>
            <a:endCxn id="5" idx="1"/>
          </p:cNvCxnSpPr>
          <p:nvPr/>
        </p:nvCxnSpPr>
        <p:spPr>
          <a:xfrm>
            <a:off x="5105400" y="3048000"/>
            <a:ext cx="1676400" cy="0"/>
          </a:xfrm>
          <a:prstGeom prst="straightConnector1">
            <a:avLst/>
          </a:prstGeom>
          <a:ln w="28575">
            <a:solidFill>
              <a:schemeClr val="bg1">
                <a:lumMod val="5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5" idx="2"/>
            <a:endCxn id="7" idx="0"/>
          </p:cNvCxnSpPr>
          <p:nvPr/>
        </p:nvCxnSpPr>
        <p:spPr>
          <a:xfrm>
            <a:off x="8039100" y="3429000"/>
            <a:ext cx="0" cy="1066800"/>
          </a:xfrm>
          <a:prstGeom prst="straightConnector1">
            <a:avLst/>
          </a:prstGeom>
          <a:ln w="28575">
            <a:solidFill>
              <a:schemeClr val="bg1">
                <a:lumMod val="5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7" idx="1"/>
            <a:endCxn id="4" idx="2"/>
          </p:cNvCxnSpPr>
          <p:nvPr/>
        </p:nvCxnSpPr>
        <p:spPr>
          <a:xfrm flipH="1" flipV="1">
            <a:off x="4000500" y="3429000"/>
            <a:ext cx="2781300" cy="1447800"/>
          </a:xfrm>
          <a:prstGeom prst="straightConnector1">
            <a:avLst/>
          </a:prstGeom>
          <a:ln w="28575">
            <a:solidFill>
              <a:schemeClr val="bg1">
                <a:lumMod val="50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4" idx="2"/>
            <a:endCxn id="6" idx="0"/>
          </p:cNvCxnSpPr>
          <p:nvPr/>
        </p:nvCxnSpPr>
        <p:spPr>
          <a:xfrm>
            <a:off x="4000500" y="3429000"/>
            <a:ext cx="0" cy="1066800"/>
          </a:xfrm>
          <a:prstGeom prst="straightConnector1">
            <a:avLst/>
          </a:prstGeom>
          <a:ln w="28575">
            <a:solidFill>
              <a:schemeClr val="bg1">
                <a:lumMod val="50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2514600" y="3733800"/>
            <a:ext cx="1460656" cy="523220"/>
          </a:xfrm>
          <a:prstGeom prst="rect">
            <a:avLst/>
          </a:prstGeom>
          <a:noFill/>
        </p:spPr>
        <p:txBody>
          <a:bodyPr wrap="none" rtlCol="0">
            <a:spAutoFit/>
          </a:bodyPr>
          <a:lstStyle/>
          <a:p>
            <a:r>
              <a:rPr lang="en-US" sz="2800" dirty="0">
                <a:latin typeface="Lucida Sans" panose="020B0602030504020204" pitchFamily="34" charset="0"/>
              </a:rPr>
              <a:t>Trigger</a:t>
            </a:r>
          </a:p>
        </p:txBody>
      </p:sp>
    </p:spTree>
    <p:extLst>
      <p:ext uri="{BB962C8B-B14F-4D97-AF65-F5344CB8AC3E}">
        <p14:creationId xmlns:p14="http://schemas.microsoft.com/office/powerpoint/2010/main" val="184697367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par>
                                <p:cTn id="29" presetID="10" presetClass="entr" presetSubtype="0" fill="hold"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gtEl>
                                        <p:attrNameLst>
                                          <p:attrName>style.visibility</p:attrName>
                                        </p:attrNameLst>
                                      </p:cBhvr>
                                      <p:to>
                                        <p:strVal val="visible"/>
                                      </p:to>
                                    </p:set>
                                    <p:animEffect transition="in" filter="fade">
                                      <p:cBhvr>
                                        <p:cTn id="3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16" grpId="0"/>
    </p:bld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worms</a:t>
            </a:r>
            <a:endParaRPr lang="en-US" dirty="0"/>
          </a:p>
        </p:txBody>
      </p:sp>
    </p:spTree>
    <p:extLst>
      <p:ext uri="{BB962C8B-B14F-4D97-AF65-F5344CB8AC3E}">
        <p14:creationId xmlns:p14="http://schemas.microsoft.com/office/powerpoint/2010/main" val="336028577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Worm components</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t>Target locator</a:t>
            </a:r>
          </a:p>
          <a:p>
            <a:pPr marL="457200" lvl="1" indent="0">
              <a:buNone/>
            </a:pPr>
            <a:r>
              <a:rPr lang="en-US" dirty="0" smtClean="0"/>
              <a:t>	Locate vulnerable machines</a:t>
            </a:r>
          </a:p>
          <a:p>
            <a:pPr marL="514350" indent="-514350">
              <a:buFont typeface="+mj-lt"/>
              <a:buAutoNum type="arabicPeriod"/>
            </a:pPr>
            <a:r>
              <a:rPr lang="en-US" dirty="0" smtClean="0"/>
              <a:t>Infection propagator</a:t>
            </a:r>
          </a:p>
          <a:p>
            <a:pPr marL="457200" lvl="1" indent="0">
              <a:buNone/>
            </a:pPr>
            <a:r>
              <a:rPr lang="en-US" dirty="0" smtClean="0"/>
              <a:t>	Compromise victim</a:t>
            </a:r>
          </a:p>
          <a:p>
            <a:pPr marL="457200" lvl="1" indent="0">
              <a:buNone/>
            </a:pPr>
            <a:r>
              <a:rPr lang="en-US" dirty="0" smtClean="0"/>
              <a:t>	Transfer copy</a:t>
            </a:r>
          </a:p>
          <a:p>
            <a:pPr marL="514350" indent="-514350">
              <a:buFont typeface="+mj-lt"/>
              <a:buAutoNum type="arabicPeriod"/>
            </a:pPr>
            <a:r>
              <a:rPr lang="en-US" dirty="0" smtClean="0"/>
              <a:t>Lifecycle manager</a:t>
            </a:r>
          </a:p>
          <a:p>
            <a:pPr marL="457200" lvl="1" indent="0">
              <a:buNone/>
            </a:pPr>
            <a:r>
              <a:rPr lang="en-US" dirty="0" smtClean="0"/>
              <a:t>	Command and control</a:t>
            </a:r>
          </a:p>
          <a:p>
            <a:pPr marL="514350" indent="-514350">
              <a:buFont typeface="+mj-lt"/>
              <a:buAutoNum type="arabicPeriod"/>
            </a:pPr>
            <a:r>
              <a:rPr lang="en-US" dirty="0" smtClean="0"/>
              <a:t>Payload</a:t>
            </a:r>
            <a:endParaRPr lang="en-US" dirty="0"/>
          </a:p>
        </p:txBody>
      </p:sp>
    </p:spTree>
    <p:extLst>
      <p:ext uri="{BB962C8B-B14F-4D97-AF65-F5344CB8AC3E}">
        <p14:creationId xmlns:p14="http://schemas.microsoft.com/office/powerpoint/2010/main" val="200598687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Locating targets</a:t>
            </a:r>
            <a:endParaRPr lang="en-US" dirty="0"/>
          </a:p>
        </p:txBody>
      </p:sp>
      <p:sp>
        <p:nvSpPr>
          <p:cNvPr id="3" name="Content Placeholder 2"/>
          <p:cNvSpPr>
            <a:spLocks noGrp="1"/>
          </p:cNvSpPr>
          <p:nvPr>
            <p:ph idx="1"/>
          </p:nvPr>
        </p:nvSpPr>
        <p:spPr/>
        <p:txBody>
          <a:bodyPr/>
          <a:lstStyle/>
          <a:p>
            <a:r>
              <a:rPr lang="en-US" dirty="0" smtClean="0"/>
              <a:t>Email</a:t>
            </a:r>
          </a:p>
          <a:p>
            <a:pPr lvl="1"/>
            <a:r>
              <a:rPr lang="en-US" dirty="0" smtClean="0"/>
              <a:t>Scan contact lists of already infected victims</a:t>
            </a:r>
          </a:p>
          <a:p>
            <a:pPr lvl="1"/>
            <a:r>
              <a:rPr lang="en-US" dirty="0" smtClean="0"/>
              <a:t>Buy lists of email addresses</a:t>
            </a:r>
          </a:p>
          <a:p>
            <a:endParaRPr lang="en-US" dirty="0"/>
          </a:p>
          <a:p>
            <a:r>
              <a:rPr lang="en-US" dirty="0" smtClean="0"/>
              <a:t>IP addresses</a:t>
            </a:r>
          </a:p>
          <a:p>
            <a:pPr lvl="1"/>
            <a:r>
              <a:rPr lang="en-US" dirty="0" smtClean="0"/>
              <a:t>Scan IPv4 address space for vulnerabilities to exploit</a:t>
            </a:r>
          </a:p>
          <a:p>
            <a:pPr lvl="1"/>
            <a:r>
              <a:rPr lang="en-US" dirty="0" smtClean="0"/>
              <a:t>Built-in hit-list of vulnerable addresses</a:t>
            </a:r>
            <a:endParaRPr lang="en-US" dirty="0"/>
          </a:p>
        </p:txBody>
      </p:sp>
    </p:spTree>
    <p:extLst>
      <p:ext uri="{BB962C8B-B14F-4D97-AF65-F5344CB8AC3E}">
        <p14:creationId xmlns:p14="http://schemas.microsoft.com/office/powerpoint/2010/main" val="168011878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a:stretch/>
        </p:blipFill>
        <p:spPr bwMode="auto">
          <a:xfrm>
            <a:off x="1543456" y="762001"/>
            <a:ext cx="9124545" cy="5894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6399324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a:stretch/>
        </p:blipFill>
        <p:spPr bwMode="auto">
          <a:xfrm>
            <a:off x="1524001" y="1762898"/>
            <a:ext cx="9144000" cy="494270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itle 3"/>
          <p:cNvSpPr>
            <a:spLocks noGrp="1"/>
          </p:cNvSpPr>
          <p:nvPr>
            <p:ph type="title"/>
          </p:nvPr>
        </p:nvSpPr>
        <p:spPr/>
        <p:txBody>
          <a:bodyPr/>
          <a:lstStyle/>
          <a:p>
            <a:r>
              <a:rPr lang="en-US" dirty="0" smtClean="0"/>
              <a:t>Worm generators (early 2000s)</a:t>
            </a:r>
            <a:endParaRPr lang="en-US" dirty="0"/>
          </a:p>
        </p:txBody>
      </p:sp>
    </p:spTree>
    <p:extLst>
      <p:ext uri="{BB962C8B-B14F-4D97-AF65-F5344CB8AC3E}">
        <p14:creationId xmlns:p14="http://schemas.microsoft.com/office/powerpoint/2010/main" val="179242593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a:stretch/>
        </p:blipFill>
        <p:spPr bwMode="auto">
          <a:xfrm>
            <a:off x="1890409" y="525294"/>
            <a:ext cx="8540886" cy="587550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83643435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SQL slammer</a:t>
            </a:r>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US" dirty="0" smtClean="0"/>
              <a:t>Extremely small</a:t>
            </a:r>
          </a:p>
          <a:p>
            <a:pPr marL="0" indent="0">
              <a:buNone/>
            </a:pPr>
            <a:r>
              <a:rPr lang="en-US" dirty="0" smtClean="0"/>
              <a:t>Only 404 bytes!</a:t>
            </a:r>
          </a:p>
          <a:p>
            <a:pPr marL="0" indent="0">
              <a:buNone/>
            </a:pPr>
            <a:endParaRPr lang="en-US" dirty="0" smtClean="0"/>
          </a:p>
          <a:p>
            <a:pPr marL="0" indent="0">
              <a:buNone/>
            </a:pPr>
            <a:r>
              <a:rPr lang="en-US" dirty="0" smtClean="0"/>
              <a:t>Spread extremely fast</a:t>
            </a:r>
          </a:p>
          <a:p>
            <a:pPr marL="0" indent="0">
              <a:buNone/>
            </a:pPr>
            <a:r>
              <a:rPr lang="en-US" dirty="0" smtClean="0"/>
              <a:t>Doubling time &lt; 10 sec</a:t>
            </a:r>
          </a:p>
          <a:p>
            <a:pPr marL="0" indent="0">
              <a:buNone/>
            </a:pPr>
            <a:endParaRPr lang="en-US" dirty="0" smtClean="0"/>
          </a:p>
          <a:p>
            <a:pPr marL="0" indent="0">
              <a:buNone/>
            </a:pPr>
            <a:r>
              <a:rPr lang="en-US" dirty="0" smtClean="0"/>
              <a:t>Buffer overflow in SQL server</a:t>
            </a:r>
          </a:p>
          <a:p>
            <a:pPr marL="0" indent="0">
              <a:buNone/>
            </a:pPr>
            <a:r>
              <a:rPr lang="en-US" dirty="0" smtClean="0"/>
              <a:t>(Not SQL-based)</a:t>
            </a:r>
            <a:endParaRPr lang="en-US" dirty="0"/>
          </a:p>
          <a:p>
            <a:pPr marL="0" indent="0">
              <a:buNone/>
            </a:pPr>
            <a:endParaRPr lang="en-US" dirty="0"/>
          </a:p>
          <a:p>
            <a:pPr marL="0" indent="0">
              <a:buNone/>
            </a:pPr>
            <a:r>
              <a:rPr lang="en-US" dirty="0" smtClean="0"/>
              <a:t>Random IP scanning</a:t>
            </a:r>
          </a:p>
          <a:p>
            <a:pPr marL="0" indent="0">
              <a:buNone/>
            </a:pPr>
            <a:r>
              <a:rPr lang="en-US" dirty="0" smtClean="0"/>
              <a:t>90% infected in 10 minutes</a:t>
            </a:r>
          </a:p>
          <a:p>
            <a:endParaRPr lang="en-US" dirty="0"/>
          </a:p>
        </p:txBody>
      </p:sp>
      <p:sp>
        <p:nvSpPr>
          <p:cNvPr id="4" name="Content Placeholder 3"/>
          <p:cNvSpPr>
            <a:spLocks noGrp="1"/>
          </p:cNvSpPr>
          <p:nvPr>
            <p:ph sz="half" idx="4294967295"/>
          </p:nvPr>
        </p:nvSpPr>
        <p:spPr>
          <a:xfrm>
            <a:off x="5715000" y="1507694"/>
            <a:ext cx="6172200" cy="5107852"/>
          </a:xfrm>
        </p:spPr>
        <p:txBody>
          <a:bodyPr>
            <a:noAutofit/>
          </a:bodyPr>
          <a:lstStyle/>
          <a:p>
            <a:pPr marL="0" indent="0">
              <a:buNone/>
            </a:pPr>
            <a:r>
              <a:rPr lang="en-US" sz="2500" dirty="0" smtClean="0"/>
              <a:t>Worm contents (all within 404 bytes):</a:t>
            </a:r>
            <a:endParaRPr lang="en-US" sz="2500" dirty="0"/>
          </a:p>
          <a:p>
            <a:pPr marL="457200" indent="-457200">
              <a:buFont typeface="+mj-lt"/>
              <a:buAutoNum type="arabicPeriod"/>
            </a:pPr>
            <a:r>
              <a:rPr lang="en-US" sz="2500" dirty="0"/>
              <a:t>IP header</a:t>
            </a:r>
          </a:p>
          <a:p>
            <a:pPr marL="457200" indent="-457200">
              <a:buFont typeface="+mj-lt"/>
              <a:buAutoNum type="arabicPeriod"/>
            </a:pPr>
            <a:r>
              <a:rPr lang="en-US" sz="2500" dirty="0"/>
              <a:t>UDP header</a:t>
            </a:r>
          </a:p>
          <a:p>
            <a:pPr marL="457200" indent="-457200">
              <a:buFont typeface="+mj-lt"/>
              <a:buAutoNum type="arabicPeriod"/>
            </a:pPr>
            <a:r>
              <a:rPr lang="en-US" sz="2500" dirty="0"/>
              <a:t>Buffer overflow</a:t>
            </a:r>
          </a:p>
          <a:p>
            <a:pPr marL="457200" indent="-457200">
              <a:buFont typeface="+mj-lt"/>
              <a:buAutoNum type="arabicPeriod"/>
            </a:pPr>
            <a:r>
              <a:rPr lang="en-US" sz="2500" dirty="0"/>
              <a:t>Find </a:t>
            </a:r>
            <a:r>
              <a:rPr lang="en-US" sz="2500" dirty="0" smtClean="0"/>
              <a:t>addresses </a:t>
            </a:r>
            <a:r>
              <a:rPr lang="en-US" sz="2500" dirty="0"/>
              <a:t>of needed </a:t>
            </a:r>
            <a:r>
              <a:rPr lang="en-US" sz="2500" dirty="0" err="1" smtClean="0"/>
              <a:t>fn’s</a:t>
            </a:r>
            <a:endParaRPr lang="en-US" sz="2500" dirty="0"/>
          </a:p>
          <a:p>
            <a:pPr marL="457200" indent="-457200">
              <a:buFont typeface="+mj-lt"/>
              <a:buAutoNum type="arabicPeriod"/>
            </a:pPr>
            <a:r>
              <a:rPr lang="en-US" sz="2500" dirty="0"/>
              <a:t>UDP socket initialization</a:t>
            </a:r>
          </a:p>
          <a:p>
            <a:pPr marL="457200" indent="-457200">
              <a:buFont typeface="+mj-lt"/>
              <a:buAutoNum type="arabicPeriod"/>
            </a:pPr>
            <a:r>
              <a:rPr lang="en-US" sz="2500" dirty="0"/>
              <a:t>PRNG seeding code</a:t>
            </a:r>
          </a:p>
          <a:p>
            <a:pPr marL="457200" indent="-457200">
              <a:buFont typeface="+mj-lt"/>
              <a:buAutoNum type="arabicPeriod"/>
            </a:pPr>
            <a:r>
              <a:rPr lang="en-US" sz="2500" dirty="0"/>
              <a:t>Random address generation</a:t>
            </a:r>
          </a:p>
          <a:p>
            <a:pPr marL="457200" indent="-457200">
              <a:buFont typeface="+mj-lt"/>
              <a:buAutoNum type="arabicPeriod"/>
            </a:pPr>
            <a:r>
              <a:rPr lang="en-US" sz="2500" dirty="0"/>
              <a:t>Copy worm via socket</a:t>
            </a:r>
          </a:p>
          <a:p>
            <a:endParaRPr lang="en-US" sz="2500" dirty="0"/>
          </a:p>
        </p:txBody>
      </p:sp>
    </p:spTree>
    <p:extLst>
      <p:ext uri="{BB962C8B-B14F-4D97-AF65-F5344CB8AC3E}">
        <p14:creationId xmlns:p14="http://schemas.microsoft.com/office/powerpoint/2010/main" val="251138216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animEffect transition="in" filter="fade">
                                      <p:cBhvr>
                                        <p:cTn id="16" dur="500"/>
                                        <p:tgtEl>
                                          <p:spTgt spid="4">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Effect transition="in" filter="fade">
                                      <p:cBhvr>
                                        <p:cTn id="19" dur="500"/>
                                        <p:tgtEl>
                                          <p:spTgt spid="4">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4">
                                            <p:txEl>
                                              <p:pRg st="5" end="5"/>
                                            </p:txEl>
                                          </p:spTgt>
                                        </p:tgtEl>
                                        <p:attrNameLst>
                                          <p:attrName>style.visibility</p:attrName>
                                        </p:attrNameLst>
                                      </p:cBhvr>
                                      <p:to>
                                        <p:strVal val="visible"/>
                                      </p:to>
                                    </p:set>
                                    <p:animEffect transition="in" filter="fade">
                                      <p:cBhvr>
                                        <p:cTn id="22" dur="500"/>
                                        <p:tgtEl>
                                          <p:spTgt spid="4">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animEffect transition="in" filter="fade">
                                      <p:cBhvr>
                                        <p:cTn id="25" dur="500"/>
                                        <p:tgtEl>
                                          <p:spTgt spid="4">
                                            <p:txEl>
                                              <p:pRg st="6" end="6"/>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4">
                                            <p:txEl>
                                              <p:pRg st="7" end="7"/>
                                            </p:txEl>
                                          </p:spTgt>
                                        </p:tgtEl>
                                        <p:attrNameLst>
                                          <p:attrName>style.visibility</p:attrName>
                                        </p:attrNameLst>
                                      </p:cBhvr>
                                      <p:to>
                                        <p:strVal val="visible"/>
                                      </p:to>
                                    </p:set>
                                    <p:animEffect transition="in" filter="fade">
                                      <p:cBhvr>
                                        <p:cTn id="28" dur="500"/>
                                        <p:tgtEl>
                                          <p:spTgt spid="4">
                                            <p:txEl>
                                              <p:pRg st="7" end="7"/>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animEffect transition="in" filter="fade">
                                      <p:cBhvr>
                                        <p:cTn id="31"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Flash worm</a:t>
            </a:r>
            <a:endParaRPr lang="en-US" dirty="0"/>
          </a:p>
        </p:txBody>
      </p:sp>
      <p:sp>
        <p:nvSpPr>
          <p:cNvPr id="3" name="Content Placeholder 2"/>
          <p:cNvSpPr>
            <a:spLocks noGrp="1"/>
          </p:cNvSpPr>
          <p:nvPr>
            <p:ph idx="1"/>
          </p:nvPr>
        </p:nvSpPr>
        <p:spPr/>
        <p:txBody>
          <a:bodyPr/>
          <a:lstStyle/>
          <a:p>
            <a:r>
              <a:rPr lang="en-US" dirty="0" smtClean="0"/>
              <a:t>Pre-scan the whole Internet</a:t>
            </a:r>
          </a:p>
          <a:p>
            <a:r>
              <a:rPr lang="en-US" dirty="0" smtClean="0"/>
              <a:t>Pre-compute infection tree</a:t>
            </a:r>
          </a:p>
          <a:p>
            <a:pPr lvl="1"/>
            <a:r>
              <a:rPr lang="en-US" dirty="0" smtClean="0"/>
              <a:t>Branching factor 10</a:t>
            </a:r>
          </a:p>
          <a:p>
            <a:pPr lvl="1"/>
            <a:r>
              <a:rPr lang="en-US" dirty="0" smtClean="0"/>
              <a:t>Height about 7 (depends on #vulnerable hosts)</a:t>
            </a:r>
          </a:p>
          <a:p>
            <a:r>
              <a:rPr lang="en-US" dirty="0" smtClean="0"/>
              <a:t>Each infection knows its </a:t>
            </a:r>
            <a:r>
              <a:rPr lang="en-US" dirty="0" err="1" smtClean="0"/>
              <a:t>subtree</a:t>
            </a:r>
            <a:r>
              <a:rPr lang="en-US" dirty="0" smtClean="0"/>
              <a:t> addresses</a:t>
            </a:r>
          </a:p>
          <a:p>
            <a:r>
              <a:rPr lang="en-US" dirty="0" smtClean="0"/>
              <a:t>Potentially a single UDP or TCP packet</a:t>
            </a:r>
          </a:p>
          <a:p>
            <a:r>
              <a:rPr lang="en-US" dirty="0" smtClean="0"/>
              <a:t>1 million hosts in &lt; 2 seconds</a:t>
            </a:r>
            <a:endParaRPr lang="en-US" dirty="0"/>
          </a:p>
        </p:txBody>
      </p:sp>
    </p:spTree>
    <p:extLst>
      <p:ext uri="{BB962C8B-B14F-4D97-AF65-F5344CB8AC3E}">
        <p14:creationId xmlns:p14="http://schemas.microsoft.com/office/powerpoint/2010/main" val="5865827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nvSpPr>
        <p:spPr>
          <a:xfrm>
            <a:off x="4248149" y="4038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5" name="Rectangle 14"/>
          <p:cNvSpPr/>
          <p:nvPr/>
        </p:nvSpPr>
        <p:spPr>
          <a:xfrm>
            <a:off x="4249727" y="3429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smtClean="0"/>
              <a:t>C stack frames</a:t>
            </a:r>
            <a:endParaRPr lang="en-US" dirty="0"/>
          </a:p>
        </p:txBody>
      </p:sp>
      <p:sp>
        <p:nvSpPr>
          <p:cNvPr id="4" name="Rectangle 3"/>
          <p:cNvSpPr/>
          <p:nvPr/>
        </p:nvSpPr>
        <p:spPr>
          <a:xfrm>
            <a:off x="4254231" y="4648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cxnSp>
        <p:nvCxnSpPr>
          <p:cNvPr id="8" name="Straight Arrow Connector 7"/>
          <p:cNvCxnSpPr/>
          <p:nvPr/>
        </p:nvCxnSpPr>
        <p:spPr>
          <a:xfrm>
            <a:off x="3556001" y="464568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4248150" y="4651375"/>
            <a:ext cx="3695700" cy="606425"/>
          </a:xfrm>
          <a:prstGeom prst="rect">
            <a:avLst/>
          </a:prstGeom>
          <a:solidFill>
            <a:schemeClr val="bg1">
              <a:alpha val="50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7924800" y="3771900"/>
            <a:ext cx="609600" cy="1569660"/>
          </a:xfrm>
          <a:prstGeom prst="rect">
            <a:avLst/>
          </a:prstGeom>
          <a:noFill/>
        </p:spPr>
        <p:txBody>
          <a:bodyPr wrap="square" rtlCol="0">
            <a:spAutoFit/>
          </a:bodyPr>
          <a:lstStyle/>
          <a:p>
            <a:r>
              <a:rPr lang="en-US" sz="9600" dirty="0" smtClean="0"/>
              <a:t>}</a:t>
            </a:r>
            <a:endParaRPr lang="en-US" sz="9600" dirty="0"/>
          </a:p>
        </p:txBody>
      </p:sp>
      <p:sp>
        <p:nvSpPr>
          <p:cNvPr id="10" name="TextBox 9"/>
          <p:cNvSpPr txBox="1"/>
          <p:nvPr/>
        </p:nvSpPr>
        <p:spPr>
          <a:xfrm>
            <a:off x="8636000" y="4305301"/>
            <a:ext cx="3352800" cy="646331"/>
          </a:xfrm>
          <a:prstGeom prst="rect">
            <a:avLst/>
          </a:prstGeom>
          <a:noFill/>
        </p:spPr>
        <p:txBody>
          <a:bodyPr wrap="square" rtlCol="0">
            <a:spAutoFit/>
          </a:bodyPr>
          <a:lstStyle/>
          <a:p>
            <a:r>
              <a:rPr lang="en-US" sz="3600" b="1" dirty="0" smtClean="0"/>
              <a:t>main</a:t>
            </a:r>
            <a:endParaRPr lang="en-US" sz="3600" b="1" dirty="0"/>
          </a:p>
        </p:txBody>
      </p:sp>
      <p:sp>
        <p:nvSpPr>
          <p:cNvPr id="11" name="TextBox 10"/>
          <p:cNvSpPr txBox="1"/>
          <p:nvPr/>
        </p:nvSpPr>
        <p:spPr>
          <a:xfrm>
            <a:off x="4470400" y="4696480"/>
            <a:ext cx="3352800" cy="523220"/>
          </a:xfrm>
          <a:prstGeom prst="rect">
            <a:avLst/>
          </a:prstGeom>
          <a:noFill/>
        </p:spPr>
        <p:txBody>
          <a:bodyPr wrap="square" rtlCol="0">
            <a:spAutoFit/>
          </a:bodyPr>
          <a:lstStyle/>
          <a:p>
            <a:r>
              <a:rPr lang="en-US" sz="2800" b="1" i="1" dirty="0" smtClean="0"/>
              <a:t>Local variables</a:t>
            </a:r>
            <a:endParaRPr lang="en-US" sz="2800" b="1" i="1" dirty="0"/>
          </a:p>
        </p:txBody>
      </p:sp>
      <p:cxnSp>
        <p:nvCxnSpPr>
          <p:cNvPr id="12" name="Straight Arrow Connector 11"/>
          <p:cNvCxnSpPr/>
          <p:nvPr/>
        </p:nvCxnSpPr>
        <p:spPr>
          <a:xfrm flipH="1">
            <a:off x="7943850" y="52578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844800" y="4353580"/>
            <a:ext cx="914400" cy="523220"/>
          </a:xfrm>
          <a:prstGeom prst="rect">
            <a:avLst/>
          </a:prstGeom>
          <a:noFill/>
        </p:spPr>
        <p:txBody>
          <a:bodyPr wrap="square" rtlCol="0">
            <a:spAutoFit/>
          </a:bodyPr>
          <a:lstStyle/>
          <a:p>
            <a:r>
              <a:rPr lang="en-US" sz="2800" b="1" dirty="0" smtClean="0"/>
              <a:t>SP</a:t>
            </a:r>
            <a:endParaRPr lang="en-US" sz="2800" b="1" dirty="0"/>
          </a:p>
        </p:txBody>
      </p:sp>
      <p:sp>
        <p:nvSpPr>
          <p:cNvPr id="14" name="TextBox 13"/>
          <p:cNvSpPr txBox="1"/>
          <p:nvPr/>
        </p:nvSpPr>
        <p:spPr>
          <a:xfrm>
            <a:off x="8642080" y="4991100"/>
            <a:ext cx="914400" cy="523220"/>
          </a:xfrm>
          <a:prstGeom prst="rect">
            <a:avLst/>
          </a:prstGeom>
          <a:noFill/>
        </p:spPr>
        <p:txBody>
          <a:bodyPr wrap="square" rtlCol="0">
            <a:spAutoFit/>
          </a:bodyPr>
          <a:lstStyle/>
          <a:p>
            <a:r>
              <a:rPr lang="en-US" sz="2800" b="1" dirty="0" smtClean="0"/>
              <a:t>FP</a:t>
            </a:r>
            <a:endParaRPr lang="en-US" sz="2800" b="1" dirty="0"/>
          </a:p>
        </p:txBody>
      </p:sp>
      <p:sp>
        <p:nvSpPr>
          <p:cNvPr id="16" name="Rectangle 15"/>
          <p:cNvSpPr/>
          <p:nvPr/>
        </p:nvSpPr>
        <p:spPr>
          <a:xfrm>
            <a:off x="4249727" y="2819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7" name="Rectangle 16"/>
          <p:cNvSpPr/>
          <p:nvPr/>
        </p:nvSpPr>
        <p:spPr>
          <a:xfrm>
            <a:off x="4250267" y="2209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8" name="Rectangle 17"/>
          <p:cNvSpPr/>
          <p:nvPr/>
        </p:nvSpPr>
        <p:spPr>
          <a:xfrm>
            <a:off x="4250267" y="1600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Tree>
    <p:extLst>
      <p:ext uri="{BB962C8B-B14F-4D97-AF65-F5344CB8AC3E}">
        <p14:creationId xmlns:p14="http://schemas.microsoft.com/office/powerpoint/2010/main" val="173944440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Rootkit</a:t>
            </a:r>
            <a:endParaRPr lang="en-US" dirty="0"/>
          </a:p>
        </p:txBody>
      </p:sp>
      <p:sp>
        <p:nvSpPr>
          <p:cNvPr id="3" name="Content Placeholder 2"/>
          <p:cNvSpPr>
            <a:spLocks noGrp="1"/>
          </p:cNvSpPr>
          <p:nvPr>
            <p:ph idx="1"/>
          </p:nvPr>
        </p:nvSpPr>
        <p:spPr>
          <a:xfrm>
            <a:off x="609600" y="1600201"/>
            <a:ext cx="11277600" cy="4525963"/>
          </a:xfrm>
        </p:spPr>
        <p:txBody>
          <a:bodyPr/>
          <a:lstStyle/>
          <a:p>
            <a:pPr marL="0" indent="0">
              <a:buNone/>
            </a:pPr>
            <a:r>
              <a:rPr lang="en-US" dirty="0" smtClean="0"/>
              <a:t>Toolkit used </a:t>
            </a:r>
            <a:r>
              <a:rPr lang="en-US" dirty="0"/>
              <a:t>by attackers after compromising a </a:t>
            </a:r>
            <a:r>
              <a:rPr lang="en-US" dirty="0" smtClean="0"/>
              <a:t>system</a:t>
            </a:r>
          </a:p>
          <a:p>
            <a:pPr marL="0" indent="0">
              <a:buNone/>
            </a:pPr>
            <a:endParaRPr lang="en-US" dirty="0"/>
          </a:p>
          <a:p>
            <a:pPr marL="0" indent="0">
              <a:buNone/>
            </a:pPr>
            <a:r>
              <a:rPr lang="en-US" dirty="0" smtClean="0"/>
              <a:t>Capabilities:</a:t>
            </a:r>
            <a:endParaRPr lang="en-US" dirty="0"/>
          </a:p>
          <a:p>
            <a:pPr lvl="1"/>
            <a:r>
              <a:rPr lang="en-US" dirty="0" smtClean="0"/>
              <a:t>hides </a:t>
            </a:r>
            <a:r>
              <a:rPr lang="en-US" dirty="0"/>
              <a:t>presence of attacker </a:t>
            </a:r>
          </a:p>
          <a:p>
            <a:pPr lvl="1"/>
            <a:r>
              <a:rPr lang="en-US" dirty="0" smtClean="0"/>
              <a:t>allows </a:t>
            </a:r>
            <a:r>
              <a:rPr lang="en-US" dirty="0"/>
              <a:t>for return of attacker at later date </a:t>
            </a:r>
          </a:p>
          <a:p>
            <a:pPr lvl="1"/>
            <a:r>
              <a:rPr lang="en-US" dirty="0" smtClean="0"/>
              <a:t>gathers </a:t>
            </a:r>
            <a:r>
              <a:rPr lang="en-US" dirty="0"/>
              <a:t>information about environment </a:t>
            </a:r>
          </a:p>
          <a:p>
            <a:pPr lvl="1"/>
            <a:r>
              <a:rPr lang="en-US" dirty="0" smtClean="0"/>
              <a:t>contains attack </a:t>
            </a:r>
            <a:r>
              <a:rPr lang="en-US" dirty="0"/>
              <a:t>scripts for further compromises </a:t>
            </a:r>
            <a:endParaRPr lang="en-US" dirty="0" smtClean="0"/>
          </a:p>
          <a:p>
            <a:pPr lvl="1"/>
            <a:endParaRPr lang="en-US" dirty="0"/>
          </a:p>
          <a:p>
            <a:endParaRPr lang="en-US" dirty="0"/>
          </a:p>
        </p:txBody>
      </p:sp>
    </p:spTree>
    <p:extLst>
      <p:ext uri="{BB962C8B-B14F-4D97-AF65-F5344CB8AC3E}">
        <p14:creationId xmlns:p14="http://schemas.microsoft.com/office/powerpoint/2010/main" val="293295705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MALWARE DEFENSES</a:t>
            </a:r>
            <a:endParaRPr lang="en-US" dirty="0"/>
          </a:p>
        </p:txBody>
      </p:sp>
    </p:spTree>
    <p:extLst>
      <p:ext uri="{BB962C8B-B14F-4D97-AF65-F5344CB8AC3E}">
        <p14:creationId xmlns:p14="http://schemas.microsoft.com/office/powerpoint/2010/main" val="90100031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Antivirus</a:t>
            </a:r>
            <a:endParaRPr lang="en-US" dirty="0"/>
          </a:p>
        </p:txBody>
      </p:sp>
      <p:sp>
        <p:nvSpPr>
          <p:cNvPr id="3" name="Content Placeholder 2"/>
          <p:cNvSpPr>
            <a:spLocks noGrp="1"/>
          </p:cNvSpPr>
          <p:nvPr>
            <p:ph idx="1"/>
          </p:nvPr>
        </p:nvSpPr>
        <p:spPr>
          <a:xfrm>
            <a:off x="609600" y="1600201"/>
            <a:ext cx="11582400" cy="4525963"/>
          </a:xfrm>
        </p:spPr>
        <p:txBody>
          <a:bodyPr>
            <a:normAutofit fontScale="92500"/>
          </a:bodyPr>
          <a:lstStyle/>
          <a:p>
            <a:pPr marL="0" indent="0">
              <a:buNone/>
            </a:pPr>
            <a:r>
              <a:rPr lang="en-US" dirty="0" smtClean="0"/>
              <a:t>Traditionally “signature-based”</a:t>
            </a:r>
          </a:p>
          <a:p>
            <a:pPr lvl="1"/>
            <a:r>
              <a:rPr lang="en-US" dirty="0" smtClean="0"/>
              <a:t>Fancy term for substring or regular expression matching</a:t>
            </a:r>
          </a:p>
          <a:p>
            <a:pPr lvl="1"/>
            <a:r>
              <a:rPr lang="en-US" dirty="0" smtClean="0"/>
              <a:t>Antivirus contains database of byte-level or instruction-level signatures, one for each malware or family</a:t>
            </a:r>
          </a:p>
          <a:p>
            <a:pPr marL="0" indent="0">
              <a:buNone/>
            </a:pPr>
            <a:r>
              <a:rPr lang="en-US" dirty="0" smtClean="0"/>
              <a:t>Pro: Very fast</a:t>
            </a:r>
          </a:p>
          <a:p>
            <a:pPr marL="0" indent="0">
              <a:buNone/>
            </a:pPr>
            <a:r>
              <a:rPr lang="en-US" dirty="0" smtClean="0"/>
              <a:t>Cons:</a:t>
            </a:r>
          </a:p>
          <a:p>
            <a:pPr lvl="1"/>
            <a:r>
              <a:rPr lang="en-US" dirty="0" smtClean="0"/>
              <a:t>Signature DB usually needs to be manually compiled and updated</a:t>
            </a:r>
          </a:p>
          <a:p>
            <a:pPr lvl="1"/>
            <a:r>
              <a:rPr lang="en-US" dirty="0" smtClean="0"/>
              <a:t>No way to detect new malware until it’s been captured and analyzed, and a signature created &amp; shipped to clients</a:t>
            </a:r>
            <a:endParaRPr lang="en-US" dirty="0"/>
          </a:p>
        </p:txBody>
      </p:sp>
    </p:spTree>
    <p:extLst>
      <p:ext uri="{BB962C8B-B14F-4D97-AF65-F5344CB8AC3E}">
        <p14:creationId xmlns:p14="http://schemas.microsoft.com/office/powerpoint/2010/main" val="178538906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Evading signature-based antivirus</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t>Encryption</a:t>
            </a:r>
          </a:p>
          <a:p>
            <a:pPr marL="914400" lvl="1" indent="-514350"/>
            <a:r>
              <a:rPr lang="en-US" dirty="0" smtClean="0"/>
              <a:t>Malware body is encrypted with key and decryption routine stored unencrypted</a:t>
            </a:r>
          </a:p>
          <a:p>
            <a:pPr marL="914400" lvl="1" indent="-514350"/>
            <a:r>
              <a:rPr lang="en-US" dirty="0" smtClean="0"/>
              <a:t>Decrypts upon execution</a:t>
            </a:r>
            <a:endParaRPr lang="en-US" dirty="0"/>
          </a:p>
          <a:p>
            <a:pPr marL="514350" indent="-514350">
              <a:buFont typeface="+mj-lt"/>
              <a:buAutoNum type="arabicPeriod"/>
            </a:pPr>
            <a:r>
              <a:rPr lang="en-US" dirty="0" smtClean="0"/>
              <a:t>Polymorphism</a:t>
            </a:r>
          </a:p>
          <a:p>
            <a:pPr marL="914400" lvl="1" indent="-514350"/>
            <a:r>
              <a:rPr lang="en-US" dirty="0" smtClean="0"/>
              <a:t>Decryption routine also looks different each time</a:t>
            </a:r>
          </a:p>
          <a:p>
            <a:pPr marL="514350" indent="-514350">
              <a:buFont typeface="+mj-lt"/>
              <a:buAutoNum type="arabicPeriod"/>
            </a:pPr>
            <a:r>
              <a:rPr lang="en-US" dirty="0" smtClean="0"/>
              <a:t>Metamorphism</a:t>
            </a:r>
          </a:p>
          <a:p>
            <a:pPr lvl="1"/>
            <a:r>
              <a:rPr lang="en-US" dirty="0" smtClean="0"/>
              <a:t>Different instructions, same semantics</a:t>
            </a:r>
            <a:endParaRPr lang="en-US" dirty="0"/>
          </a:p>
        </p:txBody>
      </p:sp>
    </p:spTree>
    <p:extLst>
      <p:ext uri="{BB962C8B-B14F-4D97-AF65-F5344CB8AC3E}">
        <p14:creationId xmlns:p14="http://schemas.microsoft.com/office/powerpoint/2010/main" val="314398875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1430000" cy="1143000"/>
          </a:xfrm>
        </p:spPr>
        <p:txBody>
          <a:bodyPr>
            <a:normAutofit/>
          </a:bodyPr>
          <a:lstStyle/>
          <a:p>
            <a:r>
              <a:rPr lang="en-US" dirty="0" smtClean="0"/>
              <a:t>Example of evasion: dead code insertion</a:t>
            </a:r>
            <a:endParaRPr lang="en-US" dirty="0"/>
          </a:p>
        </p:txBody>
      </p:sp>
      <p:pic>
        <p:nvPicPr>
          <p:cNvPr id="1433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38476" y="1371600"/>
            <a:ext cx="6257925" cy="4724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433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90739" y="6096000"/>
            <a:ext cx="8010525" cy="5905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9333415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techniques</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Instruction reordering</a:t>
            </a:r>
            <a:endParaRPr lang="en-US" dirty="0"/>
          </a:p>
          <a:p>
            <a:pPr lvl="1">
              <a:buClr>
                <a:prstClr val="white">
                  <a:lumMod val="65000"/>
                </a:prstClr>
              </a:buClr>
            </a:pPr>
            <a:r>
              <a:rPr lang="en-US" dirty="0" smtClean="0">
                <a:solidFill>
                  <a:prstClr val="black"/>
                </a:solidFill>
              </a:rPr>
              <a:t>Add a bunch of JMPs</a:t>
            </a:r>
            <a:endParaRPr lang="en-US" dirty="0">
              <a:solidFill>
                <a:prstClr val="black"/>
              </a:solidFill>
            </a:endParaRPr>
          </a:p>
          <a:p>
            <a:pPr marL="0" indent="0">
              <a:buNone/>
            </a:pPr>
            <a:endParaRPr lang="en-US" dirty="0" smtClean="0"/>
          </a:p>
          <a:p>
            <a:pPr marL="0" indent="0">
              <a:buNone/>
            </a:pPr>
            <a:r>
              <a:rPr lang="en-US" dirty="0" smtClean="0"/>
              <a:t>Instruction substitution</a:t>
            </a:r>
          </a:p>
          <a:p>
            <a:pPr lvl="1"/>
            <a:r>
              <a:rPr lang="en-US" dirty="0"/>
              <a:t>SUB EAX,EAX = XOR </a:t>
            </a:r>
            <a:r>
              <a:rPr lang="en-US" dirty="0" smtClean="0"/>
              <a:t>EAX,EAX</a:t>
            </a:r>
          </a:p>
          <a:p>
            <a:pPr lvl="1"/>
            <a:endParaRPr lang="en-US" dirty="0"/>
          </a:p>
          <a:p>
            <a:pPr marL="0" indent="0">
              <a:buNone/>
            </a:pPr>
            <a:r>
              <a:rPr lang="en-US" dirty="0" smtClean="0"/>
              <a:t>Subroutine permutation</a:t>
            </a:r>
            <a:endParaRPr lang="en-US" dirty="0"/>
          </a:p>
        </p:txBody>
      </p:sp>
    </p:spTree>
    <p:extLst>
      <p:ext uri="{BB962C8B-B14F-4D97-AF65-F5344CB8AC3E}">
        <p14:creationId xmlns:p14="http://schemas.microsoft.com/office/powerpoint/2010/main" val="109872017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1353800" cy="1143000"/>
          </a:xfrm>
        </p:spPr>
        <p:txBody>
          <a:bodyPr>
            <a:normAutofit fontScale="90000"/>
          </a:bodyPr>
          <a:lstStyle/>
          <a:p>
            <a:r>
              <a:rPr lang="en-US" dirty="0" smtClean="0"/>
              <a:t>Antivirus technique 2: behavioral analysis</a:t>
            </a:r>
            <a:endParaRPr lang="en-US" dirty="0"/>
          </a:p>
        </p:txBody>
      </p:sp>
      <p:sp>
        <p:nvSpPr>
          <p:cNvPr id="3" name="Content Placeholder 2"/>
          <p:cNvSpPr>
            <a:spLocks noGrp="1"/>
          </p:cNvSpPr>
          <p:nvPr>
            <p:ph idx="1"/>
          </p:nvPr>
        </p:nvSpPr>
        <p:spPr/>
        <p:txBody>
          <a:bodyPr/>
          <a:lstStyle/>
          <a:p>
            <a:pPr marL="0" indent="0">
              <a:buNone/>
            </a:pPr>
            <a:r>
              <a:rPr lang="en-US" dirty="0" smtClean="0"/>
              <a:t>Check for suspicious actions at run time, such as:</a:t>
            </a:r>
          </a:p>
          <a:p>
            <a:pPr lvl="1"/>
            <a:r>
              <a:rPr lang="en-US" dirty="0" smtClean="0"/>
              <a:t>Modifying registry</a:t>
            </a:r>
          </a:p>
          <a:p>
            <a:pPr lvl="1"/>
            <a:r>
              <a:rPr lang="en-US" dirty="0" smtClean="0"/>
              <a:t>Attempting to edit/delete system files</a:t>
            </a:r>
          </a:p>
          <a:p>
            <a:pPr lvl="1"/>
            <a:r>
              <a:rPr lang="en-US" dirty="0" smtClean="0"/>
              <a:t>Injecting code in another process’s space</a:t>
            </a:r>
          </a:p>
          <a:p>
            <a:pPr lvl="1"/>
            <a:r>
              <a:rPr lang="en-US" dirty="0" smtClean="0"/>
              <a:t>Attempting to hide or replicate</a:t>
            </a:r>
          </a:p>
          <a:p>
            <a:pPr lvl="1"/>
            <a:r>
              <a:rPr lang="en-US" dirty="0" smtClean="0"/>
              <a:t>Connecting to known malware hosts/IPs</a:t>
            </a:r>
            <a:endParaRPr lang="en-US" dirty="0"/>
          </a:p>
        </p:txBody>
      </p:sp>
    </p:spTree>
    <p:extLst>
      <p:ext uri="{BB962C8B-B14F-4D97-AF65-F5344CB8AC3E}">
        <p14:creationId xmlns:p14="http://schemas.microsoft.com/office/powerpoint/2010/main" val="45978515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Network-based defenses</a:t>
            </a:r>
            <a:endParaRPr lang="en-US" dirty="0"/>
          </a:p>
        </p:txBody>
      </p:sp>
      <p:sp>
        <p:nvSpPr>
          <p:cNvPr id="3" name="Content Placeholder 2"/>
          <p:cNvSpPr>
            <a:spLocks noGrp="1"/>
          </p:cNvSpPr>
          <p:nvPr>
            <p:ph idx="1"/>
          </p:nvPr>
        </p:nvSpPr>
        <p:spPr/>
        <p:txBody>
          <a:bodyPr/>
          <a:lstStyle/>
          <a:p>
            <a:endParaRPr lang="en-US" dirty="0" smtClean="0"/>
          </a:p>
          <a:p>
            <a:endParaRPr lang="en-US" dirty="0"/>
          </a:p>
          <a:p>
            <a:r>
              <a:rPr lang="en-US" dirty="0" smtClean="0"/>
              <a:t>Firewalls</a:t>
            </a:r>
          </a:p>
          <a:p>
            <a:endParaRPr lang="en-US" dirty="0"/>
          </a:p>
          <a:p>
            <a:r>
              <a:rPr lang="en-US" dirty="0" smtClean="0"/>
              <a:t>Intrusion detection</a:t>
            </a:r>
            <a:endParaRPr lang="en-US" dirty="0"/>
          </a:p>
        </p:txBody>
      </p:sp>
    </p:spTree>
    <p:extLst>
      <p:ext uri="{BB962C8B-B14F-4D97-AF65-F5344CB8AC3E}">
        <p14:creationId xmlns:p14="http://schemas.microsoft.com/office/powerpoint/2010/main" val="378917204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Host-based defenses</a:t>
            </a:r>
            <a:endParaRPr lang="en-US" dirty="0"/>
          </a:p>
        </p:txBody>
      </p:sp>
      <p:sp>
        <p:nvSpPr>
          <p:cNvPr id="4" name="Content Placeholder 3"/>
          <p:cNvSpPr>
            <a:spLocks noGrp="1"/>
          </p:cNvSpPr>
          <p:nvPr>
            <p:ph idx="1"/>
          </p:nvPr>
        </p:nvSpPr>
        <p:spPr/>
        <p:txBody>
          <a:bodyPr/>
          <a:lstStyle/>
          <a:p>
            <a:endParaRPr lang="en-US" dirty="0" smtClean="0"/>
          </a:p>
          <a:p>
            <a:endParaRPr lang="en-US" dirty="0"/>
          </a:p>
          <a:p>
            <a:pPr marL="0" indent="0">
              <a:buNone/>
            </a:pPr>
            <a:r>
              <a:rPr lang="en-US" dirty="0" smtClean="0"/>
              <a:t>Make it more difficult for exploit code to work correctly</a:t>
            </a:r>
          </a:p>
          <a:p>
            <a:pPr marL="0" indent="0">
              <a:buNone/>
            </a:pPr>
            <a:r>
              <a:rPr lang="en-US" dirty="0"/>
              <a:t>	</a:t>
            </a:r>
            <a:r>
              <a:rPr lang="en-US" dirty="0" smtClean="0"/>
              <a:t>Canary word, non-executable memory, ASLR</a:t>
            </a:r>
            <a:endParaRPr lang="en-US" dirty="0"/>
          </a:p>
        </p:txBody>
      </p:sp>
    </p:spTree>
    <p:extLst>
      <p:ext uri="{BB962C8B-B14F-4D97-AF65-F5344CB8AC3E}">
        <p14:creationId xmlns:p14="http://schemas.microsoft.com/office/powerpoint/2010/main" val="198875460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Centralized defenses</a:t>
            </a:r>
            <a:endParaRPr lang="en-US" dirty="0"/>
          </a:p>
        </p:txBody>
      </p:sp>
      <p:sp>
        <p:nvSpPr>
          <p:cNvPr id="3" name="Content Placeholder 2"/>
          <p:cNvSpPr>
            <a:spLocks noGrp="1"/>
          </p:cNvSpPr>
          <p:nvPr>
            <p:ph idx="1"/>
          </p:nvPr>
        </p:nvSpPr>
        <p:spPr/>
        <p:txBody>
          <a:bodyPr>
            <a:normAutofit/>
          </a:bodyPr>
          <a:lstStyle/>
          <a:p>
            <a:pPr marL="0" indent="0">
              <a:buNone/>
            </a:pPr>
            <a:endParaRPr lang="en-US" dirty="0" smtClean="0"/>
          </a:p>
          <a:p>
            <a:r>
              <a:rPr lang="en-US" dirty="0" smtClean="0"/>
              <a:t>Infiltrate or shut down botnet C&amp;C servers</a:t>
            </a:r>
          </a:p>
          <a:p>
            <a:pPr marL="0" indent="0">
              <a:buNone/>
            </a:pPr>
            <a:endParaRPr lang="en-US" dirty="0" smtClean="0"/>
          </a:p>
          <a:p>
            <a:r>
              <a:rPr lang="en-US" dirty="0" smtClean="0"/>
              <a:t>Shut down the flow of money</a:t>
            </a:r>
          </a:p>
          <a:p>
            <a:pPr marL="0" indent="0">
              <a:buNone/>
            </a:pPr>
            <a:endParaRPr lang="en-US" dirty="0" smtClean="0"/>
          </a:p>
          <a:p>
            <a:r>
              <a:rPr lang="en-US" dirty="0" smtClean="0"/>
              <a:t>Google safe browsing API</a:t>
            </a:r>
            <a:endParaRPr lang="en-US" dirty="0"/>
          </a:p>
        </p:txBody>
      </p:sp>
    </p:spTree>
    <p:extLst>
      <p:ext uri="{BB962C8B-B14F-4D97-AF65-F5344CB8AC3E}">
        <p14:creationId xmlns:p14="http://schemas.microsoft.com/office/powerpoint/2010/main" val="333034402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p:cNvSpPr/>
          <p:nvPr/>
        </p:nvSpPr>
        <p:spPr>
          <a:xfrm>
            <a:off x="4249727" y="3429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5" name="Rectangle 24"/>
          <p:cNvSpPr/>
          <p:nvPr/>
        </p:nvSpPr>
        <p:spPr>
          <a:xfrm>
            <a:off x="4249727" y="2819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6" name="Rectangle 25"/>
          <p:cNvSpPr/>
          <p:nvPr/>
        </p:nvSpPr>
        <p:spPr>
          <a:xfrm>
            <a:off x="4250267" y="2209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7" name="Rectangle 26"/>
          <p:cNvSpPr/>
          <p:nvPr/>
        </p:nvSpPr>
        <p:spPr>
          <a:xfrm>
            <a:off x="4250267" y="1600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smtClean="0"/>
              <a:t>C stack frames</a:t>
            </a:r>
            <a:endParaRPr lang="en-US" dirty="0"/>
          </a:p>
        </p:txBody>
      </p:sp>
      <p:sp>
        <p:nvSpPr>
          <p:cNvPr id="4" name="Rectangle 3"/>
          <p:cNvSpPr/>
          <p:nvPr/>
        </p:nvSpPr>
        <p:spPr>
          <a:xfrm>
            <a:off x="4254231" y="4648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sp>
        <p:nvSpPr>
          <p:cNvPr id="7" name="Rectangle 6"/>
          <p:cNvSpPr/>
          <p:nvPr/>
        </p:nvSpPr>
        <p:spPr>
          <a:xfrm>
            <a:off x="4254231" y="4038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cxnSp>
        <p:nvCxnSpPr>
          <p:cNvPr id="8" name="Straight Arrow Connector 7"/>
          <p:cNvCxnSpPr/>
          <p:nvPr/>
        </p:nvCxnSpPr>
        <p:spPr>
          <a:xfrm>
            <a:off x="3556001" y="404878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4248150" y="4051300"/>
            <a:ext cx="3695700" cy="1206500"/>
          </a:xfrm>
          <a:prstGeom prst="rect">
            <a:avLst/>
          </a:prstGeom>
          <a:solidFill>
            <a:schemeClr val="bg1">
              <a:alpha val="50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7924800" y="3771900"/>
            <a:ext cx="609600" cy="1569660"/>
          </a:xfrm>
          <a:prstGeom prst="rect">
            <a:avLst/>
          </a:prstGeom>
          <a:noFill/>
        </p:spPr>
        <p:txBody>
          <a:bodyPr wrap="square" rtlCol="0">
            <a:spAutoFit/>
          </a:bodyPr>
          <a:lstStyle/>
          <a:p>
            <a:r>
              <a:rPr lang="en-US" sz="9600" dirty="0" smtClean="0"/>
              <a:t>}</a:t>
            </a:r>
            <a:endParaRPr lang="en-US" sz="9600" dirty="0"/>
          </a:p>
        </p:txBody>
      </p:sp>
      <p:sp>
        <p:nvSpPr>
          <p:cNvPr id="13" name="TextBox 12"/>
          <p:cNvSpPr txBox="1"/>
          <p:nvPr/>
        </p:nvSpPr>
        <p:spPr>
          <a:xfrm>
            <a:off x="8636000" y="4306670"/>
            <a:ext cx="3352800" cy="646331"/>
          </a:xfrm>
          <a:prstGeom prst="rect">
            <a:avLst/>
          </a:prstGeom>
          <a:noFill/>
        </p:spPr>
        <p:txBody>
          <a:bodyPr wrap="square" rtlCol="0">
            <a:spAutoFit/>
          </a:bodyPr>
          <a:lstStyle/>
          <a:p>
            <a:r>
              <a:rPr lang="en-US" sz="3600" b="1" dirty="0" smtClean="0"/>
              <a:t>main</a:t>
            </a:r>
            <a:endParaRPr lang="en-US" sz="3600" b="1" dirty="0"/>
          </a:p>
        </p:txBody>
      </p:sp>
      <p:sp>
        <p:nvSpPr>
          <p:cNvPr id="14" name="TextBox 13"/>
          <p:cNvSpPr txBox="1"/>
          <p:nvPr/>
        </p:nvSpPr>
        <p:spPr>
          <a:xfrm>
            <a:off x="4470400" y="4696480"/>
            <a:ext cx="3352800" cy="523220"/>
          </a:xfrm>
          <a:prstGeom prst="rect">
            <a:avLst/>
          </a:prstGeom>
          <a:noFill/>
        </p:spPr>
        <p:txBody>
          <a:bodyPr wrap="square" rtlCol="0">
            <a:spAutoFit/>
          </a:bodyPr>
          <a:lstStyle/>
          <a:p>
            <a:r>
              <a:rPr lang="en-US" sz="2800" b="1" i="1" dirty="0" smtClean="0"/>
              <a:t>Local variables</a:t>
            </a:r>
            <a:endParaRPr lang="en-US" sz="2800" b="1" i="1" dirty="0"/>
          </a:p>
        </p:txBody>
      </p:sp>
      <p:sp>
        <p:nvSpPr>
          <p:cNvPr id="15" name="TextBox 14"/>
          <p:cNvSpPr txBox="1"/>
          <p:nvPr/>
        </p:nvSpPr>
        <p:spPr>
          <a:xfrm>
            <a:off x="4470400" y="4089400"/>
            <a:ext cx="3352800" cy="523220"/>
          </a:xfrm>
          <a:prstGeom prst="rect">
            <a:avLst/>
          </a:prstGeom>
          <a:noFill/>
        </p:spPr>
        <p:txBody>
          <a:bodyPr wrap="square" rtlCol="0">
            <a:spAutoFit/>
          </a:bodyPr>
          <a:lstStyle/>
          <a:p>
            <a:r>
              <a:rPr lang="en-US" sz="2800" b="1" i="1" dirty="0"/>
              <a:t>f</a:t>
            </a:r>
            <a:r>
              <a:rPr lang="en-US" sz="2800" b="1" i="1" dirty="0" smtClean="0"/>
              <a:t>unction </a:t>
            </a:r>
            <a:r>
              <a:rPr lang="en-US" sz="2800" b="1" i="1" dirty="0" err="1" smtClean="0"/>
              <a:t>args</a:t>
            </a:r>
            <a:endParaRPr lang="en-US" sz="2800" b="1" i="1" dirty="0"/>
          </a:p>
        </p:txBody>
      </p:sp>
      <p:cxnSp>
        <p:nvCxnSpPr>
          <p:cNvPr id="19" name="Straight Arrow Connector 18"/>
          <p:cNvCxnSpPr/>
          <p:nvPr/>
        </p:nvCxnSpPr>
        <p:spPr>
          <a:xfrm flipH="1">
            <a:off x="7943850" y="525528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2844800" y="3743980"/>
            <a:ext cx="914400" cy="523220"/>
          </a:xfrm>
          <a:prstGeom prst="rect">
            <a:avLst/>
          </a:prstGeom>
          <a:noFill/>
        </p:spPr>
        <p:txBody>
          <a:bodyPr wrap="square" rtlCol="0">
            <a:spAutoFit/>
          </a:bodyPr>
          <a:lstStyle/>
          <a:p>
            <a:r>
              <a:rPr lang="en-US" sz="2800" b="1" dirty="0" smtClean="0"/>
              <a:t>SP</a:t>
            </a:r>
            <a:endParaRPr lang="en-US" sz="2800" b="1" dirty="0"/>
          </a:p>
        </p:txBody>
      </p:sp>
      <p:sp>
        <p:nvSpPr>
          <p:cNvPr id="21" name="TextBox 20"/>
          <p:cNvSpPr txBox="1"/>
          <p:nvPr/>
        </p:nvSpPr>
        <p:spPr>
          <a:xfrm>
            <a:off x="8642080" y="4988580"/>
            <a:ext cx="914400" cy="523220"/>
          </a:xfrm>
          <a:prstGeom prst="rect">
            <a:avLst/>
          </a:prstGeom>
          <a:noFill/>
        </p:spPr>
        <p:txBody>
          <a:bodyPr wrap="square" rtlCol="0">
            <a:spAutoFit/>
          </a:bodyPr>
          <a:lstStyle/>
          <a:p>
            <a:r>
              <a:rPr lang="en-US" sz="2800" b="1" dirty="0" smtClean="0"/>
              <a:t>FP</a:t>
            </a:r>
            <a:endParaRPr lang="en-US" sz="2800" b="1" dirty="0"/>
          </a:p>
        </p:txBody>
      </p:sp>
    </p:spTree>
    <p:extLst>
      <p:ext uri="{BB962C8B-B14F-4D97-AF65-F5344CB8AC3E}">
        <p14:creationId xmlns:p14="http://schemas.microsoft.com/office/powerpoint/2010/main" val="381758696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lgn="ctr"/>
            <a:r>
              <a:rPr lang="en-US" dirty="0" smtClean="0"/>
              <a:t>can we write secure code?</a:t>
            </a:r>
            <a:endParaRPr lang="en-US" dirty="0"/>
          </a:p>
        </p:txBody>
      </p:sp>
    </p:spTree>
    <p:extLst>
      <p:ext uri="{BB962C8B-B14F-4D97-AF65-F5344CB8AC3E}">
        <p14:creationId xmlns:p14="http://schemas.microsoft.com/office/powerpoint/2010/main" val="240539384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1277600" cy="1143000"/>
          </a:xfrm>
        </p:spPr>
        <p:txBody>
          <a:bodyPr>
            <a:normAutofit fontScale="90000"/>
          </a:bodyPr>
          <a:lstStyle/>
          <a:p>
            <a:r>
              <a:rPr lang="en-US" dirty="0" smtClean="0"/>
              <a:t>Techniques for minimizing exploitable bugs</a:t>
            </a:r>
            <a:endParaRPr lang="en-US" dirty="0"/>
          </a:p>
        </p:txBody>
      </p:sp>
      <p:sp>
        <p:nvSpPr>
          <p:cNvPr id="4" name="Content Placeholder 3"/>
          <p:cNvSpPr>
            <a:spLocks noGrp="1"/>
          </p:cNvSpPr>
          <p:nvPr>
            <p:ph sz="half" idx="1"/>
          </p:nvPr>
        </p:nvSpPr>
        <p:spPr/>
        <p:txBody>
          <a:bodyPr>
            <a:normAutofit/>
          </a:bodyPr>
          <a:lstStyle/>
          <a:p>
            <a:r>
              <a:rPr lang="en-US" sz="3200" dirty="0"/>
              <a:t>Careful coding</a:t>
            </a:r>
          </a:p>
          <a:p>
            <a:r>
              <a:rPr lang="en-US" sz="3200" dirty="0"/>
              <a:t>Code audits</a:t>
            </a:r>
          </a:p>
          <a:p>
            <a:r>
              <a:rPr lang="en-US" sz="3200" dirty="0"/>
              <a:t>High-level languages</a:t>
            </a:r>
          </a:p>
          <a:p>
            <a:r>
              <a:rPr lang="en-US" sz="3200" dirty="0"/>
              <a:t>Model checking</a:t>
            </a:r>
          </a:p>
          <a:p>
            <a:r>
              <a:rPr lang="en-US" sz="3200" dirty="0"/>
              <a:t>Formal methods &amp; protocol verification</a:t>
            </a:r>
          </a:p>
          <a:p>
            <a:endParaRPr lang="en-US" sz="3200" dirty="0"/>
          </a:p>
          <a:p>
            <a:endParaRPr lang="en-US" sz="3200" dirty="0"/>
          </a:p>
        </p:txBody>
      </p:sp>
      <p:sp>
        <p:nvSpPr>
          <p:cNvPr id="5" name="Content Placeholder 4"/>
          <p:cNvSpPr>
            <a:spLocks noGrp="1"/>
          </p:cNvSpPr>
          <p:nvPr>
            <p:ph sz="half" idx="2"/>
          </p:nvPr>
        </p:nvSpPr>
        <p:spPr/>
        <p:txBody>
          <a:bodyPr>
            <a:normAutofit/>
          </a:bodyPr>
          <a:lstStyle/>
          <a:p>
            <a:r>
              <a:rPr lang="en-US" sz="3200" dirty="0"/>
              <a:t>Static analysis</a:t>
            </a:r>
          </a:p>
          <a:p>
            <a:r>
              <a:rPr lang="en-US" sz="3200" dirty="0"/>
              <a:t>Dynamic </a:t>
            </a:r>
            <a:r>
              <a:rPr lang="en-US" sz="3200" dirty="0" smtClean="0"/>
              <a:t>analysis</a:t>
            </a:r>
          </a:p>
          <a:p>
            <a:r>
              <a:rPr lang="en-US" sz="3200" dirty="0" smtClean="0"/>
              <a:t>Taint </a:t>
            </a:r>
            <a:r>
              <a:rPr lang="en-US" sz="3200" dirty="0"/>
              <a:t>analysis</a:t>
            </a:r>
          </a:p>
          <a:p>
            <a:r>
              <a:rPr lang="en-US" sz="3200" dirty="0"/>
              <a:t>Fuzz </a:t>
            </a:r>
            <a:r>
              <a:rPr lang="en-US" sz="3200" dirty="0" smtClean="0"/>
              <a:t>testing</a:t>
            </a:r>
          </a:p>
          <a:p>
            <a:r>
              <a:rPr lang="en-US" sz="3200" dirty="0" smtClean="0"/>
              <a:t>Compare </a:t>
            </a:r>
            <a:r>
              <a:rPr lang="en-US" sz="3200" dirty="0"/>
              <a:t>multiple </a:t>
            </a:r>
            <a:r>
              <a:rPr lang="en-US" sz="3200" dirty="0" smtClean="0"/>
              <a:t>implementations</a:t>
            </a:r>
          </a:p>
        </p:txBody>
      </p:sp>
    </p:spTree>
    <p:extLst>
      <p:ext uri="{BB962C8B-B14F-4D97-AF65-F5344CB8AC3E}">
        <p14:creationId xmlns:p14="http://schemas.microsoft.com/office/powerpoint/2010/main" val="356379384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Daniel J. Bernstein</a:t>
            </a:r>
            <a:endParaRPr lang="en-US" dirty="0"/>
          </a:p>
        </p:txBody>
      </p:sp>
      <p:sp>
        <p:nvSpPr>
          <p:cNvPr id="6" name="Content Placeholder 5"/>
          <p:cNvSpPr>
            <a:spLocks noGrp="1"/>
          </p:cNvSpPr>
          <p:nvPr>
            <p:ph idx="1"/>
          </p:nvPr>
        </p:nvSpPr>
        <p:spPr>
          <a:xfrm>
            <a:off x="1981201" y="1600202"/>
            <a:ext cx="5797551" cy="4525963"/>
          </a:xfrm>
        </p:spPr>
        <p:txBody>
          <a:bodyPr/>
          <a:lstStyle/>
          <a:p>
            <a:pPr marL="0" indent="0">
              <a:buNone/>
            </a:pPr>
            <a:r>
              <a:rPr lang="en-US" dirty="0" smtClean="0"/>
              <a:t>“Extreme sandboxing”</a:t>
            </a:r>
            <a:endParaRPr lang="en-US" dirty="0"/>
          </a:p>
        </p:txBody>
      </p:sp>
      <p:pic>
        <p:nvPicPr>
          <p:cNvPr id="18434" name="Picture 2" descr="Dan Bernstein 27C3.jpg"/>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7778752" y="1600200"/>
            <a:ext cx="2489199" cy="37338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7" name="Rounded Rectangular Callout 6"/>
          <p:cNvSpPr/>
          <p:nvPr/>
        </p:nvSpPr>
        <p:spPr>
          <a:xfrm>
            <a:off x="2057400" y="3200400"/>
            <a:ext cx="5029200" cy="2133600"/>
          </a:xfrm>
          <a:prstGeom prst="wedgeRoundRectCallout">
            <a:avLst>
              <a:gd name="adj1" fmla="val 57969"/>
              <a:gd name="adj2" fmla="val -92515"/>
              <a:gd name="adj3" fmla="val 16667"/>
            </a:avLst>
          </a:prstGeom>
          <a:solidFill>
            <a:schemeClr val="accent1">
              <a:lumMod val="20000"/>
              <a:lumOff val="80000"/>
            </a:schemeClr>
          </a:solidFill>
          <a:ln>
            <a:solidFill>
              <a:schemeClr val="tx2">
                <a:lumMod val="60000"/>
                <a:lumOff val="40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3200" dirty="0"/>
              <a:t>I won’t be satisfied until I've put the entire security industry out of work</a:t>
            </a:r>
          </a:p>
        </p:txBody>
      </p:sp>
    </p:spTree>
    <p:extLst>
      <p:ext uri="{BB962C8B-B14F-4D97-AF65-F5344CB8AC3E}">
        <p14:creationId xmlns:p14="http://schemas.microsoft.com/office/powerpoint/2010/main" val="307984808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7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Botnets</a:t>
            </a:r>
            <a:endParaRPr lang="en-US" dirty="0"/>
          </a:p>
        </p:txBody>
      </p:sp>
    </p:spTree>
    <p:extLst>
      <p:ext uri="{BB962C8B-B14F-4D97-AF65-F5344CB8AC3E}">
        <p14:creationId xmlns:p14="http://schemas.microsoft.com/office/powerpoint/2010/main" val="131990947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4" name="Group 3"/>
          <p:cNvGrpSpPr/>
          <p:nvPr/>
        </p:nvGrpSpPr>
        <p:grpSpPr>
          <a:xfrm>
            <a:off x="1143000" y="1066800"/>
            <a:ext cx="9525001" cy="5638800"/>
            <a:chOff x="1143000" y="1066800"/>
            <a:chExt cx="9525001" cy="5638800"/>
          </a:xfrm>
        </p:grpSpPr>
        <p:pic>
          <p:nvPicPr>
            <p:cNvPr id="2050" name="Picture 2" descr="http://2we26u4fam7n16rz3a44uhbe1bq2.wpengine.netdna-cdn.com/wp-content/uploads/botnet-graph.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a:stretch/>
          </p:blipFill>
          <p:spPr bwMode="auto">
            <a:xfrm>
              <a:off x="2133601" y="1524000"/>
              <a:ext cx="8534400" cy="41910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1676400" y="1066800"/>
              <a:ext cx="3429000" cy="1524000"/>
            </a:xfrm>
            <a:prstGeom prst="rect">
              <a:avLst/>
            </a:prstGeom>
            <a:solidFill>
              <a:schemeClr val="bg1"/>
            </a:solidFill>
            <a:ln>
              <a:noFill/>
            </a:ln>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2800" dirty="0">
                <a:latin typeface="Lucida Sans" panose="020B0602030504020204" pitchFamily="34" charset="0"/>
              </a:endParaRPr>
            </a:p>
          </p:txBody>
        </p:sp>
        <p:sp>
          <p:nvSpPr>
            <p:cNvPr id="5" name="Rectangle 4"/>
            <p:cNvSpPr/>
            <p:nvPr/>
          </p:nvSpPr>
          <p:spPr>
            <a:xfrm>
              <a:off x="1143000" y="5181600"/>
              <a:ext cx="3429000" cy="1524000"/>
            </a:xfrm>
            <a:prstGeom prst="rect">
              <a:avLst/>
            </a:prstGeom>
            <a:solidFill>
              <a:schemeClr val="bg1"/>
            </a:solidFill>
            <a:ln>
              <a:noFill/>
            </a:ln>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2800" dirty="0">
                <a:latin typeface="Lucida Sans" panose="020B0602030504020204" pitchFamily="34" charset="0"/>
              </a:endParaRPr>
            </a:p>
          </p:txBody>
        </p:sp>
      </p:grpSp>
      <p:sp>
        <p:nvSpPr>
          <p:cNvPr id="6" name="Title 5"/>
          <p:cNvSpPr>
            <a:spLocks noGrp="1"/>
          </p:cNvSpPr>
          <p:nvPr>
            <p:ph type="title"/>
          </p:nvPr>
        </p:nvSpPr>
        <p:spPr/>
        <p:txBody>
          <a:bodyPr/>
          <a:lstStyle/>
          <a:p>
            <a:r>
              <a:rPr lang="en-US" dirty="0" smtClean="0"/>
              <a:t>Botnet architecture</a:t>
            </a:r>
            <a:endParaRPr lang="en-US" dirty="0"/>
          </a:p>
        </p:txBody>
      </p:sp>
    </p:spTree>
    <p:extLst>
      <p:ext uri="{BB962C8B-B14F-4D97-AF65-F5344CB8AC3E}">
        <p14:creationId xmlns:p14="http://schemas.microsoft.com/office/powerpoint/2010/main" val="195908234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Botnet challenges</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t>Authentication</a:t>
            </a:r>
          </a:p>
          <a:p>
            <a:pPr marL="514350" indent="-514350">
              <a:buFont typeface="+mj-lt"/>
              <a:buAutoNum type="arabicPeriod"/>
            </a:pPr>
            <a:endParaRPr lang="en-US" dirty="0" smtClean="0"/>
          </a:p>
          <a:p>
            <a:pPr marL="514350" indent="-514350">
              <a:buFont typeface="+mj-lt"/>
              <a:buAutoNum type="arabicPeriod"/>
            </a:pPr>
            <a:r>
              <a:rPr lang="en-US" dirty="0" smtClean="0"/>
              <a:t>Lookup resilience</a:t>
            </a:r>
          </a:p>
          <a:p>
            <a:pPr marL="514350" indent="-514350">
              <a:buFont typeface="+mj-lt"/>
              <a:buAutoNum type="arabicPeriod"/>
            </a:pPr>
            <a:endParaRPr lang="en-US" dirty="0" smtClean="0"/>
          </a:p>
          <a:p>
            <a:pPr marL="514350" indent="-514350">
              <a:buFont typeface="+mj-lt"/>
              <a:buAutoNum type="arabicPeriod"/>
            </a:pPr>
            <a:r>
              <a:rPr lang="en-US" dirty="0" smtClean="0"/>
              <a:t>P2P communication infrastructure</a:t>
            </a:r>
            <a:endParaRPr lang="en-US" dirty="0"/>
          </a:p>
        </p:txBody>
      </p:sp>
    </p:spTree>
    <p:extLst>
      <p:ext uri="{BB962C8B-B14F-4D97-AF65-F5344CB8AC3E}">
        <p14:creationId xmlns:p14="http://schemas.microsoft.com/office/powerpoint/2010/main" val="330502132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The exploit market</a:t>
            </a:r>
            <a:endParaRPr lang="en-US" dirty="0"/>
          </a:p>
        </p:txBody>
      </p:sp>
    </p:spTree>
    <p:extLst>
      <p:ext uri="{BB962C8B-B14F-4D97-AF65-F5344CB8AC3E}">
        <p14:creationId xmlns:p14="http://schemas.microsoft.com/office/powerpoint/2010/main" val="138077699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exploit market (2012 prices)</a:t>
            </a:r>
            <a:endParaRPr lang="en-US" dirty="0"/>
          </a:p>
        </p:txBody>
      </p:sp>
      <p:pic>
        <p:nvPicPr>
          <p:cNvPr id="21506" name="Picture 2" descr="http://blogs-images.forbes.com/andygreenberg/files/2012/11/exploitpricechart.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87232" y="2209800"/>
            <a:ext cx="7636858" cy="3505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00818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376362" y="452437"/>
            <a:ext cx="9439275" cy="5953125"/>
          </a:xfrm>
          <a:prstGeom prst="rect">
            <a:avLst/>
          </a:prstGeom>
        </p:spPr>
      </p:pic>
      <p:sp>
        <p:nvSpPr>
          <p:cNvPr id="2" name="Rectangle 1"/>
          <p:cNvSpPr/>
          <p:nvPr/>
        </p:nvSpPr>
        <p:spPr>
          <a:xfrm>
            <a:off x="4724400" y="3657600"/>
            <a:ext cx="6705600" cy="2362200"/>
          </a:xfrm>
          <a:prstGeom prst="rect">
            <a:avLst/>
          </a:prstGeom>
          <a:solidFill>
            <a:srgbClr val="DCE6F2"/>
          </a:solidFill>
          <a:ln>
            <a:solidFill>
              <a:schemeClr val="tx2">
                <a:lumMod val="40000"/>
                <a:lumOff val="60000"/>
              </a:schemeClr>
            </a:solidFill>
          </a:ln>
        </p:spPr>
        <p:style>
          <a:lnRef idx="1">
            <a:schemeClr val="accent3"/>
          </a:lnRef>
          <a:fillRef idx="2">
            <a:schemeClr val="accent3"/>
          </a:fillRef>
          <a:effectRef idx="1">
            <a:schemeClr val="accent3"/>
          </a:effectRef>
          <a:fontRef idx="minor">
            <a:schemeClr val="dk1"/>
          </a:fontRef>
        </p:style>
        <p:txBody>
          <a:bodyPr rtlCol="0" anchor="ctr"/>
          <a:lstStyle/>
          <a:p>
            <a:r>
              <a:rPr lang="en-US" sz="2800" dirty="0">
                <a:latin typeface="Lucida Sans" panose="020B0602030504020204" pitchFamily="34" charset="0"/>
              </a:rPr>
              <a:t>Ethical question: should malware be used by </a:t>
            </a:r>
            <a:r>
              <a:rPr lang="en-US" sz="2800" dirty="0" smtClean="0">
                <a:latin typeface="Lucida Sans" panose="020B0602030504020204" pitchFamily="34" charset="0"/>
              </a:rPr>
              <a:t>law enforcement </a:t>
            </a:r>
            <a:r>
              <a:rPr lang="en-US" sz="2800" dirty="0">
                <a:latin typeface="Lucida Sans" panose="020B0602030504020204" pitchFamily="34" charset="0"/>
              </a:rPr>
              <a:t>to target suspects under investigation</a:t>
            </a:r>
            <a:r>
              <a:rPr lang="en-US" sz="2800" dirty="0" smtClean="0">
                <a:latin typeface="Lucida Sans" panose="020B0602030504020204" pitchFamily="34" charset="0"/>
              </a:rPr>
              <a:t>?</a:t>
            </a:r>
          </a:p>
          <a:p>
            <a:endParaRPr lang="en-US" sz="2800" dirty="0">
              <a:latin typeface="Lucida Sans" panose="020B0602030504020204" pitchFamily="34" charset="0"/>
            </a:endParaRPr>
          </a:p>
          <a:p>
            <a:r>
              <a:rPr lang="en-US" sz="2800" dirty="0" smtClean="0">
                <a:latin typeface="Lucida Sans" panose="020B0602030504020204" pitchFamily="34" charset="0"/>
              </a:rPr>
              <a:t>This paper argues yes.</a:t>
            </a:r>
            <a:endParaRPr lang="en-US" sz="2800" dirty="0">
              <a:latin typeface="Lucida Sans" panose="020B0602030504020204" pitchFamily="34" charset="0"/>
            </a:endParaRPr>
          </a:p>
        </p:txBody>
      </p:sp>
    </p:spTree>
    <p:extLst>
      <p:ext uri="{BB962C8B-B14F-4D97-AF65-F5344CB8AC3E}">
        <p14:creationId xmlns:p14="http://schemas.microsoft.com/office/powerpoint/2010/main" val="57274505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Things to know about Exploit market</a:t>
            </a:r>
            <a:endParaRPr lang="en-US" dirty="0"/>
          </a:p>
        </p:txBody>
      </p:sp>
      <p:sp>
        <p:nvSpPr>
          <p:cNvPr id="3" name="Content Placeholder 2"/>
          <p:cNvSpPr>
            <a:spLocks noGrp="1"/>
          </p:cNvSpPr>
          <p:nvPr>
            <p:ph idx="1"/>
          </p:nvPr>
        </p:nvSpPr>
        <p:spPr>
          <a:xfrm>
            <a:off x="609600" y="1600201"/>
            <a:ext cx="10972800" cy="5105399"/>
          </a:xfrm>
        </p:spPr>
        <p:txBody>
          <a:bodyPr>
            <a:normAutofit/>
          </a:bodyPr>
          <a:lstStyle/>
          <a:p>
            <a:r>
              <a:rPr lang="en-US" dirty="0" smtClean="0"/>
              <a:t>Zero-day research &amp; sale is a grey area of the law</a:t>
            </a:r>
          </a:p>
          <a:p>
            <a:r>
              <a:rPr lang="en-US" dirty="0" smtClean="0"/>
              <a:t>Value drops once used</a:t>
            </a:r>
          </a:p>
          <a:p>
            <a:r>
              <a:rPr lang="en-US" dirty="0" smtClean="0"/>
              <a:t>Often nation-state customers</a:t>
            </a:r>
          </a:p>
          <a:p>
            <a:r>
              <a:rPr lang="en-US" dirty="0" smtClean="0"/>
              <a:t>Some available on open (but anonymous) markets</a:t>
            </a:r>
          </a:p>
          <a:p>
            <a:r>
              <a:rPr lang="en-US" dirty="0" smtClean="0"/>
              <a:t>But mostly brokers and direct sales</a:t>
            </a:r>
          </a:p>
          <a:p>
            <a:r>
              <a:rPr lang="en-US" dirty="0" smtClean="0"/>
              <a:t>Like other types of purchases, QA is important</a:t>
            </a:r>
          </a:p>
          <a:p>
            <a:r>
              <a:rPr lang="en-US" dirty="0" smtClean="0"/>
              <a:t>Some sell for several hundred thousand dollars, others much less</a:t>
            </a:r>
            <a:endParaRPr lang="en-US" dirty="0"/>
          </a:p>
        </p:txBody>
      </p:sp>
    </p:spTree>
    <p:extLst>
      <p:ext uri="{BB962C8B-B14F-4D97-AF65-F5344CB8AC3E}">
        <p14:creationId xmlns:p14="http://schemas.microsoft.com/office/powerpoint/2010/main" val="197900063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p:cNvSpPr/>
          <p:nvPr/>
        </p:nvSpPr>
        <p:spPr>
          <a:xfrm>
            <a:off x="4249727" y="3429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5" name="Rectangle 24"/>
          <p:cNvSpPr/>
          <p:nvPr/>
        </p:nvSpPr>
        <p:spPr>
          <a:xfrm>
            <a:off x="4249727" y="2819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6" name="Rectangle 25"/>
          <p:cNvSpPr/>
          <p:nvPr/>
        </p:nvSpPr>
        <p:spPr>
          <a:xfrm>
            <a:off x="4250267" y="2209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7" name="Rectangle 26"/>
          <p:cNvSpPr/>
          <p:nvPr/>
        </p:nvSpPr>
        <p:spPr>
          <a:xfrm>
            <a:off x="4250267" y="1600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smtClean="0"/>
              <a:t>C stack frames</a:t>
            </a:r>
            <a:endParaRPr lang="en-US" dirty="0"/>
          </a:p>
        </p:txBody>
      </p:sp>
      <p:sp>
        <p:nvSpPr>
          <p:cNvPr id="4" name="Rectangle 3"/>
          <p:cNvSpPr/>
          <p:nvPr/>
        </p:nvSpPr>
        <p:spPr>
          <a:xfrm>
            <a:off x="4254231" y="4648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sp>
        <p:nvSpPr>
          <p:cNvPr id="7" name="Rectangle 6"/>
          <p:cNvSpPr/>
          <p:nvPr/>
        </p:nvSpPr>
        <p:spPr>
          <a:xfrm>
            <a:off x="4254231" y="4038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cxnSp>
        <p:nvCxnSpPr>
          <p:cNvPr id="8" name="Straight Arrow Connector 7"/>
          <p:cNvCxnSpPr/>
          <p:nvPr/>
        </p:nvCxnSpPr>
        <p:spPr>
          <a:xfrm>
            <a:off x="3556001" y="343918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4254231" y="34417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sp>
        <p:nvSpPr>
          <p:cNvPr id="9" name="Rectangle 8"/>
          <p:cNvSpPr/>
          <p:nvPr/>
        </p:nvSpPr>
        <p:spPr>
          <a:xfrm>
            <a:off x="4248150" y="4051300"/>
            <a:ext cx="3695700" cy="1206500"/>
          </a:xfrm>
          <a:prstGeom prst="rect">
            <a:avLst/>
          </a:prstGeom>
          <a:solidFill>
            <a:schemeClr val="bg1">
              <a:alpha val="50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7924800" y="3771900"/>
            <a:ext cx="609600" cy="1569660"/>
          </a:xfrm>
          <a:prstGeom prst="rect">
            <a:avLst/>
          </a:prstGeom>
          <a:noFill/>
        </p:spPr>
        <p:txBody>
          <a:bodyPr wrap="square" rtlCol="0">
            <a:spAutoFit/>
          </a:bodyPr>
          <a:lstStyle/>
          <a:p>
            <a:r>
              <a:rPr lang="en-US" sz="9600" dirty="0" smtClean="0"/>
              <a:t>}</a:t>
            </a:r>
            <a:endParaRPr lang="en-US" sz="9600" dirty="0"/>
          </a:p>
        </p:txBody>
      </p:sp>
      <p:sp>
        <p:nvSpPr>
          <p:cNvPr id="13" name="TextBox 12"/>
          <p:cNvSpPr txBox="1"/>
          <p:nvPr/>
        </p:nvSpPr>
        <p:spPr>
          <a:xfrm>
            <a:off x="8636000" y="4306670"/>
            <a:ext cx="3352800" cy="646331"/>
          </a:xfrm>
          <a:prstGeom prst="rect">
            <a:avLst/>
          </a:prstGeom>
          <a:noFill/>
        </p:spPr>
        <p:txBody>
          <a:bodyPr wrap="square" rtlCol="0">
            <a:spAutoFit/>
          </a:bodyPr>
          <a:lstStyle/>
          <a:p>
            <a:r>
              <a:rPr lang="en-US" sz="3600" b="1" dirty="0" smtClean="0"/>
              <a:t>main</a:t>
            </a:r>
            <a:endParaRPr lang="en-US" sz="3600" b="1" dirty="0"/>
          </a:p>
        </p:txBody>
      </p:sp>
      <p:sp>
        <p:nvSpPr>
          <p:cNvPr id="14" name="TextBox 13"/>
          <p:cNvSpPr txBox="1"/>
          <p:nvPr/>
        </p:nvSpPr>
        <p:spPr>
          <a:xfrm>
            <a:off x="4470400" y="4696480"/>
            <a:ext cx="3352800" cy="523220"/>
          </a:xfrm>
          <a:prstGeom prst="rect">
            <a:avLst/>
          </a:prstGeom>
          <a:noFill/>
        </p:spPr>
        <p:txBody>
          <a:bodyPr wrap="square" rtlCol="0">
            <a:spAutoFit/>
          </a:bodyPr>
          <a:lstStyle/>
          <a:p>
            <a:r>
              <a:rPr lang="en-US" sz="2800" b="1" i="1" dirty="0" smtClean="0"/>
              <a:t>Local variables</a:t>
            </a:r>
            <a:endParaRPr lang="en-US" sz="2800" b="1" i="1" dirty="0"/>
          </a:p>
        </p:txBody>
      </p:sp>
      <p:sp>
        <p:nvSpPr>
          <p:cNvPr id="15" name="TextBox 14"/>
          <p:cNvSpPr txBox="1"/>
          <p:nvPr/>
        </p:nvSpPr>
        <p:spPr>
          <a:xfrm>
            <a:off x="4470400" y="4089400"/>
            <a:ext cx="3352800" cy="523220"/>
          </a:xfrm>
          <a:prstGeom prst="rect">
            <a:avLst/>
          </a:prstGeom>
          <a:noFill/>
        </p:spPr>
        <p:txBody>
          <a:bodyPr wrap="square" rtlCol="0">
            <a:spAutoFit/>
          </a:bodyPr>
          <a:lstStyle/>
          <a:p>
            <a:r>
              <a:rPr lang="en-US" sz="2800" b="1" i="1" dirty="0"/>
              <a:t>f</a:t>
            </a:r>
            <a:r>
              <a:rPr lang="en-US" sz="2800" b="1" i="1" dirty="0" smtClean="0"/>
              <a:t>unction </a:t>
            </a:r>
            <a:r>
              <a:rPr lang="en-US" sz="2800" b="1" i="1" dirty="0" err="1" smtClean="0"/>
              <a:t>args</a:t>
            </a:r>
            <a:endParaRPr lang="en-US" sz="2800" b="1" i="1" dirty="0"/>
          </a:p>
        </p:txBody>
      </p:sp>
      <p:sp>
        <p:nvSpPr>
          <p:cNvPr id="16" name="TextBox 15"/>
          <p:cNvSpPr txBox="1"/>
          <p:nvPr/>
        </p:nvSpPr>
        <p:spPr>
          <a:xfrm>
            <a:off x="4470400" y="3479800"/>
            <a:ext cx="3352800" cy="523220"/>
          </a:xfrm>
          <a:prstGeom prst="rect">
            <a:avLst/>
          </a:prstGeom>
          <a:noFill/>
        </p:spPr>
        <p:txBody>
          <a:bodyPr wrap="square" rtlCol="0">
            <a:spAutoFit/>
          </a:bodyPr>
          <a:lstStyle/>
          <a:p>
            <a:r>
              <a:rPr lang="en-US" sz="2800" b="1" i="1" dirty="0"/>
              <a:t>r</a:t>
            </a:r>
            <a:r>
              <a:rPr lang="en-US" sz="2800" b="1" i="1" dirty="0" smtClean="0"/>
              <a:t>eturn address</a:t>
            </a:r>
            <a:endParaRPr lang="en-US" sz="2800" b="1" i="1" dirty="0"/>
          </a:p>
        </p:txBody>
      </p:sp>
      <p:cxnSp>
        <p:nvCxnSpPr>
          <p:cNvPr id="19" name="Straight Arrow Connector 18"/>
          <p:cNvCxnSpPr/>
          <p:nvPr/>
        </p:nvCxnSpPr>
        <p:spPr>
          <a:xfrm flipH="1">
            <a:off x="7943850" y="525528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2844800" y="3134380"/>
            <a:ext cx="914400" cy="523220"/>
          </a:xfrm>
          <a:prstGeom prst="rect">
            <a:avLst/>
          </a:prstGeom>
          <a:noFill/>
        </p:spPr>
        <p:txBody>
          <a:bodyPr wrap="square" rtlCol="0">
            <a:spAutoFit/>
          </a:bodyPr>
          <a:lstStyle/>
          <a:p>
            <a:r>
              <a:rPr lang="en-US" sz="2800" b="1" dirty="0" smtClean="0"/>
              <a:t>SP</a:t>
            </a:r>
            <a:endParaRPr lang="en-US" sz="2800" b="1" dirty="0"/>
          </a:p>
        </p:txBody>
      </p:sp>
      <p:sp>
        <p:nvSpPr>
          <p:cNvPr id="21" name="TextBox 20"/>
          <p:cNvSpPr txBox="1"/>
          <p:nvPr/>
        </p:nvSpPr>
        <p:spPr>
          <a:xfrm>
            <a:off x="8642080" y="4988580"/>
            <a:ext cx="914400" cy="523220"/>
          </a:xfrm>
          <a:prstGeom prst="rect">
            <a:avLst/>
          </a:prstGeom>
          <a:noFill/>
        </p:spPr>
        <p:txBody>
          <a:bodyPr wrap="square" rtlCol="0">
            <a:spAutoFit/>
          </a:bodyPr>
          <a:lstStyle/>
          <a:p>
            <a:r>
              <a:rPr lang="en-US" sz="2800" b="1" dirty="0" smtClean="0"/>
              <a:t>FP</a:t>
            </a:r>
            <a:endParaRPr lang="en-US" sz="2800" b="1" dirty="0"/>
          </a:p>
        </p:txBody>
      </p:sp>
    </p:spTree>
    <p:extLst>
      <p:ext uri="{BB962C8B-B14F-4D97-AF65-F5344CB8AC3E}">
        <p14:creationId xmlns:p14="http://schemas.microsoft.com/office/powerpoint/2010/main" val="135330260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mobile malware: Where is it?</a:t>
            </a:r>
            <a:endParaRPr lang="en-US" dirty="0"/>
          </a:p>
        </p:txBody>
      </p:sp>
    </p:spTree>
    <p:extLst>
      <p:ext uri="{BB962C8B-B14F-4D97-AF65-F5344CB8AC3E}">
        <p14:creationId xmlns:p14="http://schemas.microsoft.com/office/powerpoint/2010/main" val="227180652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914400" y="107726"/>
            <a:ext cx="10221521" cy="6750274"/>
          </a:xfrm>
          <a:prstGeom prst="rect">
            <a:avLst/>
          </a:prstGeom>
        </p:spPr>
      </p:pic>
    </p:spTree>
    <p:extLst>
      <p:ext uri="{BB962C8B-B14F-4D97-AF65-F5344CB8AC3E}">
        <p14:creationId xmlns:p14="http://schemas.microsoft.com/office/powerpoint/2010/main" val="149764630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450351" y="1295400"/>
            <a:ext cx="11129994" cy="5257800"/>
          </a:xfrm>
          <a:prstGeom prst="rect">
            <a:avLst/>
          </a:prstGeom>
        </p:spPr>
      </p:pic>
      <p:sp>
        <p:nvSpPr>
          <p:cNvPr id="5" name="Title 4"/>
          <p:cNvSpPr>
            <a:spLocks noGrp="1"/>
          </p:cNvSpPr>
          <p:nvPr>
            <p:ph type="title"/>
          </p:nvPr>
        </p:nvSpPr>
        <p:spPr/>
        <p:txBody>
          <a:bodyPr/>
          <a:lstStyle/>
          <a:p>
            <a:r>
              <a:rPr lang="en-US" dirty="0" smtClean="0"/>
              <a:t>Infections per week</a:t>
            </a:r>
            <a:endParaRPr lang="en-US" dirty="0"/>
          </a:p>
        </p:txBody>
      </p:sp>
    </p:spTree>
    <p:extLst>
      <p:ext uri="{BB962C8B-B14F-4D97-AF65-F5344CB8AC3E}">
        <p14:creationId xmlns:p14="http://schemas.microsoft.com/office/powerpoint/2010/main" val="283375644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315307" y="0"/>
            <a:ext cx="7561385" cy="6858000"/>
          </a:xfrm>
          <a:prstGeom prst="rect">
            <a:avLst/>
          </a:prstGeom>
        </p:spPr>
      </p:pic>
    </p:spTree>
    <p:extLst>
      <p:ext uri="{BB962C8B-B14F-4D97-AF65-F5344CB8AC3E}">
        <p14:creationId xmlns:p14="http://schemas.microsoft.com/office/powerpoint/2010/main" val="207494524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Mystery: why so </a:t>
            </a:r>
            <a:r>
              <a:rPr lang="en-US" i="1" dirty="0" smtClean="0"/>
              <a:t>little</a:t>
            </a:r>
            <a:r>
              <a:rPr lang="en-US" dirty="0" smtClean="0"/>
              <a:t> mobile malware?</a:t>
            </a:r>
            <a:endParaRPr lang="en-US" dirty="0"/>
          </a:p>
        </p:txBody>
      </p:sp>
      <p:sp>
        <p:nvSpPr>
          <p:cNvPr id="3" name="Content Placeholder 2"/>
          <p:cNvSpPr>
            <a:spLocks noGrp="1"/>
          </p:cNvSpPr>
          <p:nvPr>
            <p:ph idx="1"/>
          </p:nvPr>
        </p:nvSpPr>
        <p:spPr>
          <a:xfrm>
            <a:off x="609600" y="1600201"/>
            <a:ext cx="10972800" cy="4952999"/>
          </a:xfrm>
        </p:spPr>
        <p:txBody>
          <a:bodyPr>
            <a:normAutofit lnSpcReduction="10000"/>
          </a:bodyPr>
          <a:lstStyle/>
          <a:p>
            <a:r>
              <a:rPr lang="en-US" dirty="0" smtClean="0"/>
              <a:t>Not that lucrative</a:t>
            </a:r>
          </a:p>
          <a:p>
            <a:pPr lvl="1"/>
            <a:r>
              <a:rPr lang="en-US" dirty="0" smtClean="0"/>
              <a:t>Botnets better on PCs</a:t>
            </a:r>
          </a:p>
          <a:p>
            <a:pPr lvl="1"/>
            <a:r>
              <a:rPr lang="en-US" dirty="0" smtClean="0"/>
              <a:t>Data breach easier server-side</a:t>
            </a:r>
          </a:p>
          <a:p>
            <a:r>
              <a:rPr lang="en-US" dirty="0" smtClean="0"/>
              <a:t>Better smartphone security model</a:t>
            </a:r>
          </a:p>
          <a:p>
            <a:pPr lvl="1"/>
            <a:r>
              <a:rPr lang="en-US" dirty="0" smtClean="0"/>
              <a:t>App isolation</a:t>
            </a:r>
          </a:p>
          <a:p>
            <a:pPr lvl="1"/>
            <a:r>
              <a:rPr lang="en-US" dirty="0" smtClean="0"/>
              <a:t>Centralized app stores</a:t>
            </a:r>
          </a:p>
          <a:p>
            <a:pPr lvl="1"/>
            <a:r>
              <a:rPr lang="en-US" dirty="0" smtClean="0"/>
              <a:t>Relatively frequent security updates(?)</a:t>
            </a:r>
          </a:p>
          <a:p>
            <a:r>
              <a:rPr lang="en-US" dirty="0" smtClean="0"/>
              <a:t>Bad economics</a:t>
            </a:r>
          </a:p>
          <a:p>
            <a:pPr lvl="1"/>
            <a:r>
              <a:rPr lang="en-US" dirty="0" smtClean="0"/>
              <a:t>Exploits too expensive</a:t>
            </a:r>
          </a:p>
          <a:p>
            <a:pPr lvl="1"/>
            <a:r>
              <a:rPr lang="en-US" dirty="0" smtClean="0"/>
              <a:t>Malware ecosystem hasn’t had a chance to develop</a:t>
            </a:r>
            <a:endParaRPr lang="en-US" dirty="0"/>
          </a:p>
        </p:txBody>
      </p:sp>
    </p:spTree>
    <p:extLst>
      <p:ext uri="{BB962C8B-B14F-4D97-AF65-F5344CB8AC3E}">
        <p14:creationId xmlns:p14="http://schemas.microsoft.com/office/powerpoint/2010/main" val="368419694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a:off x="4249727" y="3429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34" name="Rectangle 33"/>
          <p:cNvSpPr/>
          <p:nvPr/>
        </p:nvSpPr>
        <p:spPr>
          <a:xfrm>
            <a:off x="4249727" y="2819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35" name="Rectangle 34"/>
          <p:cNvSpPr/>
          <p:nvPr/>
        </p:nvSpPr>
        <p:spPr>
          <a:xfrm>
            <a:off x="4250267" y="2209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36" name="Rectangle 35"/>
          <p:cNvSpPr/>
          <p:nvPr/>
        </p:nvSpPr>
        <p:spPr>
          <a:xfrm>
            <a:off x="4250267" y="1600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smtClean="0"/>
              <a:t>C stack frames</a:t>
            </a:r>
            <a:endParaRPr lang="en-US" dirty="0"/>
          </a:p>
        </p:txBody>
      </p:sp>
      <p:sp>
        <p:nvSpPr>
          <p:cNvPr id="4" name="Rectangle 3"/>
          <p:cNvSpPr/>
          <p:nvPr/>
        </p:nvSpPr>
        <p:spPr>
          <a:xfrm>
            <a:off x="4254231" y="4648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sp>
        <p:nvSpPr>
          <p:cNvPr id="7" name="Rectangle 6"/>
          <p:cNvSpPr/>
          <p:nvPr/>
        </p:nvSpPr>
        <p:spPr>
          <a:xfrm>
            <a:off x="4254231" y="4038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cxnSp>
        <p:nvCxnSpPr>
          <p:cNvPr id="8" name="Straight Arrow Connector 7"/>
          <p:cNvCxnSpPr/>
          <p:nvPr/>
        </p:nvCxnSpPr>
        <p:spPr>
          <a:xfrm>
            <a:off x="3556001" y="28194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4254231" y="34417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sp>
        <p:nvSpPr>
          <p:cNvPr id="11" name="Rectangle 10"/>
          <p:cNvSpPr/>
          <p:nvPr/>
        </p:nvSpPr>
        <p:spPr>
          <a:xfrm>
            <a:off x="4254231" y="28321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sp>
        <p:nvSpPr>
          <p:cNvPr id="9" name="Rectangle 8"/>
          <p:cNvSpPr/>
          <p:nvPr/>
        </p:nvSpPr>
        <p:spPr>
          <a:xfrm>
            <a:off x="4248150" y="4051300"/>
            <a:ext cx="3695700" cy="1206500"/>
          </a:xfrm>
          <a:prstGeom prst="rect">
            <a:avLst/>
          </a:prstGeom>
          <a:solidFill>
            <a:schemeClr val="bg1">
              <a:alpha val="50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7924800" y="3771900"/>
            <a:ext cx="609600" cy="1569660"/>
          </a:xfrm>
          <a:prstGeom prst="rect">
            <a:avLst/>
          </a:prstGeom>
          <a:noFill/>
        </p:spPr>
        <p:txBody>
          <a:bodyPr wrap="square" rtlCol="0">
            <a:spAutoFit/>
          </a:bodyPr>
          <a:lstStyle/>
          <a:p>
            <a:r>
              <a:rPr lang="en-US" sz="9600" dirty="0" smtClean="0"/>
              <a:t>}</a:t>
            </a:r>
            <a:endParaRPr lang="en-US" sz="9600" dirty="0"/>
          </a:p>
        </p:txBody>
      </p:sp>
      <p:sp>
        <p:nvSpPr>
          <p:cNvPr id="13" name="TextBox 12"/>
          <p:cNvSpPr txBox="1"/>
          <p:nvPr/>
        </p:nvSpPr>
        <p:spPr>
          <a:xfrm>
            <a:off x="8636000" y="4306670"/>
            <a:ext cx="3352800" cy="646331"/>
          </a:xfrm>
          <a:prstGeom prst="rect">
            <a:avLst/>
          </a:prstGeom>
          <a:noFill/>
        </p:spPr>
        <p:txBody>
          <a:bodyPr wrap="square" rtlCol="0">
            <a:spAutoFit/>
          </a:bodyPr>
          <a:lstStyle/>
          <a:p>
            <a:r>
              <a:rPr lang="en-US" sz="3600" b="1" dirty="0" smtClean="0"/>
              <a:t>main</a:t>
            </a:r>
            <a:endParaRPr lang="en-US" sz="3600" b="1" dirty="0"/>
          </a:p>
        </p:txBody>
      </p:sp>
      <p:sp>
        <p:nvSpPr>
          <p:cNvPr id="14" name="TextBox 13"/>
          <p:cNvSpPr txBox="1"/>
          <p:nvPr/>
        </p:nvSpPr>
        <p:spPr>
          <a:xfrm>
            <a:off x="4470400" y="4696480"/>
            <a:ext cx="3352800" cy="523220"/>
          </a:xfrm>
          <a:prstGeom prst="rect">
            <a:avLst/>
          </a:prstGeom>
          <a:noFill/>
        </p:spPr>
        <p:txBody>
          <a:bodyPr wrap="square" rtlCol="0">
            <a:spAutoFit/>
          </a:bodyPr>
          <a:lstStyle/>
          <a:p>
            <a:r>
              <a:rPr lang="en-US" sz="2800" b="1" i="1" dirty="0" smtClean="0"/>
              <a:t>Local variables</a:t>
            </a:r>
            <a:endParaRPr lang="en-US" sz="2800" b="1" i="1" dirty="0"/>
          </a:p>
        </p:txBody>
      </p:sp>
      <p:sp>
        <p:nvSpPr>
          <p:cNvPr id="15" name="TextBox 14"/>
          <p:cNvSpPr txBox="1"/>
          <p:nvPr/>
        </p:nvSpPr>
        <p:spPr>
          <a:xfrm>
            <a:off x="4470400" y="4089400"/>
            <a:ext cx="3352800" cy="523220"/>
          </a:xfrm>
          <a:prstGeom prst="rect">
            <a:avLst/>
          </a:prstGeom>
          <a:noFill/>
        </p:spPr>
        <p:txBody>
          <a:bodyPr wrap="square" rtlCol="0">
            <a:spAutoFit/>
          </a:bodyPr>
          <a:lstStyle/>
          <a:p>
            <a:r>
              <a:rPr lang="en-US" sz="2800" b="1" i="1" dirty="0"/>
              <a:t>f</a:t>
            </a:r>
            <a:r>
              <a:rPr lang="en-US" sz="2800" b="1" i="1" dirty="0" smtClean="0"/>
              <a:t>unction </a:t>
            </a:r>
            <a:r>
              <a:rPr lang="en-US" sz="2800" b="1" i="1" dirty="0" err="1" smtClean="0"/>
              <a:t>args</a:t>
            </a:r>
            <a:endParaRPr lang="en-US" sz="2800" b="1" i="1" dirty="0"/>
          </a:p>
        </p:txBody>
      </p:sp>
      <p:sp>
        <p:nvSpPr>
          <p:cNvPr id="16" name="TextBox 15"/>
          <p:cNvSpPr txBox="1"/>
          <p:nvPr/>
        </p:nvSpPr>
        <p:spPr>
          <a:xfrm>
            <a:off x="4470400" y="3479800"/>
            <a:ext cx="3352800" cy="523220"/>
          </a:xfrm>
          <a:prstGeom prst="rect">
            <a:avLst/>
          </a:prstGeom>
          <a:noFill/>
        </p:spPr>
        <p:txBody>
          <a:bodyPr wrap="square" rtlCol="0">
            <a:spAutoFit/>
          </a:bodyPr>
          <a:lstStyle/>
          <a:p>
            <a:r>
              <a:rPr lang="en-US" sz="2800" b="1" i="1" dirty="0"/>
              <a:t>r</a:t>
            </a:r>
            <a:r>
              <a:rPr lang="en-US" sz="2800" b="1" i="1" dirty="0" smtClean="0"/>
              <a:t>eturn address</a:t>
            </a:r>
            <a:endParaRPr lang="en-US" sz="2800" b="1" i="1" dirty="0"/>
          </a:p>
        </p:txBody>
      </p:sp>
      <p:sp>
        <p:nvSpPr>
          <p:cNvPr id="17" name="TextBox 16"/>
          <p:cNvSpPr txBox="1"/>
          <p:nvPr/>
        </p:nvSpPr>
        <p:spPr>
          <a:xfrm>
            <a:off x="7924800" y="1321374"/>
            <a:ext cx="609600" cy="1569660"/>
          </a:xfrm>
          <a:prstGeom prst="rect">
            <a:avLst/>
          </a:prstGeom>
          <a:noFill/>
        </p:spPr>
        <p:txBody>
          <a:bodyPr wrap="square" rtlCol="0">
            <a:spAutoFit/>
          </a:bodyPr>
          <a:lstStyle/>
          <a:p>
            <a:r>
              <a:rPr lang="en-US" sz="9600" dirty="0" smtClean="0"/>
              <a:t>}</a:t>
            </a:r>
            <a:endParaRPr lang="en-US" sz="9600" dirty="0"/>
          </a:p>
        </p:txBody>
      </p:sp>
      <p:sp>
        <p:nvSpPr>
          <p:cNvPr id="18" name="TextBox 17"/>
          <p:cNvSpPr txBox="1"/>
          <p:nvPr/>
        </p:nvSpPr>
        <p:spPr>
          <a:xfrm>
            <a:off x="8636000" y="1896527"/>
            <a:ext cx="3352800" cy="646331"/>
          </a:xfrm>
          <a:prstGeom prst="rect">
            <a:avLst/>
          </a:prstGeom>
          <a:noFill/>
        </p:spPr>
        <p:txBody>
          <a:bodyPr wrap="square" rtlCol="0">
            <a:spAutoFit/>
          </a:bodyPr>
          <a:lstStyle/>
          <a:p>
            <a:r>
              <a:rPr lang="en-US" sz="3600" b="1" dirty="0" smtClean="0"/>
              <a:t>foo</a:t>
            </a:r>
            <a:endParaRPr lang="en-US" sz="3600" b="1" dirty="0"/>
          </a:p>
        </p:txBody>
      </p:sp>
      <p:sp>
        <p:nvSpPr>
          <p:cNvPr id="20" name="TextBox 19"/>
          <p:cNvSpPr txBox="1"/>
          <p:nvPr/>
        </p:nvSpPr>
        <p:spPr>
          <a:xfrm>
            <a:off x="2844800" y="2514600"/>
            <a:ext cx="914400" cy="523220"/>
          </a:xfrm>
          <a:prstGeom prst="rect">
            <a:avLst/>
          </a:prstGeom>
          <a:noFill/>
        </p:spPr>
        <p:txBody>
          <a:bodyPr wrap="square" rtlCol="0">
            <a:spAutoFit/>
          </a:bodyPr>
          <a:lstStyle/>
          <a:p>
            <a:r>
              <a:rPr lang="en-US" sz="2800" b="1" dirty="0" smtClean="0"/>
              <a:t>SP</a:t>
            </a:r>
            <a:endParaRPr lang="en-US" sz="2800" b="1" dirty="0"/>
          </a:p>
        </p:txBody>
      </p:sp>
      <p:sp>
        <p:nvSpPr>
          <p:cNvPr id="22" name="TextBox 21"/>
          <p:cNvSpPr txBox="1"/>
          <p:nvPr/>
        </p:nvSpPr>
        <p:spPr>
          <a:xfrm>
            <a:off x="4470400" y="2882900"/>
            <a:ext cx="3352800" cy="523220"/>
          </a:xfrm>
          <a:prstGeom prst="rect">
            <a:avLst/>
          </a:prstGeom>
          <a:noFill/>
        </p:spPr>
        <p:txBody>
          <a:bodyPr wrap="square" rtlCol="0">
            <a:spAutoFit/>
          </a:bodyPr>
          <a:lstStyle/>
          <a:p>
            <a:r>
              <a:rPr lang="en-US" sz="2800" b="1" i="1" dirty="0"/>
              <a:t>m</a:t>
            </a:r>
            <a:r>
              <a:rPr lang="en-US" sz="2800" b="1" i="1" dirty="0" smtClean="0"/>
              <a:t>ain’s FP</a:t>
            </a:r>
            <a:endParaRPr lang="en-US" sz="2800" b="1" i="1" dirty="0"/>
          </a:p>
        </p:txBody>
      </p:sp>
      <p:cxnSp>
        <p:nvCxnSpPr>
          <p:cNvPr id="24" name="Straight Arrow Connector 23"/>
          <p:cNvCxnSpPr/>
          <p:nvPr/>
        </p:nvCxnSpPr>
        <p:spPr>
          <a:xfrm flipH="1">
            <a:off x="7943850" y="525528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8642080" y="4988580"/>
            <a:ext cx="914400" cy="523220"/>
          </a:xfrm>
          <a:prstGeom prst="rect">
            <a:avLst/>
          </a:prstGeom>
          <a:noFill/>
        </p:spPr>
        <p:txBody>
          <a:bodyPr wrap="square" rtlCol="0">
            <a:spAutoFit/>
          </a:bodyPr>
          <a:lstStyle/>
          <a:p>
            <a:r>
              <a:rPr lang="en-US" sz="2800" b="1" dirty="0" smtClean="0"/>
              <a:t>FP</a:t>
            </a:r>
            <a:endParaRPr lang="en-US" sz="2800" b="1" dirty="0"/>
          </a:p>
        </p:txBody>
      </p:sp>
    </p:spTree>
    <p:extLst>
      <p:ext uri="{BB962C8B-B14F-4D97-AF65-F5344CB8AC3E}">
        <p14:creationId xmlns:p14="http://schemas.microsoft.com/office/powerpoint/2010/main" val="365312227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600" y="2819400"/>
            <a:ext cx="10972800" cy="1143000"/>
          </a:xfrm>
        </p:spPr>
        <p:txBody>
          <a:bodyPr/>
          <a:lstStyle/>
          <a:p>
            <a:pPr algn="ctr"/>
            <a:r>
              <a:rPr lang="en-US" dirty="0" smtClean="0"/>
              <a:t>Memory Safety</a:t>
            </a:r>
            <a:endParaRPr lang="en-US" dirty="0"/>
          </a:p>
        </p:txBody>
      </p:sp>
    </p:spTree>
    <p:extLst>
      <p:ext uri="{BB962C8B-B14F-4D97-AF65-F5344CB8AC3E}">
        <p14:creationId xmlns:p14="http://schemas.microsoft.com/office/powerpoint/2010/main" val="344948292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a:off x="4249727" y="3429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34" name="Rectangle 33"/>
          <p:cNvSpPr/>
          <p:nvPr/>
        </p:nvSpPr>
        <p:spPr>
          <a:xfrm>
            <a:off x="4249727" y="2819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35" name="Rectangle 34"/>
          <p:cNvSpPr/>
          <p:nvPr/>
        </p:nvSpPr>
        <p:spPr>
          <a:xfrm>
            <a:off x="4250267" y="2209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36" name="Rectangle 35"/>
          <p:cNvSpPr/>
          <p:nvPr/>
        </p:nvSpPr>
        <p:spPr>
          <a:xfrm>
            <a:off x="4250267" y="1600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smtClean="0"/>
              <a:t>C stack frames</a:t>
            </a:r>
            <a:endParaRPr lang="en-US" dirty="0"/>
          </a:p>
        </p:txBody>
      </p:sp>
      <p:sp>
        <p:nvSpPr>
          <p:cNvPr id="4" name="Rectangle 3"/>
          <p:cNvSpPr/>
          <p:nvPr/>
        </p:nvSpPr>
        <p:spPr>
          <a:xfrm>
            <a:off x="4254231" y="4648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sp>
        <p:nvSpPr>
          <p:cNvPr id="7" name="Rectangle 6"/>
          <p:cNvSpPr/>
          <p:nvPr/>
        </p:nvSpPr>
        <p:spPr>
          <a:xfrm>
            <a:off x="4254231" y="4038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cxnSp>
        <p:nvCxnSpPr>
          <p:cNvPr id="8" name="Straight Arrow Connector 7"/>
          <p:cNvCxnSpPr/>
          <p:nvPr/>
        </p:nvCxnSpPr>
        <p:spPr>
          <a:xfrm>
            <a:off x="3556001" y="28194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4254231" y="34417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sp>
        <p:nvSpPr>
          <p:cNvPr id="11" name="Rectangle 10"/>
          <p:cNvSpPr/>
          <p:nvPr/>
        </p:nvSpPr>
        <p:spPr>
          <a:xfrm>
            <a:off x="4254231" y="28321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sp>
        <p:nvSpPr>
          <p:cNvPr id="9" name="Rectangle 8"/>
          <p:cNvSpPr/>
          <p:nvPr/>
        </p:nvSpPr>
        <p:spPr>
          <a:xfrm>
            <a:off x="4248150" y="4051300"/>
            <a:ext cx="3695700" cy="1206500"/>
          </a:xfrm>
          <a:prstGeom prst="rect">
            <a:avLst/>
          </a:prstGeom>
          <a:solidFill>
            <a:schemeClr val="bg1">
              <a:alpha val="50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7924800" y="3771900"/>
            <a:ext cx="609600" cy="1569660"/>
          </a:xfrm>
          <a:prstGeom prst="rect">
            <a:avLst/>
          </a:prstGeom>
          <a:noFill/>
        </p:spPr>
        <p:txBody>
          <a:bodyPr wrap="square" rtlCol="0">
            <a:spAutoFit/>
          </a:bodyPr>
          <a:lstStyle/>
          <a:p>
            <a:r>
              <a:rPr lang="en-US" sz="9600" dirty="0" smtClean="0"/>
              <a:t>}</a:t>
            </a:r>
            <a:endParaRPr lang="en-US" sz="9600" dirty="0"/>
          </a:p>
        </p:txBody>
      </p:sp>
      <p:sp>
        <p:nvSpPr>
          <p:cNvPr id="13" name="TextBox 12"/>
          <p:cNvSpPr txBox="1"/>
          <p:nvPr/>
        </p:nvSpPr>
        <p:spPr>
          <a:xfrm>
            <a:off x="8636000" y="4306670"/>
            <a:ext cx="3352800" cy="646331"/>
          </a:xfrm>
          <a:prstGeom prst="rect">
            <a:avLst/>
          </a:prstGeom>
          <a:noFill/>
        </p:spPr>
        <p:txBody>
          <a:bodyPr wrap="square" rtlCol="0">
            <a:spAutoFit/>
          </a:bodyPr>
          <a:lstStyle/>
          <a:p>
            <a:r>
              <a:rPr lang="en-US" sz="3600" b="1" dirty="0" smtClean="0"/>
              <a:t>main</a:t>
            </a:r>
            <a:endParaRPr lang="en-US" sz="3600" b="1" dirty="0"/>
          </a:p>
        </p:txBody>
      </p:sp>
      <p:sp>
        <p:nvSpPr>
          <p:cNvPr id="14" name="TextBox 13"/>
          <p:cNvSpPr txBox="1"/>
          <p:nvPr/>
        </p:nvSpPr>
        <p:spPr>
          <a:xfrm>
            <a:off x="4470400" y="4696480"/>
            <a:ext cx="3352800" cy="523220"/>
          </a:xfrm>
          <a:prstGeom prst="rect">
            <a:avLst/>
          </a:prstGeom>
          <a:noFill/>
        </p:spPr>
        <p:txBody>
          <a:bodyPr wrap="square" rtlCol="0">
            <a:spAutoFit/>
          </a:bodyPr>
          <a:lstStyle/>
          <a:p>
            <a:r>
              <a:rPr lang="en-US" sz="2800" b="1" i="1" dirty="0" smtClean="0"/>
              <a:t>Local variables</a:t>
            </a:r>
            <a:endParaRPr lang="en-US" sz="2800" b="1" i="1" dirty="0"/>
          </a:p>
        </p:txBody>
      </p:sp>
      <p:sp>
        <p:nvSpPr>
          <p:cNvPr id="15" name="TextBox 14"/>
          <p:cNvSpPr txBox="1"/>
          <p:nvPr/>
        </p:nvSpPr>
        <p:spPr>
          <a:xfrm>
            <a:off x="4470400" y="4089400"/>
            <a:ext cx="3352800" cy="523220"/>
          </a:xfrm>
          <a:prstGeom prst="rect">
            <a:avLst/>
          </a:prstGeom>
          <a:noFill/>
        </p:spPr>
        <p:txBody>
          <a:bodyPr wrap="square" rtlCol="0">
            <a:spAutoFit/>
          </a:bodyPr>
          <a:lstStyle/>
          <a:p>
            <a:r>
              <a:rPr lang="en-US" sz="2800" b="1" i="1" dirty="0"/>
              <a:t>f</a:t>
            </a:r>
            <a:r>
              <a:rPr lang="en-US" sz="2800" b="1" i="1" dirty="0" smtClean="0"/>
              <a:t>unction </a:t>
            </a:r>
            <a:r>
              <a:rPr lang="en-US" sz="2800" b="1" i="1" dirty="0" err="1" smtClean="0"/>
              <a:t>args</a:t>
            </a:r>
            <a:endParaRPr lang="en-US" sz="2800" b="1" i="1" dirty="0"/>
          </a:p>
        </p:txBody>
      </p:sp>
      <p:sp>
        <p:nvSpPr>
          <p:cNvPr id="16" name="TextBox 15"/>
          <p:cNvSpPr txBox="1"/>
          <p:nvPr/>
        </p:nvSpPr>
        <p:spPr>
          <a:xfrm>
            <a:off x="4470400" y="3479800"/>
            <a:ext cx="3352800" cy="523220"/>
          </a:xfrm>
          <a:prstGeom prst="rect">
            <a:avLst/>
          </a:prstGeom>
          <a:noFill/>
        </p:spPr>
        <p:txBody>
          <a:bodyPr wrap="square" rtlCol="0">
            <a:spAutoFit/>
          </a:bodyPr>
          <a:lstStyle/>
          <a:p>
            <a:r>
              <a:rPr lang="en-US" sz="2800" b="1" i="1" dirty="0"/>
              <a:t>r</a:t>
            </a:r>
            <a:r>
              <a:rPr lang="en-US" sz="2800" b="1" i="1" dirty="0" smtClean="0"/>
              <a:t>eturn address</a:t>
            </a:r>
            <a:endParaRPr lang="en-US" sz="2800" b="1" i="1" dirty="0"/>
          </a:p>
        </p:txBody>
      </p:sp>
      <p:sp>
        <p:nvSpPr>
          <p:cNvPr id="17" name="TextBox 16"/>
          <p:cNvSpPr txBox="1"/>
          <p:nvPr/>
        </p:nvSpPr>
        <p:spPr>
          <a:xfrm>
            <a:off x="7924800" y="1321374"/>
            <a:ext cx="609600" cy="1569660"/>
          </a:xfrm>
          <a:prstGeom prst="rect">
            <a:avLst/>
          </a:prstGeom>
          <a:noFill/>
        </p:spPr>
        <p:txBody>
          <a:bodyPr wrap="square" rtlCol="0">
            <a:spAutoFit/>
          </a:bodyPr>
          <a:lstStyle/>
          <a:p>
            <a:r>
              <a:rPr lang="en-US" sz="9600" dirty="0" smtClean="0"/>
              <a:t>}</a:t>
            </a:r>
            <a:endParaRPr lang="en-US" sz="9600" dirty="0"/>
          </a:p>
        </p:txBody>
      </p:sp>
      <p:sp>
        <p:nvSpPr>
          <p:cNvPr id="18" name="TextBox 17"/>
          <p:cNvSpPr txBox="1"/>
          <p:nvPr/>
        </p:nvSpPr>
        <p:spPr>
          <a:xfrm>
            <a:off x="8636000" y="1896527"/>
            <a:ext cx="3352800" cy="646331"/>
          </a:xfrm>
          <a:prstGeom prst="rect">
            <a:avLst/>
          </a:prstGeom>
          <a:noFill/>
        </p:spPr>
        <p:txBody>
          <a:bodyPr wrap="square" rtlCol="0">
            <a:spAutoFit/>
          </a:bodyPr>
          <a:lstStyle/>
          <a:p>
            <a:r>
              <a:rPr lang="en-US" sz="3600" b="1" dirty="0" smtClean="0"/>
              <a:t>foo</a:t>
            </a:r>
            <a:endParaRPr lang="en-US" sz="3600" b="1" dirty="0"/>
          </a:p>
        </p:txBody>
      </p:sp>
      <p:sp>
        <p:nvSpPr>
          <p:cNvPr id="20" name="TextBox 19"/>
          <p:cNvSpPr txBox="1"/>
          <p:nvPr/>
        </p:nvSpPr>
        <p:spPr>
          <a:xfrm>
            <a:off x="2844800" y="2514600"/>
            <a:ext cx="914400" cy="523220"/>
          </a:xfrm>
          <a:prstGeom prst="rect">
            <a:avLst/>
          </a:prstGeom>
          <a:noFill/>
        </p:spPr>
        <p:txBody>
          <a:bodyPr wrap="square" rtlCol="0">
            <a:spAutoFit/>
          </a:bodyPr>
          <a:lstStyle/>
          <a:p>
            <a:r>
              <a:rPr lang="en-US" sz="2800" b="1" dirty="0" smtClean="0"/>
              <a:t>SP</a:t>
            </a:r>
            <a:endParaRPr lang="en-US" sz="2800" b="1" dirty="0"/>
          </a:p>
        </p:txBody>
      </p:sp>
      <p:sp>
        <p:nvSpPr>
          <p:cNvPr id="22" name="TextBox 21"/>
          <p:cNvSpPr txBox="1"/>
          <p:nvPr/>
        </p:nvSpPr>
        <p:spPr>
          <a:xfrm>
            <a:off x="4470400" y="2882900"/>
            <a:ext cx="3352800" cy="523220"/>
          </a:xfrm>
          <a:prstGeom prst="rect">
            <a:avLst/>
          </a:prstGeom>
          <a:noFill/>
        </p:spPr>
        <p:txBody>
          <a:bodyPr wrap="square" rtlCol="0">
            <a:spAutoFit/>
          </a:bodyPr>
          <a:lstStyle/>
          <a:p>
            <a:r>
              <a:rPr lang="en-US" sz="2800" b="1" i="1" dirty="0"/>
              <a:t>m</a:t>
            </a:r>
            <a:r>
              <a:rPr lang="en-US" sz="2800" b="1" i="1" dirty="0" smtClean="0"/>
              <a:t>ain’s FP</a:t>
            </a:r>
            <a:endParaRPr lang="en-US" sz="2800" b="1" i="1" dirty="0"/>
          </a:p>
        </p:txBody>
      </p:sp>
      <p:cxnSp>
        <p:nvCxnSpPr>
          <p:cNvPr id="31" name="Straight Arrow Connector 30"/>
          <p:cNvCxnSpPr/>
          <p:nvPr/>
        </p:nvCxnSpPr>
        <p:spPr>
          <a:xfrm flipH="1">
            <a:off x="7963202" y="2821214"/>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8661432" y="2554514"/>
            <a:ext cx="914400" cy="523220"/>
          </a:xfrm>
          <a:prstGeom prst="rect">
            <a:avLst/>
          </a:prstGeom>
          <a:noFill/>
        </p:spPr>
        <p:txBody>
          <a:bodyPr wrap="square" rtlCol="0">
            <a:spAutoFit/>
          </a:bodyPr>
          <a:lstStyle/>
          <a:p>
            <a:r>
              <a:rPr lang="en-US" sz="2800" b="1" dirty="0" smtClean="0"/>
              <a:t>FP</a:t>
            </a:r>
            <a:endParaRPr lang="en-US" sz="2800" b="1" dirty="0"/>
          </a:p>
        </p:txBody>
      </p:sp>
    </p:spTree>
    <p:extLst>
      <p:ext uri="{BB962C8B-B14F-4D97-AF65-F5344CB8AC3E}">
        <p14:creationId xmlns:p14="http://schemas.microsoft.com/office/powerpoint/2010/main" val="91191910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25"/>
          <p:cNvSpPr/>
          <p:nvPr/>
        </p:nvSpPr>
        <p:spPr>
          <a:xfrm>
            <a:off x="4249727" y="3429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7" name="Rectangle 26"/>
          <p:cNvSpPr/>
          <p:nvPr/>
        </p:nvSpPr>
        <p:spPr>
          <a:xfrm>
            <a:off x="4249727" y="2819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8" name="Rectangle 27"/>
          <p:cNvSpPr/>
          <p:nvPr/>
        </p:nvSpPr>
        <p:spPr>
          <a:xfrm>
            <a:off x="4250267" y="2209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9" name="Rectangle 28"/>
          <p:cNvSpPr/>
          <p:nvPr/>
        </p:nvSpPr>
        <p:spPr>
          <a:xfrm>
            <a:off x="4250267" y="1600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smtClean="0"/>
              <a:t>C stack frames</a:t>
            </a:r>
            <a:endParaRPr lang="en-US" dirty="0"/>
          </a:p>
        </p:txBody>
      </p:sp>
      <p:sp>
        <p:nvSpPr>
          <p:cNvPr id="4" name="Rectangle 3"/>
          <p:cNvSpPr/>
          <p:nvPr/>
        </p:nvSpPr>
        <p:spPr>
          <a:xfrm>
            <a:off x="4254231" y="4648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sp>
        <p:nvSpPr>
          <p:cNvPr id="7" name="Rectangle 6"/>
          <p:cNvSpPr/>
          <p:nvPr/>
        </p:nvSpPr>
        <p:spPr>
          <a:xfrm>
            <a:off x="4254231" y="4038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cxnSp>
        <p:nvCxnSpPr>
          <p:cNvPr id="8" name="Straight Arrow Connector 7"/>
          <p:cNvCxnSpPr/>
          <p:nvPr/>
        </p:nvCxnSpPr>
        <p:spPr>
          <a:xfrm>
            <a:off x="3556001" y="22098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4254231" y="34417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sp>
        <p:nvSpPr>
          <p:cNvPr id="11" name="Rectangle 10"/>
          <p:cNvSpPr/>
          <p:nvPr/>
        </p:nvSpPr>
        <p:spPr>
          <a:xfrm>
            <a:off x="4254231" y="28321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sp>
        <p:nvSpPr>
          <p:cNvPr id="9" name="Rectangle 8"/>
          <p:cNvSpPr/>
          <p:nvPr/>
        </p:nvSpPr>
        <p:spPr>
          <a:xfrm>
            <a:off x="4250267" y="4051300"/>
            <a:ext cx="3689349" cy="1206500"/>
          </a:xfrm>
          <a:prstGeom prst="rect">
            <a:avLst/>
          </a:prstGeom>
          <a:solidFill>
            <a:schemeClr val="bg1">
              <a:alpha val="50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7924800" y="3771900"/>
            <a:ext cx="609600" cy="1569660"/>
          </a:xfrm>
          <a:prstGeom prst="rect">
            <a:avLst/>
          </a:prstGeom>
          <a:noFill/>
        </p:spPr>
        <p:txBody>
          <a:bodyPr wrap="square" rtlCol="0">
            <a:spAutoFit/>
          </a:bodyPr>
          <a:lstStyle/>
          <a:p>
            <a:r>
              <a:rPr lang="en-US" sz="9600" dirty="0" smtClean="0"/>
              <a:t>}</a:t>
            </a:r>
            <a:endParaRPr lang="en-US" sz="9600" dirty="0"/>
          </a:p>
        </p:txBody>
      </p:sp>
      <p:sp>
        <p:nvSpPr>
          <p:cNvPr id="13" name="TextBox 12"/>
          <p:cNvSpPr txBox="1"/>
          <p:nvPr/>
        </p:nvSpPr>
        <p:spPr>
          <a:xfrm>
            <a:off x="8636000" y="4306670"/>
            <a:ext cx="3352800" cy="646331"/>
          </a:xfrm>
          <a:prstGeom prst="rect">
            <a:avLst/>
          </a:prstGeom>
          <a:noFill/>
        </p:spPr>
        <p:txBody>
          <a:bodyPr wrap="square" rtlCol="0">
            <a:spAutoFit/>
          </a:bodyPr>
          <a:lstStyle/>
          <a:p>
            <a:r>
              <a:rPr lang="en-US" sz="3600" b="1" dirty="0" smtClean="0"/>
              <a:t>main</a:t>
            </a:r>
            <a:endParaRPr lang="en-US" sz="3600" b="1" dirty="0"/>
          </a:p>
        </p:txBody>
      </p:sp>
      <p:sp>
        <p:nvSpPr>
          <p:cNvPr id="14" name="TextBox 13"/>
          <p:cNvSpPr txBox="1"/>
          <p:nvPr/>
        </p:nvSpPr>
        <p:spPr>
          <a:xfrm>
            <a:off x="4470400" y="4696480"/>
            <a:ext cx="3352800" cy="523220"/>
          </a:xfrm>
          <a:prstGeom prst="rect">
            <a:avLst/>
          </a:prstGeom>
          <a:noFill/>
        </p:spPr>
        <p:txBody>
          <a:bodyPr wrap="square" rtlCol="0">
            <a:spAutoFit/>
          </a:bodyPr>
          <a:lstStyle/>
          <a:p>
            <a:r>
              <a:rPr lang="en-US" sz="2800" b="1" i="1" dirty="0" smtClean="0"/>
              <a:t>Local variables</a:t>
            </a:r>
            <a:endParaRPr lang="en-US" sz="2800" b="1" i="1" dirty="0"/>
          </a:p>
        </p:txBody>
      </p:sp>
      <p:sp>
        <p:nvSpPr>
          <p:cNvPr id="15" name="TextBox 14"/>
          <p:cNvSpPr txBox="1"/>
          <p:nvPr/>
        </p:nvSpPr>
        <p:spPr>
          <a:xfrm>
            <a:off x="4470400" y="4089400"/>
            <a:ext cx="3352800" cy="523220"/>
          </a:xfrm>
          <a:prstGeom prst="rect">
            <a:avLst/>
          </a:prstGeom>
          <a:noFill/>
        </p:spPr>
        <p:txBody>
          <a:bodyPr wrap="square" rtlCol="0">
            <a:spAutoFit/>
          </a:bodyPr>
          <a:lstStyle/>
          <a:p>
            <a:r>
              <a:rPr lang="en-US" sz="2800" b="1" i="1" dirty="0"/>
              <a:t>f</a:t>
            </a:r>
            <a:r>
              <a:rPr lang="en-US" sz="2800" b="1" i="1" dirty="0" smtClean="0"/>
              <a:t>unction </a:t>
            </a:r>
            <a:r>
              <a:rPr lang="en-US" sz="2800" b="1" i="1" dirty="0" err="1" smtClean="0"/>
              <a:t>args</a:t>
            </a:r>
            <a:endParaRPr lang="en-US" sz="2800" b="1" i="1" dirty="0"/>
          </a:p>
        </p:txBody>
      </p:sp>
      <p:sp>
        <p:nvSpPr>
          <p:cNvPr id="16" name="TextBox 15"/>
          <p:cNvSpPr txBox="1"/>
          <p:nvPr/>
        </p:nvSpPr>
        <p:spPr>
          <a:xfrm>
            <a:off x="4470400" y="3479800"/>
            <a:ext cx="3352800" cy="523220"/>
          </a:xfrm>
          <a:prstGeom prst="rect">
            <a:avLst/>
          </a:prstGeom>
          <a:noFill/>
        </p:spPr>
        <p:txBody>
          <a:bodyPr wrap="square" rtlCol="0">
            <a:spAutoFit/>
          </a:bodyPr>
          <a:lstStyle/>
          <a:p>
            <a:r>
              <a:rPr lang="en-US" sz="2800" b="1" i="1" dirty="0"/>
              <a:t>r</a:t>
            </a:r>
            <a:r>
              <a:rPr lang="en-US" sz="2800" b="1" i="1" dirty="0" smtClean="0"/>
              <a:t>eturn address</a:t>
            </a:r>
            <a:endParaRPr lang="en-US" sz="2800" b="1" i="1" dirty="0"/>
          </a:p>
        </p:txBody>
      </p:sp>
      <p:sp>
        <p:nvSpPr>
          <p:cNvPr id="17" name="TextBox 16"/>
          <p:cNvSpPr txBox="1"/>
          <p:nvPr/>
        </p:nvSpPr>
        <p:spPr>
          <a:xfrm>
            <a:off x="7924800" y="1321374"/>
            <a:ext cx="609600" cy="1569660"/>
          </a:xfrm>
          <a:prstGeom prst="rect">
            <a:avLst/>
          </a:prstGeom>
          <a:noFill/>
        </p:spPr>
        <p:txBody>
          <a:bodyPr wrap="square" rtlCol="0">
            <a:spAutoFit/>
          </a:bodyPr>
          <a:lstStyle/>
          <a:p>
            <a:r>
              <a:rPr lang="en-US" sz="9600" dirty="0" smtClean="0"/>
              <a:t>}</a:t>
            </a:r>
            <a:endParaRPr lang="en-US" sz="9600" dirty="0"/>
          </a:p>
        </p:txBody>
      </p:sp>
      <p:sp>
        <p:nvSpPr>
          <p:cNvPr id="18" name="TextBox 17"/>
          <p:cNvSpPr txBox="1"/>
          <p:nvPr/>
        </p:nvSpPr>
        <p:spPr>
          <a:xfrm>
            <a:off x="8636000" y="1896527"/>
            <a:ext cx="3352800" cy="646331"/>
          </a:xfrm>
          <a:prstGeom prst="rect">
            <a:avLst/>
          </a:prstGeom>
          <a:noFill/>
        </p:spPr>
        <p:txBody>
          <a:bodyPr wrap="square" rtlCol="0">
            <a:spAutoFit/>
          </a:bodyPr>
          <a:lstStyle/>
          <a:p>
            <a:r>
              <a:rPr lang="en-US" sz="3600" b="1" dirty="0" smtClean="0"/>
              <a:t>foo</a:t>
            </a:r>
            <a:endParaRPr lang="en-US" sz="3600" b="1" dirty="0"/>
          </a:p>
        </p:txBody>
      </p:sp>
      <p:sp>
        <p:nvSpPr>
          <p:cNvPr id="20" name="TextBox 19"/>
          <p:cNvSpPr txBox="1"/>
          <p:nvPr/>
        </p:nvSpPr>
        <p:spPr>
          <a:xfrm>
            <a:off x="2844800" y="1905000"/>
            <a:ext cx="914400" cy="523220"/>
          </a:xfrm>
          <a:prstGeom prst="rect">
            <a:avLst/>
          </a:prstGeom>
          <a:noFill/>
        </p:spPr>
        <p:txBody>
          <a:bodyPr wrap="square" rtlCol="0">
            <a:spAutoFit/>
          </a:bodyPr>
          <a:lstStyle/>
          <a:p>
            <a:r>
              <a:rPr lang="en-US" sz="2800" b="1" dirty="0" smtClean="0"/>
              <a:t>SP</a:t>
            </a:r>
            <a:endParaRPr lang="en-US" sz="2800" b="1" dirty="0"/>
          </a:p>
        </p:txBody>
      </p:sp>
      <p:sp>
        <p:nvSpPr>
          <p:cNvPr id="22" name="TextBox 21"/>
          <p:cNvSpPr txBox="1"/>
          <p:nvPr/>
        </p:nvSpPr>
        <p:spPr>
          <a:xfrm>
            <a:off x="4470400" y="2882900"/>
            <a:ext cx="3352800" cy="523220"/>
          </a:xfrm>
          <a:prstGeom prst="rect">
            <a:avLst/>
          </a:prstGeom>
          <a:noFill/>
        </p:spPr>
        <p:txBody>
          <a:bodyPr wrap="square" rtlCol="0">
            <a:spAutoFit/>
          </a:bodyPr>
          <a:lstStyle/>
          <a:p>
            <a:r>
              <a:rPr lang="en-US" sz="2800" b="1" i="1" dirty="0"/>
              <a:t>m</a:t>
            </a:r>
            <a:r>
              <a:rPr lang="en-US" sz="2800" b="1" i="1" dirty="0" smtClean="0"/>
              <a:t>ain’s FP</a:t>
            </a:r>
            <a:endParaRPr lang="en-US" sz="2800" b="1" i="1" dirty="0"/>
          </a:p>
        </p:txBody>
      </p:sp>
      <p:sp>
        <p:nvSpPr>
          <p:cNvPr id="21" name="Rectangle 20"/>
          <p:cNvSpPr/>
          <p:nvPr/>
        </p:nvSpPr>
        <p:spPr>
          <a:xfrm>
            <a:off x="4248151" y="2209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sp>
        <p:nvSpPr>
          <p:cNvPr id="23" name="Rectangle 22"/>
          <p:cNvSpPr/>
          <p:nvPr/>
        </p:nvSpPr>
        <p:spPr>
          <a:xfrm>
            <a:off x="4252383" y="1612900"/>
            <a:ext cx="3680884" cy="1206500"/>
          </a:xfrm>
          <a:prstGeom prst="rect">
            <a:avLst/>
          </a:prstGeom>
          <a:solidFill>
            <a:schemeClr val="bg1">
              <a:alpha val="50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4470400" y="2257425"/>
            <a:ext cx="3352800" cy="523220"/>
          </a:xfrm>
          <a:prstGeom prst="rect">
            <a:avLst/>
          </a:prstGeom>
          <a:noFill/>
        </p:spPr>
        <p:txBody>
          <a:bodyPr wrap="square" rtlCol="0">
            <a:spAutoFit/>
          </a:bodyPr>
          <a:lstStyle/>
          <a:p>
            <a:r>
              <a:rPr lang="en-US" sz="2800" b="1" i="1" dirty="0" smtClean="0"/>
              <a:t>Local variables</a:t>
            </a:r>
            <a:endParaRPr lang="en-US" sz="2800" b="1" i="1" dirty="0"/>
          </a:p>
        </p:txBody>
      </p:sp>
      <p:cxnSp>
        <p:nvCxnSpPr>
          <p:cNvPr id="30" name="Straight Arrow Connector 29"/>
          <p:cNvCxnSpPr/>
          <p:nvPr/>
        </p:nvCxnSpPr>
        <p:spPr>
          <a:xfrm flipH="1">
            <a:off x="7963202" y="2821214"/>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8661432" y="2554514"/>
            <a:ext cx="914400" cy="523220"/>
          </a:xfrm>
          <a:prstGeom prst="rect">
            <a:avLst/>
          </a:prstGeom>
          <a:noFill/>
        </p:spPr>
        <p:txBody>
          <a:bodyPr wrap="square" rtlCol="0">
            <a:spAutoFit/>
          </a:bodyPr>
          <a:lstStyle/>
          <a:p>
            <a:r>
              <a:rPr lang="en-US" sz="2800" b="1" dirty="0" smtClean="0"/>
              <a:t>FP</a:t>
            </a:r>
            <a:endParaRPr lang="en-US" sz="2800" b="1" dirty="0"/>
          </a:p>
        </p:txBody>
      </p:sp>
    </p:spTree>
    <p:extLst>
      <p:ext uri="{BB962C8B-B14F-4D97-AF65-F5344CB8AC3E}">
        <p14:creationId xmlns:p14="http://schemas.microsoft.com/office/powerpoint/2010/main" val="237404460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 stack frames (x86 specific)</a:t>
            </a:r>
            <a:endParaRPr lang="en-US" dirty="0"/>
          </a:p>
        </p:txBody>
      </p:sp>
      <p:sp>
        <p:nvSpPr>
          <p:cNvPr id="3" name="Content Placeholder 2"/>
          <p:cNvSpPr>
            <a:spLocks noGrp="1"/>
          </p:cNvSpPr>
          <p:nvPr>
            <p:ph idx="1"/>
          </p:nvPr>
        </p:nvSpPr>
        <p:spPr/>
        <p:txBody>
          <a:bodyPr/>
          <a:lstStyle/>
          <a:p>
            <a:pPr marL="118872" indent="0">
              <a:buNone/>
            </a:pPr>
            <a:r>
              <a:rPr lang="en-US" dirty="0" smtClean="0"/>
              <a:t>Grows toward lower address</a:t>
            </a:r>
          </a:p>
          <a:p>
            <a:pPr marL="118872" indent="0">
              <a:buNone/>
            </a:pPr>
            <a:r>
              <a:rPr lang="en-US" dirty="0" smtClean="0"/>
              <a:t>Starts ~end of VA space</a:t>
            </a:r>
          </a:p>
          <a:p>
            <a:pPr marL="118872" indent="0">
              <a:buNone/>
            </a:pPr>
            <a:r>
              <a:rPr lang="en-US" dirty="0" smtClean="0"/>
              <a:t>Two related registers</a:t>
            </a:r>
          </a:p>
          <a:p>
            <a:pPr marL="118872" indent="0">
              <a:buNone/>
            </a:pPr>
            <a:r>
              <a:rPr lang="en-US" dirty="0"/>
              <a:t>	</a:t>
            </a:r>
            <a:r>
              <a:rPr lang="en-US" dirty="0" smtClean="0"/>
              <a:t>%ESP - Stack Pointer</a:t>
            </a:r>
          </a:p>
          <a:p>
            <a:pPr marL="118872" indent="0">
              <a:buNone/>
            </a:pPr>
            <a:r>
              <a:rPr lang="en-US" dirty="0"/>
              <a:t>	</a:t>
            </a:r>
            <a:r>
              <a:rPr lang="en-US" dirty="0" smtClean="0"/>
              <a:t>%EBP - Frame Pointer</a:t>
            </a:r>
          </a:p>
          <a:p>
            <a:pPr marL="118872" indent="0">
              <a:buNone/>
            </a:pPr>
            <a:endParaRPr lang="en-US" dirty="0"/>
          </a:p>
        </p:txBody>
      </p:sp>
      <p:grpSp>
        <p:nvGrpSpPr>
          <p:cNvPr id="25" name="Group 24"/>
          <p:cNvGrpSpPr/>
          <p:nvPr/>
        </p:nvGrpSpPr>
        <p:grpSpPr>
          <a:xfrm>
            <a:off x="9034920" y="2244595"/>
            <a:ext cx="2793549" cy="2001336"/>
            <a:chOff x="5138940" y="2171700"/>
            <a:chExt cx="3829074" cy="3657600"/>
          </a:xfrm>
        </p:grpSpPr>
        <p:sp>
          <p:nvSpPr>
            <p:cNvPr id="4" name="Rectangle 3"/>
            <p:cNvSpPr/>
            <p:nvPr/>
          </p:nvSpPr>
          <p:spPr>
            <a:xfrm>
              <a:off x="5659235" y="4000500"/>
              <a:ext cx="2762655"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5659235" y="3390900"/>
              <a:ext cx="2762655"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5659640" y="2781300"/>
              <a:ext cx="2762655"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5659640" y="2171700"/>
              <a:ext cx="2762655"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5662613" y="5219700"/>
              <a:ext cx="2762655"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sp>
          <p:nvSpPr>
            <p:cNvPr id="9" name="Rectangle 8"/>
            <p:cNvSpPr/>
            <p:nvPr/>
          </p:nvSpPr>
          <p:spPr>
            <a:xfrm>
              <a:off x="5662613" y="4610100"/>
              <a:ext cx="2762655"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cxnSp>
          <p:nvCxnSpPr>
            <p:cNvPr id="10" name="Straight Arrow Connector 9"/>
            <p:cNvCxnSpPr/>
            <p:nvPr/>
          </p:nvCxnSpPr>
          <p:spPr>
            <a:xfrm>
              <a:off x="5138940" y="2781300"/>
              <a:ext cx="485573"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5662613" y="4013200"/>
              <a:ext cx="2762655"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sp>
          <p:nvSpPr>
            <p:cNvPr id="12" name="Rectangle 11"/>
            <p:cNvSpPr/>
            <p:nvPr/>
          </p:nvSpPr>
          <p:spPr>
            <a:xfrm>
              <a:off x="5662613" y="3403600"/>
              <a:ext cx="2762655"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sp>
          <p:nvSpPr>
            <p:cNvPr id="13" name="Rectangle 12"/>
            <p:cNvSpPr/>
            <p:nvPr/>
          </p:nvSpPr>
          <p:spPr>
            <a:xfrm>
              <a:off x="5659640" y="4622800"/>
              <a:ext cx="2767012" cy="1206500"/>
            </a:xfrm>
            <a:prstGeom prst="rect">
              <a:avLst/>
            </a:prstGeom>
            <a:solidFill>
              <a:schemeClr val="bg1">
                <a:alpha val="50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5658053" y="2781300"/>
              <a:ext cx="2762655"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latin typeface="Courier New" pitchFamily="49" charset="0"/>
                <a:cs typeface="Courier New" pitchFamily="49" charset="0"/>
              </a:endParaRPr>
            </a:p>
          </p:txBody>
        </p:sp>
        <p:sp>
          <p:nvSpPr>
            <p:cNvPr id="21" name="Rectangle 20"/>
            <p:cNvSpPr/>
            <p:nvPr/>
          </p:nvSpPr>
          <p:spPr>
            <a:xfrm>
              <a:off x="5661227" y="2184400"/>
              <a:ext cx="2760663" cy="1206500"/>
            </a:xfrm>
            <a:prstGeom prst="rect">
              <a:avLst/>
            </a:prstGeom>
            <a:solidFill>
              <a:schemeClr val="bg1">
                <a:alpha val="50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Arrow Connector 22"/>
            <p:cNvCxnSpPr/>
            <p:nvPr/>
          </p:nvCxnSpPr>
          <p:spPr>
            <a:xfrm flipH="1">
              <a:off x="8444341" y="3392714"/>
              <a:ext cx="523673"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grpSp>
      <p:sp>
        <p:nvSpPr>
          <p:cNvPr id="26" name="TextBox 25"/>
          <p:cNvSpPr txBox="1"/>
          <p:nvPr/>
        </p:nvSpPr>
        <p:spPr>
          <a:xfrm>
            <a:off x="7499837" y="1790700"/>
            <a:ext cx="4328632" cy="523220"/>
          </a:xfrm>
          <a:prstGeom prst="rect">
            <a:avLst/>
          </a:prstGeom>
          <a:noFill/>
        </p:spPr>
        <p:txBody>
          <a:bodyPr wrap="square" rtlCol="0">
            <a:spAutoFit/>
          </a:bodyPr>
          <a:lstStyle/>
          <a:p>
            <a:r>
              <a:rPr lang="en-US" sz="2800" b="1" dirty="0" smtClean="0"/>
              <a:t>Low address   </a:t>
            </a:r>
            <a:r>
              <a:rPr lang="en-US" sz="2800" b="1" dirty="0" smtClean="0">
                <a:latin typeface="Courier New" pitchFamily="49" charset="0"/>
                <a:cs typeface="Courier New" pitchFamily="49" charset="0"/>
              </a:rPr>
              <a:t>0x00</a:t>
            </a:r>
            <a:endParaRPr lang="en-US" sz="2800" b="1" dirty="0">
              <a:latin typeface="Courier New" pitchFamily="49" charset="0"/>
              <a:cs typeface="Courier New" pitchFamily="49" charset="0"/>
            </a:endParaRPr>
          </a:p>
        </p:txBody>
      </p:sp>
      <p:sp>
        <p:nvSpPr>
          <p:cNvPr id="27" name="TextBox 26"/>
          <p:cNvSpPr txBox="1"/>
          <p:nvPr/>
        </p:nvSpPr>
        <p:spPr>
          <a:xfrm>
            <a:off x="7499836" y="4245931"/>
            <a:ext cx="4328633" cy="523220"/>
          </a:xfrm>
          <a:prstGeom prst="rect">
            <a:avLst/>
          </a:prstGeom>
          <a:noFill/>
        </p:spPr>
        <p:txBody>
          <a:bodyPr wrap="square" rtlCol="0">
            <a:spAutoFit/>
          </a:bodyPr>
          <a:lstStyle/>
          <a:p>
            <a:r>
              <a:rPr lang="en-US" sz="2800" b="1" dirty="0" smtClean="0"/>
              <a:t>High address   </a:t>
            </a:r>
            <a:r>
              <a:rPr lang="en-US" sz="2800" b="1" dirty="0" smtClean="0">
                <a:latin typeface="Courier New" pitchFamily="49" charset="0"/>
                <a:cs typeface="Courier New" pitchFamily="49" charset="0"/>
              </a:rPr>
              <a:t>0xff</a:t>
            </a:r>
            <a:endParaRPr lang="en-US" sz="2800" b="1" dirty="0">
              <a:latin typeface="Courier New" pitchFamily="49" charset="0"/>
              <a:cs typeface="Courier New" pitchFamily="49" charset="0"/>
            </a:endParaRPr>
          </a:p>
        </p:txBody>
      </p:sp>
      <p:cxnSp>
        <p:nvCxnSpPr>
          <p:cNvPr id="29" name="Straight Arrow Connector 28"/>
          <p:cNvCxnSpPr/>
          <p:nvPr/>
        </p:nvCxnSpPr>
        <p:spPr>
          <a:xfrm flipV="1">
            <a:off x="10424736" y="2642554"/>
            <a:ext cx="0" cy="1167446"/>
          </a:xfrm>
          <a:prstGeom prst="straightConnector1">
            <a:avLst/>
          </a:prstGeom>
          <a:ln w="34925">
            <a:solidFill>
              <a:schemeClr val="tx1"/>
            </a:solidFill>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04744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e</a:t>
            </a:r>
            <a:r>
              <a:rPr lang="en-US" dirty="0" err="1" smtClean="0"/>
              <a:t>xample.c</a:t>
            </a:r>
            <a:endParaRPr lang="en-US" dirty="0"/>
          </a:p>
        </p:txBody>
      </p:sp>
      <p:sp>
        <p:nvSpPr>
          <p:cNvPr id="3" name="Content Placeholder 2"/>
          <p:cNvSpPr>
            <a:spLocks noGrp="1"/>
          </p:cNvSpPr>
          <p:nvPr>
            <p:ph idx="1"/>
          </p:nvPr>
        </p:nvSpPr>
        <p:spPr/>
        <p:txBody>
          <a:bodyPr/>
          <a:lstStyle/>
          <a:p>
            <a:pPr marL="118872" indent="0">
              <a:buNone/>
            </a:pPr>
            <a:r>
              <a:rPr lang="en-US" b="1" dirty="0" smtClean="0">
                <a:latin typeface="Courier New" pitchFamily="49" charset="0"/>
                <a:cs typeface="Courier New" pitchFamily="49" charset="0"/>
              </a:rPr>
              <a:t>void foo(</a:t>
            </a:r>
            <a:r>
              <a:rPr lang="en-US" b="1" dirty="0" err="1" smtClean="0">
                <a:latin typeface="Courier New" pitchFamily="49" charset="0"/>
                <a:cs typeface="Courier New" pitchFamily="49" charset="0"/>
              </a:rPr>
              <a:t>int</a:t>
            </a:r>
            <a:r>
              <a:rPr lang="en-US" b="1" dirty="0" smtClean="0">
                <a:latin typeface="Courier New" pitchFamily="49" charset="0"/>
                <a:cs typeface="Courier New" pitchFamily="49" charset="0"/>
              </a:rPr>
              <a:t> a, </a:t>
            </a:r>
            <a:r>
              <a:rPr lang="en-US" b="1" dirty="0" err="1" smtClean="0">
                <a:latin typeface="Courier New" pitchFamily="49" charset="0"/>
                <a:cs typeface="Courier New" pitchFamily="49" charset="0"/>
              </a:rPr>
              <a:t>int</a:t>
            </a:r>
            <a:r>
              <a:rPr lang="en-US" b="1" dirty="0" smtClean="0">
                <a:latin typeface="Courier New" pitchFamily="49" charset="0"/>
                <a:cs typeface="Courier New" pitchFamily="49" charset="0"/>
              </a:rPr>
              <a:t> b) {</a:t>
            </a:r>
            <a:endParaRPr lang="en-US" b="1" dirty="0">
              <a:latin typeface="Courier New" pitchFamily="49" charset="0"/>
              <a:cs typeface="Courier New" pitchFamily="49" charset="0"/>
            </a:endParaRPr>
          </a:p>
          <a:p>
            <a:pPr marL="118872" indent="0">
              <a:buNone/>
            </a:pPr>
            <a:r>
              <a:rPr lang="en-US" b="1" dirty="0" smtClean="0">
                <a:latin typeface="Courier New" pitchFamily="49" charset="0"/>
                <a:cs typeface="Courier New" pitchFamily="49" charset="0"/>
              </a:rPr>
              <a:t>    char buf1[10];</a:t>
            </a:r>
          </a:p>
          <a:p>
            <a:pPr marL="118872" indent="0">
              <a:buNone/>
            </a:pPr>
            <a:r>
              <a:rPr lang="en-US" b="1" dirty="0" smtClean="0">
                <a:latin typeface="Courier New" pitchFamily="49" charset="0"/>
                <a:cs typeface="Courier New" pitchFamily="49" charset="0"/>
              </a:rPr>
              <a:t>}</a:t>
            </a:r>
          </a:p>
          <a:p>
            <a:pPr marL="118872" indent="0">
              <a:buNone/>
            </a:pPr>
            <a:endParaRPr lang="en-US" b="1" dirty="0">
              <a:latin typeface="Courier New" pitchFamily="49" charset="0"/>
              <a:cs typeface="Courier New" pitchFamily="49" charset="0"/>
            </a:endParaRPr>
          </a:p>
          <a:p>
            <a:pPr marL="118872" indent="0">
              <a:buNone/>
            </a:pPr>
            <a:r>
              <a:rPr lang="en-US" b="1" dirty="0" smtClean="0">
                <a:latin typeface="Courier New" pitchFamily="49" charset="0"/>
                <a:cs typeface="Courier New" pitchFamily="49" charset="0"/>
              </a:rPr>
              <a:t>void main() {</a:t>
            </a:r>
          </a:p>
          <a:p>
            <a:pPr marL="118872" indent="0">
              <a:buNone/>
            </a:pPr>
            <a:r>
              <a:rPr lang="en-US" b="1" dirty="0" smtClean="0">
                <a:latin typeface="Courier New" pitchFamily="49" charset="0"/>
                <a:cs typeface="Courier New" pitchFamily="49" charset="0"/>
              </a:rPr>
              <a:t>    foo(3,6);</a:t>
            </a:r>
          </a:p>
          <a:p>
            <a:pPr marL="118872" indent="0">
              <a:buNone/>
            </a:pPr>
            <a:r>
              <a:rPr lang="en-US" b="1" dirty="0">
                <a:latin typeface="Courier New" pitchFamily="49" charset="0"/>
                <a:cs typeface="Courier New" pitchFamily="49" charset="0"/>
              </a:rPr>
              <a:t>}</a:t>
            </a:r>
          </a:p>
        </p:txBody>
      </p:sp>
    </p:spTree>
    <p:extLst>
      <p:ext uri="{BB962C8B-B14F-4D97-AF65-F5344CB8AC3E}">
        <p14:creationId xmlns:p14="http://schemas.microsoft.com/office/powerpoint/2010/main" val="417346668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7924799"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err="1" smtClean="0"/>
              <a:t>example.s</a:t>
            </a:r>
            <a:r>
              <a:rPr lang="en-US" dirty="0" smtClean="0"/>
              <a:t> (x86)</a:t>
            </a:r>
            <a:endParaRPr lang="en-US" dirty="0"/>
          </a:p>
        </p:txBody>
      </p:sp>
      <p:sp>
        <p:nvSpPr>
          <p:cNvPr id="3" name="Content Placeholder 2"/>
          <p:cNvSpPr>
            <a:spLocks noGrp="1"/>
          </p:cNvSpPr>
          <p:nvPr>
            <p:ph idx="1"/>
          </p:nvPr>
        </p:nvSpPr>
        <p:spPr>
          <a:xfrm>
            <a:off x="101600" y="1775192"/>
            <a:ext cx="10972800" cy="4625609"/>
          </a:xfrm>
        </p:spPr>
        <p:txBody>
          <a:bodyPr>
            <a:normAutofit fontScale="92500" lnSpcReduction="10000"/>
          </a:bodyPr>
          <a:lstStyle/>
          <a:p>
            <a:pPr marL="118872" indent="0">
              <a:buNone/>
            </a:pPr>
            <a:r>
              <a:rPr lang="en-US" b="1" dirty="0">
                <a:latin typeface="Courier New" pitchFamily="49" charset="0"/>
                <a:cs typeface="Courier New" pitchFamily="49" charset="0"/>
              </a:rPr>
              <a:t>main:</a:t>
            </a:r>
          </a:p>
          <a:p>
            <a:pPr marL="118872" indent="0">
              <a:buNone/>
            </a:pPr>
            <a:r>
              <a:rPr lang="en-US" b="1" dirty="0" smtClean="0">
                <a:latin typeface="Courier New" pitchFamily="49" charset="0"/>
                <a:cs typeface="Courier New" pitchFamily="49" charset="0"/>
              </a:rPr>
              <a:t>  </a:t>
            </a:r>
            <a:r>
              <a:rPr lang="en-US" b="1" dirty="0" err="1" smtClean="0">
                <a:latin typeface="Courier New" pitchFamily="49" charset="0"/>
                <a:cs typeface="Courier New" pitchFamily="49" charset="0"/>
              </a:rPr>
              <a:t>pushl</a:t>
            </a:r>
            <a:r>
              <a:rPr lang="en-US" b="1" dirty="0" smtClean="0">
                <a:latin typeface="Courier New" pitchFamily="49" charset="0"/>
                <a:cs typeface="Courier New" pitchFamily="49" charset="0"/>
              </a:rPr>
              <a:t>  %</a:t>
            </a:r>
            <a:r>
              <a:rPr lang="en-US" b="1" dirty="0" err="1" smtClean="0">
                <a:latin typeface="Courier New" pitchFamily="49" charset="0"/>
                <a:cs typeface="Courier New" pitchFamily="49" charset="0"/>
              </a:rPr>
              <a:t>ebp</a:t>
            </a:r>
            <a:endParaRPr lang="en-US" b="1" dirty="0">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movl</a:t>
            </a:r>
            <a:r>
              <a:rPr lang="en-US" b="1" dirty="0" smtClean="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smtClean="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subl</a:t>
            </a:r>
            <a:r>
              <a:rPr lang="en-US" b="1" dirty="0" smtClean="0">
                <a:solidFill>
                  <a:schemeClr val="bg2">
                    <a:lumMod val="90000"/>
                  </a:schemeClr>
                </a:solidFill>
                <a:latin typeface="Courier New" pitchFamily="49" charset="0"/>
                <a:cs typeface="Courier New" pitchFamily="49" charset="0"/>
              </a:rPr>
              <a:t>   $8, </a:t>
            </a:r>
            <a:r>
              <a:rPr lang="en-US" b="1" dirty="0">
                <a:solidFill>
                  <a:schemeClr val="bg2">
                    <a:lumMod val="90000"/>
                  </a:schemeClr>
                </a:solidFill>
                <a:latin typeface="Courier New" pitchFamily="49" charset="0"/>
                <a:cs typeface="Courier New" pitchFamily="49" charset="0"/>
              </a:rPr>
              <a:t>%</a:t>
            </a:r>
            <a:r>
              <a:rPr lang="en-US" b="1" dirty="0" err="1">
                <a:solidFill>
                  <a:schemeClr val="bg2">
                    <a:lumMod val="90000"/>
                  </a:schemeClr>
                </a:solidFill>
                <a:latin typeface="Courier New" pitchFamily="49" charset="0"/>
                <a:cs typeface="Courier New" pitchFamily="49" charset="0"/>
              </a:rPr>
              <a:t>esp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movl</a:t>
            </a:r>
            <a:r>
              <a:rPr lang="en-US" b="1" dirty="0" smtClean="0">
                <a:solidFill>
                  <a:schemeClr val="bg2">
                    <a:lumMod val="90000"/>
                  </a:schemeClr>
                </a:solidFill>
                <a:latin typeface="Courier New" pitchFamily="49" charset="0"/>
                <a:cs typeface="Courier New" pitchFamily="49" charset="0"/>
              </a:rPr>
              <a:t>   $</a:t>
            </a:r>
            <a:r>
              <a:rPr lang="en-US" b="1" dirty="0">
                <a:solidFill>
                  <a:schemeClr val="bg2">
                    <a:lumMod val="90000"/>
                  </a:schemeClr>
                </a:solidFill>
                <a:latin typeface="Courier New" pitchFamily="49" charset="0"/>
                <a:cs typeface="Courier New" pitchFamily="49" charset="0"/>
              </a:rPr>
              <a:t>6, 4(%</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a:t>
            </a: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movl</a:t>
            </a:r>
            <a:r>
              <a:rPr lang="en-US" b="1" dirty="0" smtClean="0">
                <a:solidFill>
                  <a:schemeClr val="bg2">
                    <a:lumMod val="90000"/>
                  </a:schemeClr>
                </a:solidFill>
                <a:latin typeface="Courier New" pitchFamily="49" charset="0"/>
                <a:cs typeface="Courier New" pitchFamily="49" charset="0"/>
              </a:rPr>
              <a:t>   $</a:t>
            </a:r>
            <a:r>
              <a:rPr lang="en-US" b="1" dirty="0">
                <a:solidFill>
                  <a:schemeClr val="bg2">
                    <a:lumMod val="90000"/>
                  </a:schemeClr>
                </a:solidFill>
                <a:latin typeface="Courier New" pitchFamily="49" charset="0"/>
                <a:cs typeface="Courier New" pitchFamily="49" charset="0"/>
              </a:rPr>
              <a:t>3, (%</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a:t>
            </a: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call   foo</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leave</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ret</a:t>
            </a:r>
            <a:endParaRPr lang="en-US" b="1" dirty="0">
              <a:solidFill>
                <a:schemeClr val="bg2">
                  <a:lumMod val="90000"/>
                </a:schemeClr>
              </a:solidFill>
              <a:latin typeface="Courier New" pitchFamily="49" charset="0"/>
              <a:cs typeface="Courier New" pitchFamily="49" charset="0"/>
            </a:endParaRPr>
          </a:p>
        </p:txBody>
      </p:sp>
      <p:sp>
        <p:nvSpPr>
          <p:cNvPr id="5" name="Rectangle 4"/>
          <p:cNvSpPr/>
          <p:nvPr/>
        </p:nvSpPr>
        <p:spPr>
          <a:xfrm>
            <a:off x="7924801" y="5562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7" name="Rectangle 6"/>
          <p:cNvSpPr/>
          <p:nvPr/>
        </p:nvSpPr>
        <p:spPr>
          <a:xfrm>
            <a:off x="7924801"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7924801" y="3733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924802" y="3124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0" name="Straight Arrow Connector 9"/>
          <p:cNvCxnSpPr/>
          <p:nvPr/>
        </p:nvCxnSpPr>
        <p:spPr>
          <a:xfrm>
            <a:off x="7277369" y="55626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11608342" y="6705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557107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7924799"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err="1" smtClean="0"/>
              <a:t>example.s</a:t>
            </a:r>
            <a:r>
              <a:rPr lang="en-US" dirty="0" smtClean="0"/>
              <a:t> (x86)</a:t>
            </a:r>
            <a:endParaRPr lang="en-US" dirty="0"/>
          </a:p>
        </p:txBody>
      </p:sp>
      <p:sp>
        <p:nvSpPr>
          <p:cNvPr id="3" name="Content Placeholder 2"/>
          <p:cNvSpPr>
            <a:spLocks noGrp="1"/>
          </p:cNvSpPr>
          <p:nvPr>
            <p:ph idx="1"/>
          </p:nvPr>
        </p:nvSpPr>
        <p:spPr>
          <a:xfrm>
            <a:off x="101600" y="1775192"/>
            <a:ext cx="10972800" cy="4625609"/>
          </a:xfrm>
        </p:spPr>
        <p:txBody>
          <a:bodyPr>
            <a:normAutofit fontScale="92500" lnSpcReduction="10000"/>
          </a:bodyPr>
          <a:lstStyle/>
          <a:p>
            <a:pPr marL="118872" indent="0">
              <a:buNone/>
            </a:pPr>
            <a:r>
              <a:rPr lang="en-US" b="1" dirty="0">
                <a:latin typeface="Courier New" pitchFamily="49" charset="0"/>
                <a:cs typeface="Courier New" pitchFamily="49" charset="0"/>
              </a:rPr>
              <a:t>main:</a:t>
            </a:r>
          </a:p>
          <a:p>
            <a:pPr marL="118872" indent="0">
              <a:buNone/>
            </a:pPr>
            <a:r>
              <a:rPr lang="en-US" b="1" dirty="0" smtClean="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pushl</a:t>
            </a:r>
            <a:r>
              <a:rPr lang="en-US" b="1" dirty="0" smtClean="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latin typeface="Courier New" pitchFamily="49" charset="0"/>
                <a:cs typeface="Courier New" pitchFamily="49" charset="0"/>
              </a:rPr>
              <a:t>  </a:t>
            </a:r>
            <a:r>
              <a:rPr lang="en-US" b="1" dirty="0" err="1" smtClean="0">
                <a:latin typeface="Courier New" pitchFamily="49" charset="0"/>
                <a:cs typeface="Courier New" pitchFamily="49" charset="0"/>
              </a:rPr>
              <a:t>movl</a:t>
            </a:r>
            <a:r>
              <a:rPr lang="en-US" b="1" dirty="0" smtClean="0">
                <a:latin typeface="Courier New" pitchFamily="49" charset="0"/>
                <a:cs typeface="Courier New" pitchFamily="49" charset="0"/>
              </a:rPr>
              <a:t>   %</a:t>
            </a:r>
            <a:r>
              <a:rPr lang="en-US" b="1" dirty="0" err="1">
                <a:latin typeface="Courier New" pitchFamily="49" charset="0"/>
                <a:cs typeface="Courier New" pitchFamily="49" charset="0"/>
              </a:rPr>
              <a:t>esp</a:t>
            </a:r>
            <a:r>
              <a:rPr lang="en-US" b="1" dirty="0">
                <a:latin typeface="Courier New" pitchFamily="49" charset="0"/>
                <a:cs typeface="Courier New" pitchFamily="49" charset="0"/>
              </a:rPr>
              <a:t>, %</a:t>
            </a:r>
            <a:r>
              <a:rPr lang="en-US" b="1" dirty="0" err="1">
                <a:latin typeface="Courier New" pitchFamily="49" charset="0"/>
                <a:cs typeface="Courier New" pitchFamily="49" charset="0"/>
              </a:rPr>
              <a:t>ebp</a:t>
            </a:r>
            <a:endParaRPr lang="en-US" b="1" dirty="0">
              <a:latin typeface="Courier New" pitchFamily="49" charset="0"/>
              <a:cs typeface="Courier New" pitchFamily="49" charset="0"/>
            </a:endParaRPr>
          </a:p>
          <a:p>
            <a:pPr marL="118872" indent="0">
              <a:buNone/>
            </a:pPr>
            <a:r>
              <a:rPr lang="en-US" b="1" dirty="0" smtClean="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subl</a:t>
            </a:r>
            <a:r>
              <a:rPr lang="en-US" b="1" dirty="0" smtClean="0">
                <a:solidFill>
                  <a:schemeClr val="bg2">
                    <a:lumMod val="90000"/>
                  </a:schemeClr>
                </a:solidFill>
                <a:latin typeface="Courier New" pitchFamily="49" charset="0"/>
                <a:cs typeface="Courier New" pitchFamily="49" charset="0"/>
              </a:rPr>
              <a:t>   $8, </a:t>
            </a:r>
            <a:r>
              <a:rPr lang="en-US" b="1" dirty="0">
                <a:solidFill>
                  <a:schemeClr val="bg2">
                    <a:lumMod val="90000"/>
                  </a:schemeClr>
                </a:solidFill>
                <a:latin typeface="Courier New" pitchFamily="49" charset="0"/>
                <a:cs typeface="Courier New" pitchFamily="49" charset="0"/>
              </a:rPr>
              <a:t>%</a:t>
            </a:r>
            <a:r>
              <a:rPr lang="en-US" b="1" dirty="0" err="1">
                <a:solidFill>
                  <a:schemeClr val="bg2">
                    <a:lumMod val="90000"/>
                  </a:schemeClr>
                </a:solidFill>
                <a:latin typeface="Courier New" pitchFamily="49" charset="0"/>
                <a:cs typeface="Courier New" pitchFamily="49" charset="0"/>
              </a:rPr>
              <a:t>esp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movl</a:t>
            </a:r>
            <a:r>
              <a:rPr lang="en-US" b="1" dirty="0" smtClean="0">
                <a:solidFill>
                  <a:schemeClr val="bg2">
                    <a:lumMod val="90000"/>
                  </a:schemeClr>
                </a:solidFill>
                <a:latin typeface="Courier New" pitchFamily="49" charset="0"/>
                <a:cs typeface="Courier New" pitchFamily="49" charset="0"/>
              </a:rPr>
              <a:t>   $</a:t>
            </a:r>
            <a:r>
              <a:rPr lang="en-US" b="1" dirty="0">
                <a:solidFill>
                  <a:schemeClr val="bg2">
                    <a:lumMod val="90000"/>
                  </a:schemeClr>
                </a:solidFill>
                <a:latin typeface="Courier New" pitchFamily="49" charset="0"/>
                <a:cs typeface="Courier New" pitchFamily="49" charset="0"/>
              </a:rPr>
              <a:t>6, 4(%</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a:t>
            </a: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movl</a:t>
            </a:r>
            <a:r>
              <a:rPr lang="en-US" b="1" dirty="0" smtClean="0">
                <a:solidFill>
                  <a:schemeClr val="bg2">
                    <a:lumMod val="90000"/>
                  </a:schemeClr>
                </a:solidFill>
                <a:latin typeface="Courier New" pitchFamily="49" charset="0"/>
                <a:cs typeface="Courier New" pitchFamily="49" charset="0"/>
              </a:rPr>
              <a:t>   $</a:t>
            </a:r>
            <a:r>
              <a:rPr lang="en-US" b="1" dirty="0">
                <a:solidFill>
                  <a:schemeClr val="bg2">
                    <a:lumMod val="90000"/>
                  </a:schemeClr>
                </a:solidFill>
                <a:latin typeface="Courier New" pitchFamily="49" charset="0"/>
                <a:cs typeface="Courier New" pitchFamily="49" charset="0"/>
              </a:rPr>
              <a:t>3, (%</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a:t>
            </a: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call   foo</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leave</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ret</a:t>
            </a:r>
            <a:endParaRPr lang="en-US" b="1" dirty="0">
              <a:solidFill>
                <a:schemeClr val="bg2">
                  <a:lumMod val="90000"/>
                </a:schemeClr>
              </a:solidFill>
              <a:latin typeface="Courier New" pitchFamily="49" charset="0"/>
              <a:cs typeface="Courier New" pitchFamily="49" charset="0"/>
            </a:endParaRPr>
          </a:p>
        </p:txBody>
      </p:sp>
      <p:sp>
        <p:nvSpPr>
          <p:cNvPr id="5" name="Rectangle 4"/>
          <p:cNvSpPr/>
          <p:nvPr/>
        </p:nvSpPr>
        <p:spPr>
          <a:xfrm>
            <a:off x="7924801" y="5562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7" name="Rectangle 6"/>
          <p:cNvSpPr/>
          <p:nvPr/>
        </p:nvSpPr>
        <p:spPr>
          <a:xfrm>
            <a:off x="7924801"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7924801" y="3733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924802" y="3124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0" name="Straight Arrow Connector 9"/>
          <p:cNvCxnSpPr/>
          <p:nvPr/>
        </p:nvCxnSpPr>
        <p:spPr>
          <a:xfrm>
            <a:off x="7277369" y="55626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11608342" y="5562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533820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7924799"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err="1" smtClean="0"/>
              <a:t>example.s</a:t>
            </a:r>
            <a:r>
              <a:rPr lang="en-US" dirty="0" smtClean="0"/>
              <a:t> (x86)</a:t>
            </a:r>
            <a:endParaRPr lang="en-US" dirty="0"/>
          </a:p>
        </p:txBody>
      </p:sp>
      <p:sp>
        <p:nvSpPr>
          <p:cNvPr id="3" name="Content Placeholder 2"/>
          <p:cNvSpPr>
            <a:spLocks noGrp="1"/>
          </p:cNvSpPr>
          <p:nvPr>
            <p:ph idx="1"/>
          </p:nvPr>
        </p:nvSpPr>
        <p:spPr>
          <a:xfrm>
            <a:off x="101600" y="1775192"/>
            <a:ext cx="10972800" cy="4625609"/>
          </a:xfrm>
        </p:spPr>
        <p:txBody>
          <a:bodyPr>
            <a:normAutofit fontScale="92500" lnSpcReduction="10000"/>
          </a:bodyPr>
          <a:lstStyle/>
          <a:p>
            <a:pPr marL="118872" indent="0">
              <a:buNone/>
            </a:pPr>
            <a:r>
              <a:rPr lang="en-US" b="1" dirty="0">
                <a:latin typeface="Courier New" pitchFamily="49" charset="0"/>
                <a:cs typeface="Courier New" pitchFamily="49" charset="0"/>
              </a:rPr>
              <a:t>main:</a:t>
            </a:r>
          </a:p>
          <a:p>
            <a:pPr marL="118872" indent="0">
              <a:buNone/>
            </a:pPr>
            <a:r>
              <a:rPr lang="en-US" b="1" dirty="0" smtClean="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pushl</a:t>
            </a:r>
            <a:r>
              <a:rPr lang="en-US" b="1" dirty="0" smtClean="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movl</a:t>
            </a:r>
            <a:r>
              <a:rPr lang="en-US" b="1" dirty="0" smtClean="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smtClean="0">
                <a:latin typeface="Courier New" pitchFamily="49" charset="0"/>
                <a:cs typeface="Courier New" pitchFamily="49" charset="0"/>
              </a:rPr>
              <a:t>  </a:t>
            </a:r>
            <a:r>
              <a:rPr lang="en-US" b="1" dirty="0" err="1" smtClean="0">
                <a:latin typeface="Courier New" pitchFamily="49" charset="0"/>
                <a:cs typeface="Courier New" pitchFamily="49" charset="0"/>
              </a:rPr>
              <a:t>subl</a:t>
            </a:r>
            <a:r>
              <a:rPr lang="en-US" b="1" dirty="0" smtClean="0">
                <a:latin typeface="Courier New" pitchFamily="49" charset="0"/>
                <a:cs typeface="Courier New" pitchFamily="49" charset="0"/>
              </a:rPr>
              <a:t>   $8, </a:t>
            </a:r>
            <a:r>
              <a:rPr lang="en-US" b="1" dirty="0">
                <a:latin typeface="Courier New" pitchFamily="49" charset="0"/>
                <a:cs typeface="Courier New" pitchFamily="49" charset="0"/>
              </a:rPr>
              <a:t>%</a:t>
            </a:r>
            <a:r>
              <a:rPr lang="en-US" b="1" dirty="0" err="1">
                <a:latin typeface="Courier New" pitchFamily="49" charset="0"/>
                <a:cs typeface="Courier New" pitchFamily="49" charset="0"/>
              </a:rPr>
              <a:t>esp</a:t>
            </a:r>
            <a:endParaRPr lang="en-US" b="1" dirty="0">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movl</a:t>
            </a:r>
            <a:r>
              <a:rPr lang="en-US" b="1" dirty="0" smtClean="0">
                <a:solidFill>
                  <a:schemeClr val="bg2">
                    <a:lumMod val="90000"/>
                  </a:schemeClr>
                </a:solidFill>
                <a:latin typeface="Courier New" pitchFamily="49" charset="0"/>
                <a:cs typeface="Courier New" pitchFamily="49" charset="0"/>
              </a:rPr>
              <a:t>   $</a:t>
            </a:r>
            <a:r>
              <a:rPr lang="en-US" b="1" dirty="0">
                <a:solidFill>
                  <a:schemeClr val="bg2">
                    <a:lumMod val="90000"/>
                  </a:schemeClr>
                </a:solidFill>
                <a:latin typeface="Courier New" pitchFamily="49" charset="0"/>
                <a:cs typeface="Courier New" pitchFamily="49" charset="0"/>
              </a:rPr>
              <a:t>6, 4(%</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a:t>
            </a: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movl</a:t>
            </a:r>
            <a:r>
              <a:rPr lang="en-US" b="1" dirty="0" smtClean="0">
                <a:solidFill>
                  <a:schemeClr val="bg2">
                    <a:lumMod val="90000"/>
                  </a:schemeClr>
                </a:solidFill>
                <a:latin typeface="Courier New" pitchFamily="49" charset="0"/>
                <a:cs typeface="Courier New" pitchFamily="49" charset="0"/>
              </a:rPr>
              <a:t>   $</a:t>
            </a:r>
            <a:r>
              <a:rPr lang="en-US" b="1" dirty="0">
                <a:solidFill>
                  <a:schemeClr val="bg2">
                    <a:lumMod val="90000"/>
                  </a:schemeClr>
                </a:solidFill>
                <a:latin typeface="Courier New" pitchFamily="49" charset="0"/>
                <a:cs typeface="Courier New" pitchFamily="49" charset="0"/>
              </a:rPr>
              <a:t>3, (%</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a:t>
            </a: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call   foo</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leave</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ret</a:t>
            </a:r>
            <a:endParaRPr lang="en-US" b="1" dirty="0">
              <a:solidFill>
                <a:schemeClr val="bg2">
                  <a:lumMod val="90000"/>
                </a:schemeClr>
              </a:solidFill>
              <a:latin typeface="Courier New" pitchFamily="49" charset="0"/>
              <a:cs typeface="Courier New" pitchFamily="49" charset="0"/>
            </a:endParaRPr>
          </a:p>
        </p:txBody>
      </p:sp>
      <p:sp>
        <p:nvSpPr>
          <p:cNvPr id="5" name="Rectangle 4"/>
          <p:cNvSpPr/>
          <p:nvPr/>
        </p:nvSpPr>
        <p:spPr>
          <a:xfrm>
            <a:off x="7924801" y="5562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7" name="Rectangle 6"/>
          <p:cNvSpPr/>
          <p:nvPr/>
        </p:nvSpPr>
        <p:spPr>
          <a:xfrm>
            <a:off x="7924801"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7924801" y="3733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924802" y="3124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0" name="Straight Arrow Connector 9"/>
          <p:cNvCxnSpPr/>
          <p:nvPr/>
        </p:nvCxnSpPr>
        <p:spPr>
          <a:xfrm>
            <a:off x="7277369" y="43434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11608342" y="5562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88289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example.s</a:t>
            </a:r>
            <a:r>
              <a:rPr lang="en-US" dirty="0" smtClean="0"/>
              <a:t> (x86)</a:t>
            </a:r>
            <a:endParaRPr lang="en-US" dirty="0"/>
          </a:p>
        </p:txBody>
      </p:sp>
      <p:sp>
        <p:nvSpPr>
          <p:cNvPr id="3" name="Content Placeholder 2"/>
          <p:cNvSpPr>
            <a:spLocks noGrp="1"/>
          </p:cNvSpPr>
          <p:nvPr>
            <p:ph idx="1"/>
          </p:nvPr>
        </p:nvSpPr>
        <p:spPr>
          <a:xfrm>
            <a:off x="101600" y="1775192"/>
            <a:ext cx="10972800" cy="4625609"/>
          </a:xfrm>
        </p:spPr>
        <p:txBody>
          <a:bodyPr>
            <a:normAutofit fontScale="92500" lnSpcReduction="10000"/>
          </a:bodyPr>
          <a:lstStyle/>
          <a:p>
            <a:pPr marL="118872" indent="0">
              <a:buNone/>
            </a:pPr>
            <a:r>
              <a:rPr lang="en-US" b="1" dirty="0">
                <a:latin typeface="Courier New" pitchFamily="49" charset="0"/>
                <a:cs typeface="Courier New" pitchFamily="49" charset="0"/>
              </a:rPr>
              <a:t>main:</a:t>
            </a:r>
          </a:p>
          <a:p>
            <a:pPr marL="118872" indent="0">
              <a:buNone/>
            </a:pPr>
            <a:r>
              <a:rPr lang="en-US" b="1" dirty="0" smtClean="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pushl</a:t>
            </a:r>
            <a:r>
              <a:rPr lang="en-US" b="1" dirty="0" smtClean="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movl</a:t>
            </a:r>
            <a:r>
              <a:rPr lang="en-US" b="1" dirty="0" smtClean="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smtClean="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subl</a:t>
            </a:r>
            <a:r>
              <a:rPr lang="en-US" b="1" dirty="0" smtClean="0">
                <a:solidFill>
                  <a:schemeClr val="bg2">
                    <a:lumMod val="90000"/>
                  </a:schemeClr>
                </a:solidFill>
                <a:latin typeface="Courier New" pitchFamily="49" charset="0"/>
                <a:cs typeface="Courier New" pitchFamily="49" charset="0"/>
              </a:rPr>
              <a:t>   $8, </a:t>
            </a:r>
            <a:r>
              <a:rPr lang="en-US" b="1" dirty="0">
                <a:solidFill>
                  <a:schemeClr val="bg2">
                    <a:lumMod val="90000"/>
                  </a:schemeClr>
                </a:solidFill>
                <a:latin typeface="Courier New" pitchFamily="49" charset="0"/>
                <a:cs typeface="Courier New" pitchFamily="49" charset="0"/>
              </a:rPr>
              <a:t>%</a:t>
            </a:r>
            <a:r>
              <a:rPr lang="en-US" b="1" dirty="0" err="1">
                <a:solidFill>
                  <a:schemeClr val="bg2">
                    <a:lumMod val="90000"/>
                  </a:schemeClr>
                </a:solidFill>
                <a:latin typeface="Courier New" pitchFamily="49" charset="0"/>
                <a:cs typeface="Courier New" pitchFamily="49" charset="0"/>
              </a:rPr>
              <a:t>esp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latin typeface="Courier New" pitchFamily="49" charset="0"/>
                <a:cs typeface="Courier New" pitchFamily="49" charset="0"/>
              </a:rPr>
              <a:t>  </a:t>
            </a:r>
            <a:r>
              <a:rPr lang="en-US" b="1" dirty="0" err="1" smtClean="0">
                <a:latin typeface="Courier New" pitchFamily="49" charset="0"/>
                <a:cs typeface="Courier New" pitchFamily="49" charset="0"/>
              </a:rPr>
              <a:t>movl</a:t>
            </a:r>
            <a:r>
              <a:rPr lang="en-US" b="1" dirty="0" smtClean="0">
                <a:latin typeface="Courier New" pitchFamily="49" charset="0"/>
                <a:cs typeface="Courier New" pitchFamily="49" charset="0"/>
              </a:rPr>
              <a:t>   $</a:t>
            </a:r>
            <a:r>
              <a:rPr lang="en-US" b="1" dirty="0">
                <a:latin typeface="Courier New" pitchFamily="49" charset="0"/>
                <a:cs typeface="Courier New" pitchFamily="49" charset="0"/>
              </a:rPr>
              <a:t>6, 4(%</a:t>
            </a:r>
            <a:r>
              <a:rPr lang="en-US" b="1" dirty="0" err="1">
                <a:latin typeface="Courier New" pitchFamily="49" charset="0"/>
                <a:cs typeface="Courier New" pitchFamily="49" charset="0"/>
              </a:rPr>
              <a:t>esp</a:t>
            </a:r>
            <a:r>
              <a:rPr lang="en-US" b="1" dirty="0">
                <a:latin typeface="Courier New" pitchFamily="49" charset="0"/>
                <a:cs typeface="Courier New" pitchFamily="49" charset="0"/>
              </a:rPr>
              <a:t>)</a:t>
            </a: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movl</a:t>
            </a:r>
            <a:r>
              <a:rPr lang="en-US" b="1" dirty="0" smtClean="0">
                <a:solidFill>
                  <a:schemeClr val="bg2">
                    <a:lumMod val="90000"/>
                  </a:schemeClr>
                </a:solidFill>
                <a:latin typeface="Courier New" pitchFamily="49" charset="0"/>
                <a:cs typeface="Courier New" pitchFamily="49" charset="0"/>
              </a:rPr>
              <a:t>   $</a:t>
            </a:r>
            <a:r>
              <a:rPr lang="en-US" b="1" dirty="0">
                <a:solidFill>
                  <a:schemeClr val="bg2">
                    <a:lumMod val="90000"/>
                  </a:schemeClr>
                </a:solidFill>
                <a:latin typeface="Courier New" pitchFamily="49" charset="0"/>
                <a:cs typeface="Courier New" pitchFamily="49" charset="0"/>
              </a:rPr>
              <a:t>3, (%</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a:t>
            </a: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call   foo</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leave</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ret</a:t>
            </a:r>
            <a:endParaRPr lang="en-US" b="1" dirty="0">
              <a:solidFill>
                <a:schemeClr val="bg2">
                  <a:lumMod val="90000"/>
                </a:schemeClr>
              </a:solidFill>
              <a:latin typeface="Courier New" pitchFamily="49" charset="0"/>
              <a:cs typeface="Courier New" pitchFamily="49" charset="0"/>
            </a:endParaRPr>
          </a:p>
        </p:txBody>
      </p:sp>
      <p:sp>
        <p:nvSpPr>
          <p:cNvPr id="5" name="Rectangle 4"/>
          <p:cNvSpPr/>
          <p:nvPr/>
        </p:nvSpPr>
        <p:spPr>
          <a:xfrm>
            <a:off x="7924801" y="5562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8" name="Rectangle 7"/>
          <p:cNvSpPr/>
          <p:nvPr/>
        </p:nvSpPr>
        <p:spPr>
          <a:xfrm>
            <a:off x="7924801"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924802"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0" name="Straight Arrow Connector 9"/>
          <p:cNvCxnSpPr/>
          <p:nvPr/>
        </p:nvCxnSpPr>
        <p:spPr>
          <a:xfrm>
            <a:off x="7277369" y="43434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11608342" y="5562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7924801" y="49530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6</a:t>
            </a:r>
            <a:endParaRPr lang="en-US" sz="3200" b="1" dirty="0">
              <a:solidFill>
                <a:schemeClr val="tx1"/>
              </a:solidFill>
              <a:latin typeface="Courier New" pitchFamily="49" charset="0"/>
              <a:cs typeface="Courier New" pitchFamily="49" charset="0"/>
            </a:endParaRPr>
          </a:p>
        </p:txBody>
      </p:sp>
      <p:sp>
        <p:nvSpPr>
          <p:cNvPr id="13" name="Rectangle 12"/>
          <p:cNvSpPr/>
          <p:nvPr/>
        </p:nvSpPr>
        <p:spPr>
          <a:xfrm>
            <a:off x="7924799" y="3733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4" name="Rectangle 13"/>
          <p:cNvSpPr/>
          <p:nvPr/>
        </p:nvSpPr>
        <p:spPr>
          <a:xfrm>
            <a:off x="7924801" y="3124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Tree>
    <p:extLst>
      <p:ext uri="{BB962C8B-B14F-4D97-AF65-F5344CB8AC3E}">
        <p14:creationId xmlns:p14="http://schemas.microsoft.com/office/powerpoint/2010/main" val="136142520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7924801" y="3733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5" name="Rectangle 14"/>
          <p:cNvSpPr/>
          <p:nvPr/>
        </p:nvSpPr>
        <p:spPr>
          <a:xfrm>
            <a:off x="7924802" y="3124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924799"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err="1" smtClean="0"/>
              <a:t>example.s</a:t>
            </a:r>
            <a:r>
              <a:rPr lang="en-US" dirty="0" smtClean="0"/>
              <a:t> (x86)</a:t>
            </a:r>
            <a:endParaRPr lang="en-US" dirty="0"/>
          </a:p>
        </p:txBody>
      </p:sp>
      <p:sp>
        <p:nvSpPr>
          <p:cNvPr id="3" name="Content Placeholder 2"/>
          <p:cNvSpPr>
            <a:spLocks noGrp="1"/>
          </p:cNvSpPr>
          <p:nvPr>
            <p:ph idx="1"/>
          </p:nvPr>
        </p:nvSpPr>
        <p:spPr>
          <a:xfrm>
            <a:off x="101600" y="1775192"/>
            <a:ext cx="10972800" cy="4625609"/>
          </a:xfrm>
        </p:spPr>
        <p:txBody>
          <a:bodyPr>
            <a:normAutofit fontScale="92500" lnSpcReduction="10000"/>
          </a:bodyPr>
          <a:lstStyle/>
          <a:p>
            <a:pPr marL="118872" indent="0">
              <a:buNone/>
            </a:pPr>
            <a:r>
              <a:rPr lang="en-US" b="1" dirty="0">
                <a:latin typeface="Courier New" pitchFamily="49" charset="0"/>
                <a:cs typeface="Courier New" pitchFamily="49" charset="0"/>
              </a:rPr>
              <a:t>main:</a:t>
            </a:r>
          </a:p>
          <a:p>
            <a:pPr marL="118872" indent="0">
              <a:buNone/>
            </a:pPr>
            <a:r>
              <a:rPr lang="en-US" b="1" dirty="0" smtClean="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pushl</a:t>
            </a:r>
            <a:r>
              <a:rPr lang="en-US" b="1" dirty="0" smtClean="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movl</a:t>
            </a:r>
            <a:r>
              <a:rPr lang="en-US" b="1" dirty="0" smtClean="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smtClean="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subl</a:t>
            </a:r>
            <a:r>
              <a:rPr lang="en-US" b="1" dirty="0" smtClean="0">
                <a:solidFill>
                  <a:schemeClr val="bg2">
                    <a:lumMod val="90000"/>
                  </a:schemeClr>
                </a:solidFill>
                <a:latin typeface="Courier New" pitchFamily="49" charset="0"/>
                <a:cs typeface="Courier New" pitchFamily="49" charset="0"/>
              </a:rPr>
              <a:t>   $8, </a:t>
            </a:r>
            <a:r>
              <a:rPr lang="en-US" b="1" dirty="0">
                <a:solidFill>
                  <a:schemeClr val="bg2">
                    <a:lumMod val="90000"/>
                  </a:schemeClr>
                </a:solidFill>
                <a:latin typeface="Courier New" pitchFamily="49" charset="0"/>
                <a:cs typeface="Courier New" pitchFamily="49" charset="0"/>
              </a:rPr>
              <a:t>%</a:t>
            </a:r>
            <a:r>
              <a:rPr lang="en-US" b="1" dirty="0" err="1">
                <a:solidFill>
                  <a:schemeClr val="bg2">
                    <a:lumMod val="90000"/>
                  </a:schemeClr>
                </a:solidFill>
                <a:latin typeface="Courier New" pitchFamily="49" charset="0"/>
                <a:cs typeface="Courier New" pitchFamily="49" charset="0"/>
              </a:rPr>
              <a:t>esp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latin typeface="Courier New" pitchFamily="49" charset="0"/>
                <a:cs typeface="Courier New" pitchFamily="49" charset="0"/>
              </a:rPr>
              <a:t>  </a:t>
            </a:r>
            <a:r>
              <a:rPr lang="en-US" b="1" dirty="0" err="1" smtClean="0">
                <a:solidFill>
                  <a:schemeClr val="bg2"/>
                </a:solidFill>
                <a:latin typeface="Courier New" pitchFamily="49" charset="0"/>
                <a:cs typeface="Courier New" pitchFamily="49" charset="0"/>
              </a:rPr>
              <a:t>movl</a:t>
            </a:r>
            <a:r>
              <a:rPr lang="en-US" b="1" dirty="0" smtClean="0">
                <a:solidFill>
                  <a:schemeClr val="bg2"/>
                </a:solidFill>
                <a:latin typeface="Courier New" pitchFamily="49" charset="0"/>
                <a:cs typeface="Courier New" pitchFamily="49" charset="0"/>
              </a:rPr>
              <a:t>   $</a:t>
            </a:r>
            <a:r>
              <a:rPr lang="en-US" b="1" dirty="0">
                <a:solidFill>
                  <a:schemeClr val="bg2"/>
                </a:solidFill>
                <a:latin typeface="Courier New" pitchFamily="49" charset="0"/>
                <a:cs typeface="Courier New" pitchFamily="49" charset="0"/>
              </a:rPr>
              <a:t>6, 4(%</a:t>
            </a:r>
            <a:r>
              <a:rPr lang="en-US" b="1" dirty="0" err="1">
                <a:solidFill>
                  <a:schemeClr val="bg2"/>
                </a:solidFill>
                <a:latin typeface="Courier New" pitchFamily="49" charset="0"/>
                <a:cs typeface="Courier New" pitchFamily="49" charset="0"/>
              </a:rPr>
              <a:t>esp</a:t>
            </a:r>
            <a:r>
              <a:rPr lang="en-US" b="1" dirty="0">
                <a:solidFill>
                  <a:schemeClr val="bg2"/>
                </a:solidFill>
                <a:latin typeface="Courier New" pitchFamily="49" charset="0"/>
                <a:cs typeface="Courier New" pitchFamily="49" charset="0"/>
              </a:rPr>
              <a:t>)</a:t>
            </a:r>
          </a:p>
          <a:p>
            <a:pPr marL="118872" indent="0">
              <a:buNone/>
            </a:pPr>
            <a:r>
              <a:rPr lang="en-US" b="1" dirty="0">
                <a:latin typeface="Courier New" pitchFamily="49" charset="0"/>
                <a:cs typeface="Courier New" pitchFamily="49" charset="0"/>
              </a:rPr>
              <a:t>  </a:t>
            </a:r>
            <a:r>
              <a:rPr lang="en-US" b="1" dirty="0" err="1" smtClean="0">
                <a:latin typeface="Courier New" pitchFamily="49" charset="0"/>
                <a:cs typeface="Courier New" pitchFamily="49" charset="0"/>
              </a:rPr>
              <a:t>movl</a:t>
            </a:r>
            <a:r>
              <a:rPr lang="en-US" b="1" dirty="0" smtClean="0">
                <a:latin typeface="Courier New" pitchFamily="49" charset="0"/>
                <a:cs typeface="Courier New" pitchFamily="49" charset="0"/>
              </a:rPr>
              <a:t>   $</a:t>
            </a:r>
            <a:r>
              <a:rPr lang="en-US" b="1" dirty="0">
                <a:latin typeface="Courier New" pitchFamily="49" charset="0"/>
                <a:cs typeface="Courier New" pitchFamily="49" charset="0"/>
              </a:rPr>
              <a:t>3, (%</a:t>
            </a:r>
            <a:r>
              <a:rPr lang="en-US" b="1" dirty="0" err="1">
                <a:latin typeface="Courier New" pitchFamily="49" charset="0"/>
                <a:cs typeface="Courier New" pitchFamily="49" charset="0"/>
              </a:rPr>
              <a:t>esp</a:t>
            </a:r>
            <a:r>
              <a:rPr lang="en-US" b="1" dirty="0">
                <a:latin typeface="Courier New" pitchFamily="49" charset="0"/>
                <a:cs typeface="Courier New" pitchFamily="49" charset="0"/>
              </a:rPr>
              <a:t>)</a:t>
            </a: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call   foo</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leave</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ret</a:t>
            </a:r>
            <a:endParaRPr lang="en-US" b="1" dirty="0">
              <a:solidFill>
                <a:schemeClr val="bg2">
                  <a:lumMod val="90000"/>
                </a:schemeClr>
              </a:solidFill>
              <a:latin typeface="Courier New" pitchFamily="49" charset="0"/>
              <a:cs typeface="Courier New" pitchFamily="49" charset="0"/>
            </a:endParaRPr>
          </a:p>
        </p:txBody>
      </p:sp>
      <p:sp>
        <p:nvSpPr>
          <p:cNvPr id="5" name="Rectangle 4"/>
          <p:cNvSpPr/>
          <p:nvPr/>
        </p:nvSpPr>
        <p:spPr>
          <a:xfrm>
            <a:off x="7924801" y="5562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7" name="Rectangle 6"/>
          <p:cNvSpPr/>
          <p:nvPr/>
        </p:nvSpPr>
        <p:spPr>
          <a:xfrm>
            <a:off x="7924801"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7924801"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924802"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0" name="Straight Arrow Connector 9"/>
          <p:cNvCxnSpPr/>
          <p:nvPr/>
        </p:nvCxnSpPr>
        <p:spPr>
          <a:xfrm>
            <a:off x="7277369" y="43434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11608342" y="5562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7924801" y="49530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6</a:t>
            </a:r>
            <a:endParaRPr lang="en-US" sz="3200" b="1" dirty="0">
              <a:solidFill>
                <a:schemeClr val="tx1"/>
              </a:solidFill>
              <a:latin typeface="Courier New" pitchFamily="49" charset="0"/>
              <a:cs typeface="Courier New" pitchFamily="49" charset="0"/>
            </a:endParaRPr>
          </a:p>
        </p:txBody>
      </p:sp>
      <p:sp>
        <p:nvSpPr>
          <p:cNvPr id="13" name="Rectangle 12"/>
          <p:cNvSpPr/>
          <p:nvPr/>
        </p:nvSpPr>
        <p:spPr>
          <a:xfrm>
            <a:off x="7924801" y="43434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latin typeface="Courier New" pitchFamily="49" charset="0"/>
                <a:cs typeface="Courier New" pitchFamily="49" charset="0"/>
              </a:rPr>
              <a:t>3</a:t>
            </a:r>
          </a:p>
        </p:txBody>
      </p:sp>
    </p:spTree>
    <p:extLst>
      <p:ext uri="{BB962C8B-B14F-4D97-AF65-F5344CB8AC3E}">
        <p14:creationId xmlns:p14="http://schemas.microsoft.com/office/powerpoint/2010/main" val="218909906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7924802" y="3124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924799"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err="1" smtClean="0"/>
              <a:t>example.s</a:t>
            </a:r>
            <a:r>
              <a:rPr lang="en-US" dirty="0" smtClean="0"/>
              <a:t> (x86)</a:t>
            </a:r>
            <a:endParaRPr lang="en-US" dirty="0"/>
          </a:p>
        </p:txBody>
      </p:sp>
      <p:sp>
        <p:nvSpPr>
          <p:cNvPr id="3" name="Content Placeholder 2"/>
          <p:cNvSpPr>
            <a:spLocks noGrp="1"/>
          </p:cNvSpPr>
          <p:nvPr>
            <p:ph idx="1"/>
          </p:nvPr>
        </p:nvSpPr>
        <p:spPr>
          <a:xfrm>
            <a:off x="101600" y="1775192"/>
            <a:ext cx="10972800" cy="4625609"/>
          </a:xfrm>
        </p:spPr>
        <p:txBody>
          <a:bodyPr>
            <a:normAutofit fontScale="92500" lnSpcReduction="10000"/>
          </a:bodyPr>
          <a:lstStyle/>
          <a:p>
            <a:pPr marL="118872" indent="0">
              <a:buNone/>
            </a:pPr>
            <a:r>
              <a:rPr lang="en-US" b="1" dirty="0">
                <a:latin typeface="Courier New" pitchFamily="49" charset="0"/>
                <a:cs typeface="Courier New" pitchFamily="49" charset="0"/>
              </a:rPr>
              <a:t>main:</a:t>
            </a:r>
          </a:p>
          <a:p>
            <a:pPr marL="118872" indent="0">
              <a:buNone/>
            </a:pPr>
            <a:r>
              <a:rPr lang="en-US" b="1" dirty="0" smtClean="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pushl</a:t>
            </a:r>
            <a:r>
              <a:rPr lang="en-US" b="1" dirty="0" smtClean="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movl</a:t>
            </a:r>
            <a:r>
              <a:rPr lang="en-US" b="1" dirty="0" smtClean="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ebp</a:t>
            </a:r>
            <a:endParaRPr lang="en-US" b="1" dirty="0" smtClean="0">
              <a:solidFill>
                <a:schemeClr val="bg2">
                  <a:lumMod val="90000"/>
                </a:schemeClr>
              </a:solidFill>
              <a:latin typeface="Courier New" pitchFamily="49" charset="0"/>
              <a:cs typeface="Courier New" pitchFamily="49" charset="0"/>
            </a:endParaRPr>
          </a:p>
          <a:p>
            <a:pPr marL="118872" indent="0">
              <a:buNone/>
            </a:pPr>
            <a:r>
              <a:rPr lang="en-US" b="1" dirty="0" smtClean="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subl</a:t>
            </a:r>
            <a:r>
              <a:rPr lang="en-US" b="1" dirty="0" smtClean="0">
                <a:solidFill>
                  <a:schemeClr val="bg2">
                    <a:lumMod val="90000"/>
                  </a:schemeClr>
                </a:solidFill>
                <a:latin typeface="Courier New" pitchFamily="49" charset="0"/>
                <a:cs typeface="Courier New" pitchFamily="49" charset="0"/>
              </a:rPr>
              <a:t>   $8, </a:t>
            </a:r>
            <a:r>
              <a:rPr lang="en-US" b="1" dirty="0">
                <a:solidFill>
                  <a:schemeClr val="bg2">
                    <a:lumMod val="90000"/>
                  </a:schemeClr>
                </a:solidFill>
                <a:latin typeface="Courier New" pitchFamily="49" charset="0"/>
                <a:cs typeface="Courier New" pitchFamily="49" charset="0"/>
              </a:rPr>
              <a:t>%</a:t>
            </a:r>
            <a:r>
              <a:rPr lang="en-US" b="1" dirty="0" err="1">
                <a:solidFill>
                  <a:schemeClr val="bg2">
                    <a:lumMod val="90000"/>
                  </a:schemeClr>
                </a:solidFill>
                <a:latin typeface="Courier New" pitchFamily="49" charset="0"/>
                <a:cs typeface="Courier New" pitchFamily="49" charset="0"/>
              </a:rPr>
              <a:t>esp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latin typeface="Courier New" pitchFamily="49" charset="0"/>
                <a:cs typeface="Courier New" pitchFamily="49" charset="0"/>
              </a:rPr>
              <a:t>  </a:t>
            </a:r>
            <a:r>
              <a:rPr lang="en-US" b="1" dirty="0" err="1" smtClean="0">
                <a:solidFill>
                  <a:schemeClr val="bg2"/>
                </a:solidFill>
                <a:latin typeface="Courier New" pitchFamily="49" charset="0"/>
                <a:cs typeface="Courier New" pitchFamily="49" charset="0"/>
              </a:rPr>
              <a:t>movl</a:t>
            </a:r>
            <a:r>
              <a:rPr lang="en-US" b="1" dirty="0" smtClean="0">
                <a:solidFill>
                  <a:schemeClr val="bg2"/>
                </a:solidFill>
                <a:latin typeface="Courier New" pitchFamily="49" charset="0"/>
                <a:cs typeface="Courier New" pitchFamily="49" charset="0"/>
              </a:rPr>
              <a:t>   $</a:t>
            </a:r>
            <a:r>
              <a:rPr lang="en-US" b="1" dirty="0">
                <a:solidFill>
                  <a:schemeClr val="bg2"/>
                </a:solidFill>
                <a:latin typeface="Courier New" pitchFamily="49" charset="0"/>
                <a:cs typeface="Courier New" pitchFamily="49" charset="0"/>
              </a:rPr>
              <a:t>6, 4(%</a:t>
            </a:r>
            <a:r>
              <a:rPr lang="en-US" b="1" dirty="0" err="1">
                <a:solidFill>
                  <a:schemeClr val="bg2"/>
                </a:solidFill>
                <a:latin typeface="Courier New" pitchFamily="49" charset="0"/>
                <a:cs typeface="Courier New" pitchFamily="49" charset="0"/>
              </a:rPr>
              <a:t>esp</a:t>
            </a:r>
            <a:r>
              <a:rPr lang="en-US" b="1" dirty="0">
                <a:solidFill>
                  <a:schemeClr val="bg2"/>
                </a:solidFill>
                <a:latin typeface="Courier New" pitchFamily="49" charset="0"/>
                <a:cs typeface="Courier New" pitchFamily="49" charset="0"/>
              </a:rPr>
              <a:t>)</a:t>
            </a: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movl</a:t>
            </a:r>
            <a:r>
              <a:rPr lang="en-US" b="1" dirty="0" smtClean="0">
                <a:solidFill>
                  <a:schemeClr val="bg2">
                    <a:lumMod val="90000"/>
                  </a:schemeClr>
                </a:solidFill>
                <a:latin typeface="Courier New" pitchFamily="49" charset="0"/>
                <a:cs typeface="Courier New" pitchFamily="49" charset="0"/>
              </a:rPr>
              <a:t>   $</a:t>
            </a:r>
            <a:r>
              <a:rPr lang="en-US" b="1" dirty="0">
                <a:solidFill>
                  <a:schemeClr val="bg2">
                    <a:lumMod val="90000"/>
                  </a:schemeClr>
                </a:solidFill>
                <a:latin typeface="Courier New" pitchFamily="49" charset="0"/>
                <a:cs typeface="Courier New" pitchFamily="49" charset="0"/>
              </a:rPr>
              <a:t>3, (%</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a:t>
            </a:r>
          </a:p>
          <a:p>
            <a:pPr marL="118872" indent="0">
              <a:buNone/>
            </a:pPr>
            <a:r>
              <a:rPr lang="en-US" b="1" dirty="0">
                <a:latin typeface="Courier New" pitchFamily="49" charset="0"/>
                <a:cs typeface="Courier New" pitchFamily="49" charset="0"/>
              </a:rPr>
              <a:t>  </a:t>
            </a:r>
            <a:r>
              <a:rPr lang="en-US" b="1" dirty="0" smtClean="0">
                <a:latin typeface="Courier New" pitchFamily="49" charset="0"/>
                <a:cs typeface="Courier New" pitchFamily="49" charset="0"/>
              </a:rPr>
              <a:t>call   foo</a:t>
            </a:r>
            <a:endParaRPr lang="en-US" b="1" dirty="0">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leave</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ret</a:t>
            </a:r>
            <a:endParaRPr lang="en-US" b="1" dirty="0">
              <a:solidFill>
                <a:schemeClr val="bg2">
                  <a:lumMod val="90000"/>
                </a:schemeClr>
              </a:solidFill>
              <a:latin typeface="Courier New" pitchFamily="49" charset="0"/>
              <a:cs typeface="Courier New" pitchFamily="49" charset="0"/>
            </a:endParaRPr>
          </a:p>
        </p:txBody>
      </p:sp>
      <p:sp>
        <p:nvSpPr>
          <p:cNvPr id="5" name="Rectangle 4"/>
          <p:cNvSpPr/>
          <p:nvPr/>
        </p:nvSpPr>
        <p:spPr>
          <a:xfrm>
            <a:off x="7924801" y="5562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7" name="Rectangle 6"/>
          <p:cNvSpPr/>
          <p:nvPr/>
        </p:nvSpPr>
        <p:spPr>
          <a:xfrm>
            <a:off x="7924801"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7924801"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924802"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0" name="Straight Arrow Connector 9"/>
          <p:cNvCxnSpPr/>
          <p:nvPr/>
        </p:nvCxnSpPr>
        <p:spPr>
          <a:xfrm>
            <a:off x="7277369" y="37338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11608342" y="5562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7924801" y="49530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6</a:t>
            </a:r>
            <a:endParaRPr lang="en-US" sz="3200" b="1" dirty="0">
              <a:solidFill>
                <a:schemeClr val="tx1"/>
              </a:solidFill>
              <a:latin typeface="Courier New" pitchFamily="49" charset="0"/>
              <a:cs typeface="Courier New" pitchFamily="49" charset="0"/>
            </a:endParaRPr>
          </a:p>
        </p:txBody>
      </p:sp>
      <p:sp>
        <p:nvSpPr>
          <p:cNvPr id="13" name="Rectangle 12"/>
          <p:cNvSpPr/>
          <p:nvPr/>
        </p:nvSpPr>
        <p:spPr>
          <a:xfrm>
            <a:off x="7924801" y="43434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latin typeface="Courier New" pitchFamily="49" charset="0"/>
                <a:cs typeface="Courier New" pitchFamily="49" charset="0"/>
              </a:rPr>
              <a:t>3</a:t>
            </a:r>
          </a:p>
        </p:txBody>
      </p:sp>
      <p:sp>
        <p:nvSpPr>
          <p:cNvPr id="14" name="Rectangle 13"/>
          <p:cNvSpPr/>
          <p:nvPr/>
        </p:nvSpPr>
        <p:spPr>
          <a:xfrm>
            <a:off x="7924802" y="3733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return</a:t>
            </a:r>
            <a:endParaRPr lang="en-US" sz="3200" b="1" i="1" dirty="0">
              <a:solidFill>
                <a:schemeClr val="tx1"/>
              </a:solidFill>
              <a:latin typeface="Courier New" pitchFamily="49" charset="0"/>
              <a:cs typeface="Courier New" pitchFamily="49" charset="0"/>
            </a:endParaRPr>
          </a:p>
        </p:txBody>
      </p:sp>
      <p:cxnSp>
        <p:nvCxnSpPr>
          <p:cNvPr id="16" name="Elbow Connector 15"/>
          <p:cNvCxnSpPr/>
          <p:nvPr/>
        </p:nvCxnSpPr>
        <p:spPr>
          <a:xfrm rot="10800000" flipV="1">
            <a:off x="2794000" y="4038600"/>
            <a:ext cx="5638800" cy="1485900"/>
          </a:xfrm>
          <a:prstGeom prst="bentConnector3">
            <a:avLst>
              <a:gd name="adj1" fmla="val 25225"/>
            </a:avLst>
          </a:prstGeom>
          <a:ln w="34925">
            <a:solidFill>
              <a:schemeClr val="tx1"/>
            </a:solidFill>
            <a:prstDash val="sysDot"/>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187786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Memory </a:t>
            </a:r>
            <a:r>
              <a:rPr lang="en-US" dirty="0" smtClean="0"/>
              <a:t>Safety</a:t>
            </a:r>
            <a:endParaRPr lang="en-US" dirty="0"/>
          </a:p>
        </p:txBody>
      </p:sp>
      <p:sp>
        <p:nvSpPr>
          <p:cNvPr id="3" name="Content Placeholder 2"/>
          <p:cNvSpPr>
            <a:spLocks noGrp="1"/>
          </p:cNvSpPr>
          <p:nvPr>
            <p:ph idx="1"/>
          </p:nvPr>
        </p:nvSpPr>
        <p:spPr>
          <a:xfrm>
            <a:off x="609600" y="2438400"/>
            <a:ext cx="10972800" cy="1143000"/>
          </a:xfrm>
          <a:solidFill>
            <a:srgbClr val="BFBFBF"/>
          </a:solidFill>
        </p:spPr>
        <p:txBody>
          <a:bodyPr>
            <a:noAutofit/>
          </a:bodyPr>
          <a:lstStyle/>
          <a:p>
            <a:pPr marL="0" indent="0" algn="ctr">
              <a:buNone/>
            </a:pPr>
            <a:r>
              <a:rPr lang="en-US" dirty="0" smtClean="0"/>
              <a:t>Challenge</a:t>
            </a:r>
            <a:r>
              <a:rPr lang="en-US" dirty="0" smtClean="0"/>
              <a:t>: how to ensure </a:t>
            </a:r>
            <a:r>
              <a:rPr lang="en-US" dirty="0" smtClean="0"/>
              <a:t>a process </a:t>
            </a:r>
            <a:r>
              <a:rPr lang="en-US" dirty="0" smtClean="0"/>
              <a:t>can access only its own memory locations?</a:t>
            </a:r>
          </a:p>
        </p:txBody>
      </p:sp>
    </p:spTree>
    <p:extLst>
      <p:ext uri="{BB962C8B-B14F-4D97-AF65-F5344CB8AC3E}">
        <p14:creationId xmlns:p14="http://schemas.microsoft.com/office/powerpoint/2010/main" val="36457452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example.s</a:t>
            </a:r>
            <a:r>
              <a:rPr lang="en-US" dirty="0" smtClean="0"/>
              <a:t> (x86)</a:t>
            </a:r>
            <a:endParaRPr lang="en-US" dirty="0"/>
          </a:p>
        </p:txBody>
      </p:sp>
      <p:sp>
        <p:nvSpPr>
          <p:cNvPr id="4" name="Content Placeholder 2"/>
          <p:cNvSpPr>
            <a:spLocks noGrp="1"/>
          </p:cNvSpPr>
          <p:nvPr>
            <p:ph idx="1"/>
          </p:nvPr>
        </p:nvSpPr>
        <p:spPr>
          <a:xfrm>
            <a:off x="101600" y="1775192"/>
            <a:ext cx="10972800" cy="4625609"/>
          </a:xfrm>
        </p:spPr>
        <p:txBody>
          <a:bodyPr>
            <a:normAutofit/>
          </a:bodyPr>
          <a:lstStyle/>
          <a:p>
            <a:pPr marL="118872" indent="0">
              <a:buNone/>
            </a:pPr>
            <a:r>
              <a:rPr lang="en-US" b="1" dirty="0">
                <a:latin typeface="Courier New" pitchFamily="49" charset="0"/>
                <a:cs typeface="Courier New" pitchFamily="49" charset="0"/>
              </a:rPr>
              <a:t>f</a:t>
            </a:r>
            <a:r>
              <a:rPr lang="en-US" b="1" dirty="0" smtClean="0">
                <a:latin typeface="Courier New" pitchFamily="49" charset="0"/>
                <a:cs typeface="Courier New" pitchFamily="49" charset="0"/>
              </a:rPr>
              <a:t>oo:</a:t>
            </a:r>
          </a:p>
          <a:p>
            <a:pPr marL="118872" indent="0">
              <a:buNone/>
            </a:pPr>
            <a:r>
              <a:rPr lang="en-US" b="1" dirty="0">
                <a:latin typeface="Courier New" pitchFamily="49" charset="0"/>
                <a:cs typeface="Courier New" pitchFamily="49" charset="0"/>
              </a:rPr>
              <a:t> </a:t>
            </a:r>
            <a:r>
              <a:rPr lang="en-US" b="1" dirty="0" smtClean="0">
                <a:latin typeface="Courier New" pitchFamily="49" charset="0"/>
                <a:cs typeface="Courier New" pitchFamily="49" charset="0"/>
              </a:rPr>
              <a:t> </a:t>
            </a:r>
            <a:r>
              <a:rPr lang="en-US" b="1" dirty="0" err="1" smtClean="0">
                <a:latin typeface="Courier New" pitchFamily="49" charset="0"/>
                <a:cs typeface="Courier New" pitchFamily="49" charset="0"/>
              </a:rPr>
              <a:t>pushl</a:t>
            </a:r>
            <a:r>
              <a:rPr lang="en-US" b="1" dirty="0" smtClean="0">
                <a:latin typeface="Courier New" pitchFamily="49" charset="0"/>
                <a:cs typeface="Courier New" pitchFamily="49" charset="0"/>
              </a:rPr>
              <a:t>  %</a:t>
            </a:r>
            <a:r>
              <a:rPr lang="en-US" b="1" dirty="0" err="1">
                <a:latin typeface="Courier New" pitchFamily="49" charset="0"/>
                <a:cs typeface="Courier New" pitchFamily="49" charset="0"/>
              </a:rPr>
              <a:t>ebp</a:t>
            </a:r>
            <a:endParaRPr lang="en-US" b="1" dirty="0">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movl</a:t>
            </a:r>
            <a:r>
              <a:rPr lang="en-US" b="1" dirty="0" smtClean="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subl</a:t>
            </a:r>
            <a:r>
              <a:rPr lang="en-US" b="1" dirty="0" smtClean="0">
                <a:solidFill>
                  <a:schemeClr val="bg2">
                    <a:lumMod val="90000"/>
                  </a:schemeClr>
                </a:solidFill>
                <a:latin typeface="Courier New" pitchFamily="49" charset="0"/>
                <a:cs typeface="Courier New" pitchFamily="49" charset="0"/>
              </a:rPr>
              <a:t>   $</a:t>
            </a:r>
            <a:r>
              <a:rPr lang="en-US" b="1" dirty="0">
                <a:solidFill>
                  <a:schemeClr val="bg2">
                    <a:lumMod val="90000"/>
                  </a:schemeClr>
                </a:solidFill>
                <a:latin typeface="Courier New" pitchFamily="49" charset="0"/>
                <a:cs typeface="Courier New" pitchFamily="49" charset="0"/>
              </a:rPr>
              <a:t>16, %</a:t>
            </a:r>
            <a:r>
              <a:rPr lang="en-US" b="1" dirty="0" err="1">
                <a:solidFill>
                  <a:schemeClr val="bg2">
                    <a:lumMod val="90000"/>
                  </a:schemeClr>
                </a:solidFill>
                <a:latin typeface="Courier New" pitchFamily="49" charset="0"/>
                <a:cs typeface="Courier New" pitchFamily="49" charset="0"/>
              </a:rPr>
              <a:t>esp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leave</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ret</a:t>
            </a:r>
            <a:endParaRPr lang="en-US" b="1" dirty="0">
              <a:solidFill>
                <a:schemeClr val="bg2">
                  <a:lumMod val="90000"/>
                </a:schemeClr>
              </a:solidFill>
              <a:latin typeface="Courier New" pitchFamily="49" charset="0"/>
              <a:cs typeface="Courier New" pitchFamily="49" charset="0"/>
            </a:endParaRPr>
          </a:p>
        </p:txBody>
      </p:sp>
      <p:sp>
        <p:nvSpPr>
          <p:cNvPr id="5" name="Rectangle 4"/>
          <p:cNvSpPr/>
          <p:nvPr/>
        </p:nvSpPr>
        <p:spPr>
          <a:xfrm>
            <a:off x="7924802" y="3124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924799"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924801" y="5562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8" name="Rectangle 7"/>
          <p:cNvSpPr/>
          <p:nvPr/>
        </p:nvSpPr>
        <p:spPr>
          <a:xfrm>
            <a:off x="7924801"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924801"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0" name="Rectangle 9"/>
          <p:cNvSpPr/>
          <p:nvPr/>
        </p:nvSpPr>
        <p:spPr>
          <a:xfrm>
            <a:off x="7924802"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1" name="Straight Arrow Connector 10"/>
          <p:cNvCxnSpPr/>
          <p:nvPr/>
        </p:nvCxnSpPr>
        <p:spPr>
          <a:xfrm>
            <a:off x="7277369" y="31242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11608342" y="5562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7924801" y="49530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6</a:t>
            </a:r>
            <a:endParaRPr lang="en-US" sz="3200" b="1" dirty="0">
              <a:solidFill>
                <a:schemeClr val="tx1"/>
              </a:solidFill>
              <a:latin typeface="Courier New" pitchFamily="49" charset="0"/>
              <a:cs typeface="Courier New" pitchFamily="49" charset="0"/>
            </a:endParaRPr>
          </a:p>
        </p:txBody>
      </p:sp>
      <p:sp>
        <p:nvSpPr>
          <p:cNvPr id="14" name="Rectangle 13"/>
          <p:cNvSpPr/>
          <p:nvPr/>
        </p:nvSpPr>
        <p:spPr>
          <a:xfrm>
            <a:off x="7924801" y="43434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latin typeface="Courier New" pitchFamily="49" charset="0"/>
                <a:cs typeface="Courier New" pitchFamily="49" charset="0"/>
              </a:rPr>
              <a:t>3</a:t>
            </a:r>
          </a:p>
        </p:txBody>
      </p:sp>
      <p:sp>
        <p:nvSpPr>
          <p:cNvPr id="15" name="Rectangle 14"/>
          <p:cNvSpPr/>
          <p:nvPr/>
        </p:nvSpPr>
        <p:spPr>
          <a:xfrm>
            <a:off x="7924802" y="3733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return</a:t>
            </a:r>
            <a:endParaRPr lang="en-US" sz="3200" b="1" i="1" dirty="0">
              <a:solidFill>
                <a:schemeClr val="tx1"/>
              </a:solidFill>
              <a:latin typeface="Courier New" pitchFamily="49" charset="0"/>
              <a:cs typeface="Courier New" pitchFamily="49" charset="0"/>
            </a:endParaRPr>
          </a:p>
        </p:txBody>
      </p:sp>
      <p:sp>
        <p:nvSpPr>
          <p:cNvPr id="16" name="Rectangle 15"/>
          <p:cNvSpPr/>
          <p:nvPr/>
        </p:nvSpPr>
        <p:spPr>
          <a:xfrm>
            <a:off x="7924801" y="3124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m</a:t>
            </a:r>
            <a:r>
              <a:rPr lang="en-US" sz="3200" b="1" i="1" dirty="0" smtClean="0">
                <a:solidFill>
                  <a:schemeClr val="tx1"/>
                </a:solidFill>
                <a:latin typeface="Courier New" pitchFamily="49" charset="0"/>
                <a:cs typeface="Courier New" pitchFamily="49" charset="0"/>
              </a:rPr>
              <a:t>ain FP</a:t>
            </a:r>
            <a:endParaRPr lang="en-US" sz="3200" b="1" i="1" dirty="0">
              <a:solidFill>
                <a:schemeClr val="tx1"/>
              </a:solidFill>
              <a:latin typeface="Courier New" pitchFamily="49" charset="0"/>
              <a:cs typeface="Courier New" pitchFamily="49" charset="0"/>
            </a:endParaRPr>
          </a:p>
        </p:txBody>
      </p:sp>
      <p:cxnSp>
        <p:nvCxnSpPr>
          <p:cNvPr id="17" name="Elbow Connector 16"/>
          <p:cNvCxnSpPr/>
          <p:nvPr/>
        </p:nvCxnSpPr>
        <p:spPr>
          <a:xfrm rot="5400000">
            <a:off x="7010400" y="4343400"/>
            <a:ext cx="2133600" cy="304800"/>
          </a:xfrm>
          <a:prstGeom prst="bentConnector4">
            <a:avLst>
              <a:gd name="adj1" fmla="val 0"/>
              <a:gd name="adj2" fmla="val 325000"/>
            </a:avLst>
          </a:prstGeom>
          <a:ln w="34925">
            <a:solidFill>
              <a:schemeClr val="tx1"/>
            </a:solidFill>
            <a:prstDash val="sysDot"/>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650645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example.s</a:t>
            </a:r>
            <a:r>
              <a:rPr lang="en-US" dirty="0" smtClean="0"/>
              <a:t> (x86)</a:t>
            </a:r>
            <a:endParaRPr lang="en-US" dirty="0"/>
          </a:p>
        </p:txBody>
      </p:sp>
      <p:sp>
        <p:nvSpPr>
          <p:cNvPr id="4" name="Content Placeholder 2"/>
          <p:cNvSpPr>
            <a:spLocks noGrp="1"/>
          </p:cNvSpPr>
          <p:nvPr>
            <p:ph idx="1"/>
          </p:nvPr>
        </p:nvSpPr>
        <p:spPr>
          <a:xfrm>
            <a:off x="101600" y="1775192"/>
            <a:ext cx="10972800" cy="4625609"/>
          </a:xfrm>
        </p:spPr>
        <p:txBody>
          <a:bodyPr>
            <a:normAutofit/>
          </a:bodyPr>
          <a:lstStyle/>
          <a:p>
            <a:pPr marL="118872" indent="0">
              <a:buNone/>
            </a:pPr>
            <a:r>
              <a:rPr lang="en-US" b="1" dirty="0">
                <a:latin typeface="Courier New" pitchFamily="49" charset="0"/>
                <a:cs typeface="Courier New" pitchFamily="49" charset="0"/>
              </a:rPr>
              <a:t>f</a:t>
            </a:r>
            <a:r>
              <a:rPr lang="en-US" b="1" dirty="0" smtClean="0">
                <a:latin typeface="Courier New" pitchFamily="49" charset="0"/>
                <a:cs typeface="Courier New" pitchFamily="49" charset="0"/>
              </a:rPr>
              <a:t>oo:</a:t>
            </a: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pushl</a:t>
            </a:r>
            <a:r>
              <a:rPr lang="en-US" b="1" dirty="0" smtClean="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latin typeface="Courier New" pitchFamily="49" charset="0"/>
                <a:cs typeface="Courier New" pitchFamily="49" charset="0"/>
              </a:rPr>
              <a:t>  </a:t>
            </a:r>
            <a:r>
              <a:rPr lang="en-US" b="1" dirty="0" err="1" smtClean="0">
                <a:latin typeface="Courier New" pitchFamily="49" charset="0"/>
                <a:cs typeface="Courier New" pitchFamily="49" charset="0"/>
              </a:rPr>
              <a:t>movl</a:t>
            </a:r>
            <a:r>
              <a:rPr lang="en-US" b="1" dirty="0" smtClean="0">
                <a:latin typeface="Courier New" pitchFamily="49" charset="0"/>
                <a:cs typeface="Courier New" pitchFamily="49" charset="0"/>
              </a:rPr>
              <a:t>   %</a:t>
            </a:r>
            <a:r>
              <a:rPr lang="en-US" b="1" dirty="0" err="1">
                <a:latin typeface="Courier New" pitchFamily="49" charset="0"/>
                <a:cs typeface="Courier New" pitchFamily="49" charset="0"/>
              </a:rPr>
              <a:t>esp</a:t>
            </a:r>
            <a:r>
              <a:rPr lang="en-US" b="1" dirty="0">
                <a:latin typeface="Courier New" pitchFamily="49" charset="0"/>
                <a:cs typeface="Courier New" pitchFamily="49" charset="0"/>
              </a:rPr>
              <a:t>, %</a:t>
            </a:r>
            <a:r>
              <a:rPr lang="en-US" b="1" dirty="0" err="1">
                <a:latin typeface="Courier New" pitchFamily="49" charset="0"/>
                <a:cs typeface="Courier New" pitchFamily="49" charset="0"/>
              </a:rPr>
              <a:t>ebp</a:t>
            </a:r>
            <a:endParaRPr lang="en-US" b="1" dirty="0">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subl</a:t>
            </a:r>
            <a:r>
              <a:rPr lang="en-US" b="1" dirty="0" smtClean="0">
                <a:solidFill>
                  <a:schemeClr val="bg2">
                    <a:lumMod val="90000"/>
                  </a:schemeClr>
                </a:solidFill>
                <a:latin typeface="Courier New" pitchFamily="49" charset="0"/>
                <a:cs typeface="Courier New" pitchFamily="49" charset="0"/>
              </a:rPr>
              <a:t>   $</a:t>
            </a:r>
            <a:r>
              <a:rPr lang="en-US" b="1" dirty="0">
                <a:solidFill>
                  <a:schemeClr val="bg2">
                    <a:lumMod val="90000"/>
                  </a:schemeClr>
                </a:solidFill>
                <a:latin typeface="Courier New" pitchFamily="49" charset="0"/>
                <a:cs typeface="Courier New" pitchFamily="49" charset="0"/>
              </a:rPr>
              <a:t>16, %</a:t>
            </a:r>
            <a:r>
              <a:rPr lang="en-US" b="1" dirty="0" err="1">
                <a:solidFill>
                  <a:schemeClr val="bg2">
                    <a:lumMod val="90000"/>
                  </a:schemeClr>
                </a:solidFill>
                <a:latin typeface="Courier New" pitchFamily="49" charset="0"/>
                <a:cs typeface="Courier New" pitchFamily="49" charset="0"/>
              </a:rPr>
              <a:t>esp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leave</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ret</a:t>
            </a:r>
            <a:endParaRPr lang="en-US" b="1" dirty="0">
              <a:solidFill>
                <a:schemeClr val="bg2">
                  <a:lumMod val="90000"/>
                </a:schemeClr>
              </a:solidFill>
              <a:latin typeface="Courier New" pitchFamily="49" charset="0"/>
              <a:cs typeface="Courier New" pitchFamily="49" charset="0"/>
            </a:endParaRPr>
          </a:p>
        </p:txBody>
      </p:sp>
      <p:sp>
        <p:nvSpPr>
          <p:cNvPr id="5" name="Rectangle 4"/>
          <p:cNvSpPr/>
          <p:nvPr/>
        </p:nvSpPr>
        <p:spPr>
          <a:xfrm>
            <a:off x="7924802" y="3124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924799"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924801" y="5562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8" name="Rectangle 7"/>
          <p:cNvSpPr/>
          <p:nvPr/>
        </p:nvSpPr>
        <p:spPr>
          <a:xfrm>
            <a:off x="7924801"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924801"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0" name="Rectangle 9"/>
          <p:cNvSpPr/>
          <p:nvPr/>
        </p:nvSpPr>
        <p:spPr>
          <a:xfrm>
            <a:off x="7924802"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1" name="Straight Arrow Connector 10"/>
          <p:cNvCxnSpPr/>
          <p:nvPr/>
        </p:nvCxnSpPr>
        <p:spPr>
          <a:xfrm>
            <a:off x="7277369" y="31242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11608342" y="31242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7924801" y="49530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6</a:t>
            </a:r>
            <a:endParaRPr lang="en-US" sz="3200" b="1" dirty="0">
              <a:solidFill>
                <a:schemeClr val="tx1"/>
              </a:solidFill>
              <a:latin typeface="Courier New" pitchFamily="49" charset="0"/>
              <a:cs typeface="Courier New" pitchFamily="49" charset="0"/>
            </a:endParaRPr>
          </a:p>
        </p:txBody>
      </p:sp>
      <p:sp>
        <p:nvSpPr>
          <p:cNvPr id="14" name="Rectangle 13"/>
          <p:cNvSpPr/>
          <p:nvPr/>
        </p:nvSpPr>
        <p:spPr>
          <a:xfrm>
            <a:off x="7924801" y="43434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latin typeface="Courier New" pitchFamily="49" charset="0"/>
                <a:cs typeface="Courier New" pitchFamily="49" charset="0"/>
              </a:rPr>
              <a:t>3</a:t>
            </a:r>
          </a:p>
        </p:txBody>
      </p:sp>
      <p:sp>
        <p:nvSpPr>
          <p:cNvPr id="15" name="Rectangle 14"/>
          <p:cNvSpPr/>
          <p:nvPr/>
        </p:nvSpPr>
        <p:spPr>
          <a:xfrm>
            <a:off x="7924802" y="3733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return</a:t>
            </a:r>
            <a:endParaRPr lang="en-US" sz="3200" b="1" i="1" dirty="0">
              <a:solidFill>
                <a:schemeClr val="tx1"/>
              </a:solidFill>
              <a:latin typeface="Courier New" pitchFamily="49" charset="0"/>
              <a:cs typeface="Courier New" pitchFamily="49" charset="0"/>
            </a:endParaRPr>
          </a:p>
        </p:txBody>
      </p:sp>
      <p:sp>
        <p:nvSpPr>
          <p:cNvPr id="16" name="Rectangle 15"/>
          <p:cNvSpPr/>
          <p:nvPr/>
        </p:nvSpPr>
        <p:spPr>
          <a:xfrm>
            <a:off x="7924801" y="3124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m</a:t>
            </a:r>
            <a:r>
              <a:rPr lang="en-US" sz="3200" b="1" i="1" dirty="0" smtClean="0">
                <a:solidFill>
                  <a:schemeClr val="tx1"/>
                </a:solidFill>
                <a:latin typeface="Courier New" pitchFamily="49" charset="0"/>
                <a:cs typeface="Courier New" pitchFamily="49" charset="0"/>
              </a:rPr>
              <a:t>ain FP</a:t>
            </a:r>
            <a:endParaRPr lang="en-US" sz="3200" b="1" i="1" dirty="0">
              <a:solidFill>
                <a:schemeClr val="tx1"/>
              </a:solidFill>
              <a:latin typeface="Courier New" pitchFamily="49" charset="0"/>
              <a:cs typeface="Courier New" pitchFamily="49" charset="0"/>
            </a:endParaRPr>
          </a:p>
        </p:txBody>
      </p:sp>
      <p:cxnSp>
        <p:nvCxnSpPr>
          <p:cNvPr id="17" name="Elbow Connector 16"/>
          <p:cNvCxnSpPr/>
          <p:nvPr/>
        </p:nvCxnSpPr>
        <p:spPr>
          <a:xfrm rot="5400000">
            <a:off x="7010400" y="4343400"/>
            <a:ext cx="2133600" cy="304800"/>
          </a:xfrm>
          <a:prstGeom prst="bentConnector4">
            <a:avLst>
              <a:gd name="adj1" fmla="val 0"/>
              <a:gd name="adj2" fmla="val 325000"/>
            </a:avLst>
          </a:prstGeom>
          <a:ln w="34925">
            <a:solidFill>
              <a:schemeClr val="tx1"/>
            </a:solidFill>
            <a:prstDash val="sysDot"/>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121302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a:xfrm>
            <a:off x="7924801" y="2514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err="1" smtClean="0"/>
              <a:t>example.s</a:t>
            </a:r>
            <a:r>
              <a:rPr lang="en-US" dirty="0" smtClean="0"/>
              <a:t> (x86)</a:t>
            </a:r>
            <a:endParaRPr lang="en-US" dirty="0"/>
          </a:p>
        </p:txBody>
      </p:sp>
      <p:sp>
        <p:nvSpPr>
          <p:cNvPr id="4" name="Content Placeholder 2"/>
          <p:cNvSpPr>
            <a:spLocks noGrp="1"/>
          </p:cNvSpPr>
          <p:nvPr>
            <p:ph idx="1"/>
          </p:nvPr>
        </p:nvSpPr>
        <p:spPr>
          <a:xfrm>
            <a:off x="101600" y="1775192"/>
            <a:ext cx="10972800" cy="4625609"/>
          </a:xfrm>
        </p:spPr>
        <p:txBody>
          <a:bodyPr>
            <a:normAutofit/>
          </a:bodyPr>
          <a:lstStyle/>
          <a:p>
            <a:pPr marL="118872" indent="0">
              <a:buNone/>
            </a:pPr>
            <a:r>
              <a:rPr lang="en-US" b="1" dirty="0">
                <a:latin typeface="Courier New" pitchFamily="49" charset="0"/>
                <a:cs typeface="Courier New" pitchFamily="49" charset="0"/>
              </a:rPr>
              <a:t>f</a:t>
            </a:r>
            <a:r>
              <a:rPr lang="en-US" b="1" dirty="0" smtClean="0">
                <a:latin typeface="Courier New" pitchFamily="49" charset="0"/>
                <a:cs typeface="Courier New" pitchFamily="49" charset="0"/>
              </a:rPr>
              <a:t>oo:</a:t>
            </a: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pushl</a:t>
            </a:r>
            <a:r>
              <a:rPr lang="en-US" b="1" dirty="0" smtClean="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movl</a:t>
            </a:r>
            <a:r>
              <a:rPr lang="en-US" b="1" dirty="0" smtClean="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latin typeface="Courier New" pitchFamily="49" charset="0"/>
                <a:cs typeface="Courier New" pitchFamily="49" charset="0"/>
              </a:rPr>
              <a:t>  </a:t>
            </a:r>
            <a:r>
              <a:rPr lang="en-US" b="1" dirty="0" err="1" smtClean="0">
                <a:latin typeface="Courier New" pitchFamily="49" charset="0"/>
                <a:cs typeface="Courier New" pitchFamily="49" charset="0"/>
              </a:rPr>
              <a:t>subl</a:t>
            </a:r>
            <a:r>
              <a:rPr lang="en-US" b="1" dirty="0" smtClean="0">
                <a:latin typeface="Courier New" pitchFamily="49" charset="0"/>
                <a:cs typeface="Courier New" pitchFamily="49" charset="0"/>
              </a:rPr>
              <a:t>   $</a:t>
            </a:r>
            <a:r>
              <a:rPr lang="en-US" b="1" dirty="0">
                <a:latin typeface="Courier New" pitchFamily="49" charset="0"/>
                <a:cs typeface="Courier New" pitchFamily="49" charset="0"/>
              </a:rPr>
              <a:t>16, %</a:t>
            </a:r>
            <a:r>
              <a:rPr lang="en-US" b="1" dirty="0" err="1">
                <a:latin typeface="Courier New" pitchFamily="49" charset="0"/>
                <a:cs typeface="Courier New" pitchFamily="49" charset="0"/>
              </a:rPr>
              <a:t>esp</a:t>
            </a:r>
            <a:endParaRPr lang="en-US" b="1" dirty="0">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leave</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ret</a:t>
            </a:r>
            <a:endParaRPr lang="en-US" b="1" dirty="0">
              <a:solidFill>
                <a:schemeClr val="bg2">
                  <a:lumMod val="90000"/>
                </a:schemeClr>
              </a:solidFill>
              <a:latin typeface="Courier New" pitchFamily="49" charset="0"/>
              <a:cs typeface="Courier New" pitchFamily="49" charset="0"/>
            </a:endParaRPr>
          </a:p>
        </p:txBody>
      </p:sp>
      <p:sp>
        <p:nvSpPr>
          <p:cNvPr id="5" name="Rectangle 4"/>
          <p:cNvSpPr/>
          <p:nvPr/>
        </p:nvSpPr>
        <p:spPr>
          <a:xfrm>
            <a:off x="7924802" y="3124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924799"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924801" y="5562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8" name="Rectangle 7"/>
          <p:cNvSpPr/>
          <p:nvPr/>
        </p:nvSpPr>
        <p:spPr>
          <a:xfrm>
            <a:off x="7924801"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924801"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0" name="Rectangle 9"/>
          <p:cNvSpPr/>
          <p:nvPr/>
        </p:nvSpPr>
        <p:spPr>
          <a:xfrm>
            <a:off x="7924802"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1" name="Straight Arrow Connector 10"/>
          <p:cNvCxnSpPr/>
          <p:nvPr/>
        </p:nvCxnSpPr>
        <p:spPr>
          <a:xfrm>
            <a:off x="7277369" y="16002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11608342" y="31242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7924801" y="49530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6</a:t>
            </a:r>
            <a:endParaRPr lang="en-US" sz="3200" b="1" dirty="0">
              <a:solidFill>
                <a:schemeClr val="tx1"/>
              </a:solidFill>
              <a:latin typeface="Courier New" pitchFamily="49" charset="0"/>
              <a:cs typeface="Courier New" pitchFamily="49" charset="0"/>
            </a:endParaRPr>
          </a:p>
        </p:txBody>
      </p:sp>
      <p:sp>
        <p:nvSpPr>
          <p:cNvPr id="14" name="Rectangle 13"/>
          <p:cNvSpPr/>
          <p:nvPr/>
        </p:nvSpPr>
        <p:spPr>
          <a:xfrm>
            <a:off x="7924801" y="43434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latin typeface="Courier New" pitchFamily="49" charset="0"/>
                <a:cs typeface="Courier New" pitchFamily="49" charset="0"/>
              </a:rPr>
              <a:t>3</a:t>
            </a:r>
          </a:p>
        </p:txBody>
      </p:sp>
      <p:sp>
        <p:nvSpPr>
          <p:cNvPr id="15" name="Rectangle 14"/>
          <p:cNvSpPr/>
          <p:nvPr/>
        </p:nvSpPr>
        <p:spPr>
          <a:xfrm>
            <a:off x="7924802" y="3733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return</a:t>
            </a:r>
            <a:endParaRPr lang="en-US" sz="3200" b="1" i="1" dirty="0">
              <a:solidFill>
                <a:schemeClr val="tx1"/>
              </a:solidFill>
              <a:latin typeface="Courier New" pitchFamily="49" charset="0"/>
              <a:cs typeface="Courier New" pitchFamily="49" charset="0"/>
            </a:endParaRPr>
          </a:p>
        </p:txBody>
      </p:sp>
      <p:sp>
        <p:nvSpPr>
          <p:cNvPr id="16" name="Rectangle 15"/>
          <p:cNvSpPr/>
          <p:nvPr/>
        </p:nvSpPr>
        <p:spPr>
          <a:xfrm>
            <a:off x="7924801" y="3124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m</a:t>
            </a:r>
            <a:r>
              <a:rPr lang="en-US" sz="3200" b="1" i="1" dirty="0" smtClean="0">
                <a:solidFill>
                  <a:schemeClr val="tx1"/>
                </a:solidFill>
                <a:latin typeface="Courier New" pitchFamily="49" charset="0"/>
                <a:cs typeface="Courier New" pitchFamily="49" charset="0"/>
              </a:rPr>
              <a:t>ain FP</a:t>
            </a:r>
            <a:endParaRPr lang="en-US" sz="3200" b="1" i="1" dirty="0">
              <a:solidFill>
                <a:schemeClr val="tx1"/>
              </a:solidFill>
              <a:latin typeface="Courier New" pitchFamily="49" charset="0"/>
              <a:cs typeface="Courier New" pitchFamily="49" charset="0"/>
            </a:endParaRPr>
          </a:p>
        </p:txBody>
      </p:sp>
      <p:cxnSp>
        <p:nvCxnSpPr>
          <p:cNvPr id="17" name="Elbow Connector 16"/>
          <p:cNvCxnSpPr/>
          <p:nvPr/>
        </p:nvCxnSpPr>
        <p:spPr>
          <a:xfrm rot="5400000">
            <a:off x="7010400" y="4343400"/>
            <a:ext cx="2133600" cy="304800"/>
          </a:xfrm>
          <a:prstGeom prst="bentConnector4">
            <a:avLst>
              <a:gd name="adj1" fmla="val 0"/>
              <a:gd name="adj2" fmla="val 325000"/>
            </a:avLst>
          </a:prstGeom>
          <a:ln w="34925">
            <a:solidFill>
              <a:schemeClr val="tx1"/>
            </a:solidFill>
            <a:prstDash val="sysDot"/>
            <a:tailEnd type="arrow" w="lg" len="med"/>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7924801" y="1600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3" name="TextBox 2"/>
          <p:cNvSpPr txBox="1"/>
          <p:nvPr/>
        </p:nvSpPr>
        <p:spPr>
          <a:xfrm>
            <a:off x="9313239" y="1859460"/>
            <a:ext cx="586093" cy="769441"/>
          </a:xfrm>
          <a:prstGeom prst="rect">
            <a:avLst/>
          </a:prstGeom>
          <a:noFill/>
        </p:spPr>
        <p:txBody>
          <a:bodyPr wrap="none" rtlCol="0">
            <a:spAutoFit/>
          </a:bodyPr>
          <a:lstStyle/>
          <a:p>
            <a:r>
              <a:rPr lang="en-US" sz="4400" b="1" dirty="0" smtClean="0"/>
              <a:t>…</a:t>
            </a:r>
            <a:endParaRPr lang="en-US" sz="4400" b="1" dirty="0"/>
          </a:p>
        </p:txBody>
      </p:sp>
    </p:spTree>
    <p:extLst>
      <p:ext uri="{BB962C8B-B14F-4D97-AF65-F5344CB8AC3E}">
        <p14:creationId xmlns:p14="http://schemas.microsoft.com/office/powerpoint/2010/main" val="265912106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a:xfrm>
            <a:off x="7924801" y="2514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err="1" smtClean="0"/>
              <a:t>example.s</a:t>
            </a:r>
            <a:r>
              <a:rPr lang="en-US" dirty="0" smtClean="0"/>
              <a:t> (x86)</a:t>
            </a:r>
            <a:endParaRPr lang="en-US" dirty="0"/>
          </a:p>
        </p:txBody>
      </p:sp>
      <p:sp>
        <p:nvSpPr>
          <p:cNvPr id="4" name="Content Placeholder 2"/>
          <p:cNvSpPr>
            <a:spLocks noGrp="1"/>
          </p:cNvSpPr>
          <p:nvPr>
            <p:ph idx="1"/>
          </p:nvPr>
        </p:nvSpPr>
        <p:spPr>
          <a:xfrm>
            <a:off x="101600" y="1775192"/>
            <a:ext cx="10972800" cy="4625609"/>
          </a:xfrm>
        </p:spPr>
        <p:txBody>
          <a:bodyPr>
            <a:normAutofit/>
          </a:bodyPr>
          <a:lstStyle/>
          <a:p>
            <a:pPr marL="118872" indent="0">
              <a:buNone/>
            </a:pPr>
            <a:r>
              <a:rPr lang="en-US" b="1" dirty="0">
                <a:latin typeface="Courier New" pitchFamily="49" charset="0"/>
                <a:cs typeface="Courier New" pitchFamily="49" charset="0"/>
              </a:rPr>
              <a:t>f</a:t>
            </a:r>
            <a:r>
              <a:rPr lang="en-US" b="1" dirty="0" smtClean="0">
                <a:latin typeface="Courier New" pitchFamily="49" charset="0"/>
                <a:cs typeface="Courier New" pitchFamily="49" charset="0"/>
              </a:rPr>
              <a:t>oo:</a:t>
            </a: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pushl</a:t>
            </a:r>
            <a:r>
              <a:rPr lang="en-US" b="1" dirty="0" smtClean="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movl</a:t>
            </a:r>
            <a:r>
              <a:rPr lang="en-US" b="1" dirty="0" smtClean="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subl</a:t>
            </a:r>
            <a:r>
              <a:rPr lang="en-US" b="1" dirty="0" smtClean="0">
                <a:solidFill>
                  <a:schemeClr val="bg2">
                    <a:lumMod val="90000"/>
                  </a:schemeClr>
                </a:solidFill>
                <a:latin typeface="Courier New" pitchFamily="49" charset="0"/>
                <a:cs typeface="Courier New" pitchFamily="49" charset="0"/>
              </a:rPr>
              <a:t>   $</a:t>
            </a:r>
            <a:r>
              <a:rPr lang="en-US" b="1" dirty="0">
                <a:solidFill>
                  <a:schemeClr val="bg2">
                    <a:lumMod val="90000"/>
                  </a:schemeClr>
                </a:solidFill>
                <a:latin typeface="Courier New" pitchFamily="49" charset="0"/>
                <a:cs typeface="Courier New" pitchFamily="49" charset="0"/>
              </a:rPr>
              <a:t>16, %</a:t>
            </a:r>
            <a:r>
              <a:rPr lang="en-US" b="1" dirty="0" err="1">
                <a:solidFill>
                  <a:schemeClr val="bg2">
                    <a:lumMod val="90000"/>
                  </a:schemeClr>
                </a:solidFill>
                <a:latin typeface="Courier New" pitchFamily="49" charset="0"/>
                <a:cs typeface="Courier New" pitchFamily="49" charset="0"/>
              </a:rPr>
              <a:t>esp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latin typeface="Courier New" pitchFamily="49" charset="0"/>
                <a:cs typeface="Courier New" pitchFamily="49" charset="0"/>
              </a:rPr>
              <a:t>  </a:t>
            </a:r>
            <a:r>
              <a:rPr lang="en-US" b="1" dirty="0" smtClean="0">
                <a:latin typeface="Courier New" pitchFamily="49" charset="0"/>
                <a:cs typeface="Courier New" pitchFamily="49" charset="0"/>
              </a:rPr>
              <a:t>leave</a:t>
            </a:r>
            <a:endParaRPr lang="en-US" b="1" dirty="0">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ret</a:t>
            </a:r>
            <a:endParaRPr lang="en-US" b="1" dirty="0">
              <a:solidFill>
                <a:schemeClr val="bg2">
                  <a:lumMod val="90000"/>
                </a:schemeClr>
              </a:solidFill>
              <a:latin typeface="Courier New" pitchFamily="49" charset="0"/>
              <a:cs typeface="Courier New" pitchFamily="49" charset="0"/>
            </a:endParaRPr>
          </a:p>
        </p:txBody>
      </p:sp>
      <p:sp>
        <p:nvSpPr>
          <p:cNvPr id="5" name="Rectangle 4"/>
          <p:cNvSpPr/>
          <p:nvPr/>
        </p:nvSpPr>
        <p:spPr>
          <a:xfrm>
            <a:off x="7924802" y="3124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924799"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924801" y="5562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8" name="Rectangle 7"/>
          <p:cNvSpPr/>
          <p:nvPr/>
        </p:nvSpPr>
        <p:spPr>
          <a:xfrm>
            <a:off x="7924801"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924801"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0" name="Rectangle 9"/>
          <p:cNvSpPr/>
          <p:nvPr/>
        </p:nvSpPr>
        <p:spPr>
          <a:xfrm>
            <a:off x="7924802"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1" name="Straight Arrow Connector 10"/>
          <p:cNvCxnSpPr/>
          <p:nvPr/>
        </p:nvCxnSpPr>
        <p:spPr>
          <a:xfrm>
            <a:off x="7277369" y="16002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11608342" y="31242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7924801" y="49530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6</a:t>
            </a:r>
            <a:endParaRPr lang="en-US" sz="3200" b="1" dirty="0">
              <a:solidFill>
                <a:schemeClr val="tx1"/>
              </a:solidFill>
              <a:latin typeface="Courier New" pitchFamily="49" charset="0"/>
              <a:cs typeface="Courier New" pitchFamily="49" charset="0"/>
            </a:endParaRPr>
          </a:p>
        </p:txBody>
      </p:sp>
      <p:sp>
        <p:nvSpPr>
          <p:cNvPr id="14" name="Rectangle 13"/>
          <p:cNvSpPr/>
          <p:nvPr/>
        </p:nvSpPr>
        <p:spPr>
          <a:xfrm>
            <a:off x="7924801" y="43434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latin typeface="Courier New" pitchFamily="49" charset="0"/>
                <a:cs typeface="Courier New" pitchFamily="49" charset="0"/>
              </a:rPr>
              <a:t>3</a:t>
            </a:r>
          </a:p>
        </p:txBody>
      </p:sp>
      <p:sp>
        <p:nvSpPr>
          <p:cNvPr id="15" name="Rectangle 14"/>
          <p:cNvSpPr/>
          <p:nvPr/>
        </p:nvSpPr>
        <p:spPr>
          <a:xfrm>
            <a:off x="7924802" y="3733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return</a:t>
            </a:r>
            <a:endParaRPr lang="en-US" sz="3200" b="1" i="1" dirty="0">
              <a:solidFill>
                <a:schemeClr val="tx1"/>
              </a:solidFill>
              <a:latin typeface="Courier New" pitchFamily="49" charset="0"/>
              <a:cs typeface="Courier New" pitchFamily="49" charset="0"/>
            </a:endParaRPr>
          </a:p>
        </p:txBody>
      </p:sp>
      <p:sp>
        <p:nvSpPr>
          <p:cNvPr id="16" name="Rectangle 15"/>
          <p:cNvSpPr/>
          <p:nvPr/>
        </p:nvSpPr>
        <p:spPr>
          <a:xfrm>
            <a:off x="7924801" y="3124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m</a:t>
            </a:r>
            <a:r>
              <a:rPr lang="en-US" sz="3200" b="1" i="1" dirty="0" smtClean="0">
                <a:solidFill>
                  <a:schemeClr val="tx1"/>
                </a:solidFill>
                <a:latin typeface="Courier New" pitchFamily="49" charset="0"/>
                <a:cs typeface="Courier New" pitchFamily="49" charset="0"/>
              </a:rPr>
              <a:t>ain FP</a:t>
            </a:r>
            <a:endParaRPr lang="en-US" sz="3200" b="1" i="1" dirty="0">
              <a:solidFill>
                <a:schemeClr val="tx1"/>
              </a:solidFill>
              <a:latin typeface="Courier New" pitchFamily="49" charset="0"/>
              <a:cs typeface="Courier New" pitchFamily="49" charset="0"/>
            </a:endParaRPr>
          </a:p>
        </p:txBody>
      </p:sp>
      <p:cxnSp>
        <p:nvCxnSpPr>
          <p:cNvPr id="17" name="Elbow Connector 16"/>
          <p:cNvCxnSpPr/>
          <p:nvPr/>
        </p:nvCxnSpPr>
        <p:spPr>
          <a:xfrm rot="5400000">
            <a:off x="7010400" y="4343400"/>
            <a:ext cx="2133600" cy="304800"/>
          </a:xfrm>
          <a:prstGeom prst="bentConnector4">
            <a:avLst>
              <a:gd name="adj1" fmla="val 0"/>
              <a:gd name="adj2" fmla="val 325000"/>
            </a:avLst>
          </a:prstGeom>
          <a:ln w="34925">
            <a:solidFill>
              <a:schemeClr val="tx1"/>
            </a:solidFill>
            <a:prstDash val="sysDot"/>
            <a:tailEnd type="arrow" w="lg" len="med"/>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7924801" y="1600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3" name="TextBox 2"/>
          <p:cNvSpPr txBox="1"/>
          <p:nvPr/>
        </p:nvSpPr>
        <p:spPr>
          <a:xfrm>
            <a:off x="9313239" y="1859460"/>
            <a:ext cx="586093" cy="769441"/>
          </a:xfrm>
          <a:prstGeom prst="rect">
            <a:avLst/>
          </a:prstGeom>
          <a:noFill/>
        </p:spPr>
        <p:txBody>
          <a:bodyPr wrap="none" rtlCol="0">
            <a:spAutoFit/>
          </a:bodyPr>
          <a:lstStyle/>
          <a:p>
            <a:r>
              <a:rPr lang="en-US" sz="4400" b="1" dirty="0" smtClean="0"/>
              <a:t>…</a:t>
            </a:r>
            <a:endParaRPr lang="en-US" sz="4400" b="1" dirty="0"/>
          </a:p>
        </p:txBody>
      </p:sp>
      <p:sp>
        <p:nvSpPr>
          <p:cNvPr id="20" name="TextBox 19"/>
          <p:cNvSpPr txBox="1"/>
          <p:nvPr/>
        </p:nvSpPr>
        <p:spPr>
          <a:xfrm>
            <a:off x="2235200" y="5257801"/>
            <a:ext cx="4572000" cy="954107"/>
          </a:xfrm>
          <a:prstGeom prst="rect">
            <a:avLst/>
          </a:prstGeom>
          <a:noFill/>
          <a:ln w="31750">
            <a:solidFill>
              <a:schemeClr val="tx1"/>
            </a:solidFill>
          </a:ln>
        </p:spPr>
        <p:txBody>
          <a:bodyPr wrap="square" rtlCol="0">
            <a:spAutoFit/>
          </a:bodyPr>
          <a:lstStyle/>
          <a:p>
            <a:r>
              <a:rPr lang="en-US" sz="2800" b="1" dirty="0">
                <a:latin typeface="Courier New" pitchFamily="49" charset="0"/>
                <a:cs typeface="Courier New" pitchFamily="49" charset="0"/>
              </a:rPr>
              <a:t> </a:t>
            </a:r>
            <a:r>
              <a:rPr lang="en-US" sz="2800" b="1" baseline="0" dirty="0" err="1" smtClean="0">
                <a:latin typeface="Courier New" pitchFamily="49" charset="0"/>
                <a:cs typeface="Courier New" pitchFamily="49" charset="0"/>
              </a:rPr>
              <a:t>mov</a:t>
            </a:r>
            <a:r>
              <a:rPr lang="en-US" sz="2800" b="1" dirty="0" smtClean="0">
                <a:latin typeface="Courier New" pitchFamily="49" charset="0"/>
                <a:cs typeface="Courier New" pitchFamily="49" charset="0"/>
              </a:rPr>
              <a:t> %</a:t>
            </a:r>
            <a:r>
              <a:rPr lang="en-US" sz="2800" b="1" dirty="0" err="1" smtClean="0">
                <a:latin typeface="Courier New" pitchFamily="49" charset="0"/>
                <a:cs typeface="Courier New" pitchFamily="49" charset="0"/>
              </a:rPr>
              <a:t>ebp</a:t>
            </a:r>
            <a:r>
              <a:rPr lang="en-US" sz="2800" b="1" dirty="0" smtClean="0">
                <a:latin typeface="Courier New" pitchFamily="49" charset="0"/>
                <a:cs typeface="Courier New" pitchFamily="49" charset="0"/>
              </a:rPr>
              <a:t>, %</a:t>
            </a:r>
            <a:r>
              <a:rPr lang="en-US" sz="2800" b="1" dirty="0" err="1" smtClean="0">
                <a:latin typeface="Courier New" pitchFamily="49" charset="0"/>
                <a:cs typeface="Courier New" pitchFamily="49" charset="0"/>
              </a:rPr>
              <a:t>esp</a:t>
            </a:r>
            <a:endParaRPr lang="en-US" sz="2800" b="1" dirty="0" smtClean="0">
              <a:latin typeface="Courier New" pitchFamily="49" charset="0"/>
              <a:cs typeface="Courier New" pitchFamily="49" charset="0"/>
            </a:endParaRPr>
          </a:p>
          <a:p>
            <a:r>
              <a:rPr lang="en-US" sz="2800" b="1" dirty="0" smtClean="0">
                <a:latin typeface="Courier New" pitchFamily="49" charset="0"/>
                <a:cs typeface="Courier New" pitchFamily="49" charset="0"/>
              </a:rPr>
              <a:t> pop %</a:t>
            </a:r>
            <a:r>
              <a:rPr lang="en-US" sz="2800" b="1" dirty="0" err="1" smtClean="0">
                <a:latin typeface="Courier New" pitchFamily="49" charset="0"/>
                <a:cs typeface="Courier New" pitchFamily="49" charset="0"/>
              </a:rPr>
              <a:t>ebp</a:t>
            </a:r>
            <a:endParaRPr lang="en-US" sz="2800" b="1" dirty="0">
              <a:latin typeface="Courier New" pitchFamily="49" charset="0"/>
              <a:cs typeface="Courier New" pitchFamily="49" charset="0"/>
            </a:endParaRPr>
          </a:p>
        </p:txBody>
      </p:sp>
    </p:spTree>
    <p:extLst>
      <p:ext uri="{BB962C8B-B14F-4D97-AF65-F5344CB8AC3E}">
        <p14:creationId xmlns:p14="http://schemas.microsoft.com/office/powerpoint/2010/main" val="160976357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a:xfrm>
            <a:off x="7924801" y="2514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err="1" smtClean="0"/>
              <a:t>example.s</a:t>
            </a:r>
            <a:r>
              <a:rPr lang="en-US" dirty="0" smtClean="0"/>
              <a:t> (x86)</a:t>
            </a:r>
            <a:endParaRPr lang="en-US" dirty="0"/>
          </a:p>
        </p:txBody>
      </p:sp>
      <p:sp>
        <p:nvSpPr>
          <p:cNvPr id="4" name="Content Placeholder 2"/>
          <p:cNvSpPr>
            <a:spLocks noGrp="1"/>
          </p:cNvSpPr>
          <p:nvPr>
            <p:ph idx="1"/>
          </p:nvPr>
        </p:nvSpPr>
        <p:spPr>
          <a:xfrm>
            <a:off x="101600" y="1775192"/>
            <a:ext cx="10972800" cy="4625609"/>
          </a:xfrm>
        </p:spPr>
        <p:txBody>
          <a:bodyPr>
            <a:normAutofit/>
          </a:bodyPr>
          <a:lstStyle/>
          <a:p>
            <a:pPr marL="118872" indent="0">
              <a:buNone/>
            </a:pPr>
            <a:r>
              <a:rPr lang="en-US" b="1" dirty="0">
                <a:latin typeface="Courier New" pitchFamily="49" charset="0"/>
                <a:cs typeface="Courier New" pitchFamily="49" charset="0"/>
              </a:rPr>
              <a:t>f</a:t>
            </a:r>
            <a:r>
              <a:rPr lang="en-US" b="1" dirty="0" smtClean="0">
                <a:latin typeface="Courier New" pitchFamily="49" charset="0"/>
                <a:cs typeface="Courier New" pitchFamily="49" charset="0"/>
              </a:rPr>
              <a:t>oo:</a:t>
            </a: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pushl</a:t>
            </a:r>
            <a:r>
              <a:rPr lang="en-US" b="1" dirty="0" smtClean="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movl</a:t>
            </a:r>
            <a:r>
              <a:rPr lang="en-US" b="1" dirty="0" smtClean="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subl</a:t>
            </a:r>
            <a:r>
              <a:rPr lang="en-US" b="1" dirty="0" smtClean="0">
                <a:solidFill>
                  <a:schemeClr val="bg2">
                    <a:lumMod val="90000"/>
                  </a:schemeClr>
                </a:solidFill>
                <a:latin typeface="Courier New" pitchFamily="49" charset="0"/>
                <a:cs typeface="Courier New" pitchFamily="49" charset="0"/>
              </a:rPr>
              <a:t>   $</a:t>
            </a:r>
            <a:r>
              <a:rPr lang="en-US" b="1" dirty="0">
                <a:solidFill>
                  <a:schemeClr val="bg2">
                    <a:lumMod val="90000"/>
                  </a:schemeClr>
                </a:solidFill>
                <a:latin typeface="Courier New" pitchFamily="49" charset="0"/>
                <a:cs typeface="Courier New" pitchFamily="49" charset="0"/>
              </a:rPr>
              <a:t>16, %</a:t>
            </a:r>
            <a:r>
              <a:rPr lang="en-US" b="1" dirty="0" err="1">
                <a:solidFill>
                  <a:schemeClr val="bg2">
                    <a:lumMod val="90000"/>
                  </a:schemeClr>
                </a:solidFill>
                <a:latin typeface="Courier New" pitchFamily="49" charset="0"/>
                <a:cs typeface="Courier New" pitchFamily="49" charset="0"/>
              </a:rPr>
              <a:t>esp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latin typeface="Courier New" pitchFamily="49" charset="0"/>
                <a:cs typeface="Courier New" pitchFamily="49" charset="0"/>
              </a:rPr>
              <a:t>  </a:t>
            </a:r>
            <a:r>
              <a:rPr lang="en-US" b="1" dirty="0" smtClean="0">
                <a:latin typeface="Courier New" pitchFamily="49" charset="0"/>
                <a:cs typeface="Courier New" pitchFamily="49" charset="0"/>
              </a:rPr>
              <a:t>leave</a:t>
            </a:r>
            <a:endParaRPr lang="en-US" b="1" dirty="0">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ret</a:t>
            </a:r>
            <a:endParaRPr lang="en-US" b="1" dirty="0">
              <a:solidFill>
                <a:schemeClr val="bg2">
                  <a:lumMod val="90000"/>
                </a:schemeClr>
              </a:solidFill>
              <a:latin typeface="Courier New" pitchFamily="49" charset="0"/>
              <a:cs typeface="Courier New" pitchFamily="49" charset="0"/>
            </a:endParaRPr>
          </a:p>
        </p:txBody>
      </p:sp>
      <p:sp>
        <p:nvSpPr>
          <p:cNvPr id="5" name="Rectangle 4"/>
          <p:cNvSpPr/>
          <p:nvPr/>
        </p:nvSpPr>
        <p:spPr>
          <a:xfrm>
            <a:off x="7924802" y="3124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924799"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924801" y="5562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8" name="Rectangle 7"/>
          <p:cNvSpPr/>
          <p:nvPr/>
        </p:nvSpPr>
        <p:spPr>
          <a:xfrm>
            <a:off x="7924801"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924801"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0" name="Rectangle 9"/>
          <p:cNvSpPr/>
          <p:nvPr/>
        </p:nvSpPr>
        <p:spPr>
          <a:xfrm>
            <a:off x="7924802"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1" name="Straight Arrow Connector 10"/>
          <p:cNvCxnSpPr/>
          <p:nvPr/>
        </p:nvCxnSpPr>
        <p:spPr>
          <a:xfrm>
            <a:off x="7277369" y="31242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11608342" y="31242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7924801" y="49530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6</a:t>
            </a:r>
            <a:endParaRPr lang="en-US" sz="3200" b="1" dirty="0">
              <a:solidFill>
                <a:schemeClr val="tx1"/>
              </a:solidFill>
              <a:latin typeface="Courier New" pitchFamily="49" charset="0"/>
              <a:cs typeface="Courier New" pitchFamily="49" charset="0"/>
            </a:endParaRPr>
          </a:p>
        </p:txBody>
      </p:sp>
      <p:sp>
        <p:nvSpPr>
          <p:cNvPr id="14" name="Rectangle 13"/>
          <p:cNvSpPr/>
          <p:nvPr/>
        </p:nvSpPr>
        <p:spPr>
          <a:xfrm>
            <a:off x="7924801" y="43434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latin typeface="Courier New" pitchFamily="49" charset="0"/>
                <a:cs typeface="Courier New" pitchFamily="49" charset="0"/>
              </a:rPr>
              <a:t>3</a:t>
            </a:r>
          </a:p>
        </p:txBody>
      </p:sp>
      <p:sp>
        <p:nvSpPr>
          <p:cNvPr id="15" name="Rectangle 14"/>
          <p:cNvSpPr/>
          <p:nvPr/>
        </p:nvSpPr>
        <p:spPr>
          <a:xfrm>
            <a:off x="7924802" y="3733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return</a:t>
            </a:r>
            <a:endParaRPr lang="en-US" sz="3200" b="1" i="1" dirty="0">
              <a:solidFill>
                <a:schemeClr val="tx1"/>
              </a:solidFill>
              <a:latin typeface="Courier New" pitchFamily="49" charset="0"/>
              <a:cs typeface="Courier New" pitchFamily="49" charset="0"/>
            </a:endParaRPr>
          </a:p>
        </p:txBody>
      </p:sp>
      <p:sp>
        <p:nvSpPr>
          <p:cNvPr id="16" name="Rectangle 15"/>
          <p:cNvSpPr/>
          <p:nvPr/>
        </p:nvSpPr>
        <p:spPr>
          <a:xfrm>
            <a:off x="7924801" y="3124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m</a:t>
            </a:r>
            <a:r>
              <a:rPr lang="en-US" sz="3200" b="1" i="1" dirty="0" smtClean="0">
                <a:solidFill>
                  <a:schemeClr val="tx1"/>
                </a:solidFill>
                <a:latin typeface="Courier New" pitchFamily="49" charset="0"/>
                <a:cs typeface="Courier New" pitchFamily="49" charset="0"/>
              </a:rPr>
              <a:t>ain FP</a:t>
            </a:r>
            <a:endParaRPr lang="en-US" sz="3200" b="1" i="1" dirty="0">
              <a:solidFill>
                <a:schemeClr val="tx1"/>
              </a:solidFill>
              <a:latin typeface="Courier New" pitchFamily="49" charset="0"/>
              <a:cs typeface="Courier New" pitchFamily="49" charset="0"/>
            </a:endParaRPr>
          </a:p>
        </p:txBody>
      </p:sp>
      <p:cxnSp>
        <p:nvCxnSpPr>
          <p:cNvPr id="17" name="Elbow Connector 16"/>
          <p:cNvCxnSpPr/>
          <p:nvPr/>
        </p:nvCxnSpPr>
        <p:spPr>
          <a:xfrm rot="5400000">
            <a:off x="7010400" y="4343400"/>
            <a:ext cx="2133600" cy="304800"/>
          </a:xfrm>
          <a:prstGeom prst="bentConnector4">
            <a:avLst>
              <a:gd name="adj1" fmla="val 0"/>
              <a:gd name="adj2" fmla="val 325000"/>
            </a:avLst>
          </a:prstGeom>
          <a:ln w="34925">
            <a:solidFill>
              <a:schemeClr val="tx1"/>
            </a:solidFill>
            <a:prstDash val="sysDot"/>
            <a:tailEnd type="arrow" w="lg" len="med"/>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7924801" y="1600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3" name="TextBox 2"/>
          <p:cNvSpPr txBox="1"/>
          <p:nvPr/>
        </p:nvSpPr>
        <p:spPr>
          <a:xfrm>
            <a:off x="9313239" y="1859460"/>
            <a:ext cx="586093" cy="769441"/>
          </a:xfrm>
          <a:prstGeom prst="rect">
            <a:avLst/>
          </a:prstGeom>
          <a:noFill/>
        </p:spPr>
        <p:txBody>
          <a:bodyPr wrap="none" rtlCol="0">
            <a:spAutoFit/>
          </a:bodyPr>
          <a:lstStyle/>
          <a:p>
            <a:r>
              <a:rPr lang="en-US" sz="4400" b="1" dirty="0" smtClean="0"/>
              <a:t>…</a:t>
            </a:r>
            <a:endParaRPr lang="en-US" sz="4400" b="1" dirty="0"/>
          </a:p>
        </p:txBody>
      </p:sp>
      <p:sp>
        <p:nvSpPr>
          <p:cNvPr id="20" name="TextBox 19"/>
          <p:cNvSpPr txBox="1"/>
          <p:nvPr/>
        </p:nvSpPr>
        <p:spPr>
          <a:xfrm>
            <a:off x="2235200" y="5257801"/>
            <a:ext cx="4572000" cy="954107"/>
          </a:xfrm>
          <a:prstGeom prst="rect">
            <a:avLst/>
          </a:prstGeom>
          <a:noFill/>
          <a:ln w="31750">
            <a:solidFill>
              <a:schemeClr val="tx1"/>
            </a:solidFill>
          </a:ln>
        </p:spPr>
        <p:txBody>
          <a:bodyPr wrap="square" rtlCol="0">
            <a:spAutoFit/>
          </a:bodyPr>
          <a:lstStyle/>
          <a:p>
            <a:r>
              <a:rPr lang="en-US" sz="2800" b="1" dirty="0">
                <a:latin typeface="Courier New" pitchFamily="49" charset="0"/>
                <a:cs typeface="Courier New" pitchFamily="49" charset="0"/>
              </a:rPr>
              <a:t> </a:t>
            </a:r>
            <a:r>
              <a:rPr lang="en-US" sz="2800" b="1" baseline="0" dirty="0" err="1" smtClean="0">
                <a:latin typeface="Courier New" pitchFamily="49" charset="0"/>
                <a:cs typeface="Courier New" pitchFamily="49" charset="0"/>
              </a:rPr>
              <a:t>mov</a:t>
            </a:r>
            <a:r>
              <a:rPr lang="en-US" sz="2800" b="1" dirty="0" smtClean="0">
                <a:latin typeface="Courier New" pitchFamily="49" charset="0"/>
                <a:cs typeface="Courier New" pitchFamily="49" charset="0"/>
              </a:rPr>
              <a:t> %</a:t>
            </a:r>
            <a:r>
              <a:rPr lang="en-US" sz="2800" b="1" dirty="0" err="1" smtClean="0">
                <a:latin typeface="Courier New" pitchFamily="49" charset="0"/>
                <a:cs typeface="Courier New" pitchFamily="49" charset="0"/>
              </a:rPr>
              <a:t>ebp</a:t>
            </a:r>
            <a:r>
              <a:rPr lang="en-US" sz="2800" b="1" dirty="0" smtClean="0">
                <a:latin typeface="Courier New" pitchFamily="49" charset="0"/>
                <a:cs typeface="Courier New" pitchFamily="49" charset="0"/>
              </a:rPr>
              <a:t>, %</a:t>
            </a:r>
            <a:r>
              <a:rPr lang="en-US" sz="2800" b="1" dirty="0" err="1" smtClean="0">
                <a:latin typeface="Courier New" pitchFamily="49" charset="0"/>
                <a:cs typeface="Courier New" pitchFamily="49" charset="0"/>
              </a:rPr>
              <a:t>esp</a:t>
            </a:r>
            <a:endParaRPr lang="en-US" sz="2800" b="1" dirty="0" smtClean="0">
              <a:latin typeface="Courier New" pitchFamily="49" charset="0"/>
              <a:cs typeface="Courier New" pitchFamily="49" charset="0"/>
            </a:endParaRPr>
          </a:p>
          <a:p>
            <a:r>
              <a:rPr lang="en-US" sz="2800" b="1" dirty="0" smtClean="0">
                <a:solidFill>
                  <a:schemeClr val="bg2">
                    <a:lumMod val="90000"/>
                  </a:schemeClr>
                </a:solidFill>
                <a:latin typeface="Courier New" pitchFamily="49" charset="0"/>
                <a:cs typeface="Courier New" pitchFamily="49" charset="0"/>
              </a:rPr>
              <a:t> pop %</a:t>
            </a:r>
            <a:r>
              <a:rPr lang="en-US" sz="2800" b="1" dirty="0" err="1" smtClean="0">
                <a:solidFill>
                  <a:schemeClr val="bg2">
                    <a:lumMod val="90000"/>
                  </a:schemeClr>
                </a:solidFill>
                <a:latin typeface="Courier New" pitchFamily="49" charset="0"/>
                <a:cs typeface="Courier New" pitchFamily="49" charset="0"/>
              </a:rPr>
              <a:t>ebp</a:t>
            </a:r>
            <a:endParaRPr lang="en-US" sz="2800" b="1" dirty="0">
              <a:solidFill>
                <a:schemeClr val="bg2">
                  <a:lumMod val="90000"/>
                </a:schemeClr>
              </a:solidFill>
              <a:latin typeface="Courier New" pitchFamily="49" charset="0"/>
              <a:cs typeface="Courier New" pitchFamily="49" charset="0"/>
            </a:endParaRPr>
          </a:p>
        </p:txBody>
      </p:sp>
    </p:spTree>
    <p:extLst>
      <p:ext uri="{BB962C8B-B14F-4D97-AF65-F5344CB8AC3E}">
        <p14:creationId xmlns:p14="http://schemas.microsoft.com/office/powerpoint/2010/main" val="349278687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7924801" y="3124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8" name="Rectangle 17"/>
          <p:cNvSpPr/>
          <p:nvPr/>
        </p:nvSpPr>
        <p:spPr>
          <a:xfrm>
            <a:off x="7924801" y="2514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err="1" smtClean="0"/>
              <a:t>example.s</a:t>
            </a:r>
            <a:r>
              <a:rPr lang="en-US" dirty="0" smtClean="0"/>
              <a:t> (x86)</a:t>
            </a:r>
            <a:endParaRPr lang="en-US" dirty="0"/>
          </a:p>
        </p:txBody>
      </p:sp>
      <p:sp>
        <p:nvSpPr>
          <p:cNvPr id="4" name="Content Placeholder 2"/>
          <p:cNvSpPr>
            <a:spLocks noGrp="1"/>
          </p:cNvSpPr>
          <p:nvPr>
            <p:ph idx="1"/>
          </p:nvPr>
        </p:nvSpPr>
        <p:spPr>
          <a:xfrm>
            <a:off x="101600" y="1775192"/>
            <a:ext cx="10972800" cy="4625609"/>
          </a:xfrm>
        </p:spPr>
        <p:txBody>
          <a:bodyPr>
            <a:normAutofit/>
          </a:bodyPr>
          <a:lstStyle/>
          <a:p>
            <a:pPr marL="118872" indent="0">
              <a:buNone/>
            </a:pPr>
            <a:r>
              <a:rPr lang="en-US" b="1" dirty="0">
                <a:latin typeface="Courier New" pitchFamily="49" charset="0"/>
                <a:cs typeface="Courier New" pitchFamily="49" charset="0"/>
              </a:rPr>
              <a:t>f</a:t>
            </a:r>
            <a:r>
              <a:rPr lang="en-US" b="1" dirty="0" smtClean="0">
                <a:latin typeface="Courier New" pitchFamily="49" charset="0"/>
                <a:cs typeface="Courier New" pitchFamily="49" charset="0"/>
              </a:rPr>
              <a:t>oo:</a:t>
            </a: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pushl</a:t>
            </a:r>
            <a:r>
              <a:rPr lang="en-US" b="1" dirty="0" smtClean="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movl</a:t>
            </a:r>
            <a:r>
              <a:rPr lang="en-US" b="1" dirty="0" smtClean="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subl</a:t>
            </a:r>
            <a:r>
              <a:rPr lang="en-US" b="1" dirty="0" smtClean="0">
                <a:solidFill>
                  <a:schemeClr val="bg2">
                    <a:lumMod val="90000"/>
                  </a:schemeClr>
                </a:solidFill>
                <a:latin typeface="Courier New" pitchFamily="49" charset="0"/>
                <a:cs typeface="Courier New" pitchFamily="49" charset="0"/>
              </a:rPr>
              <a:t>   $</a:t>
            </a:r>
            <a:r>
              <a:rPr lang="en-US" b="1" dirty="0">
                <a:solidFill>
                  <a:schemeClr val="bg2">
                    <a:lumMod val="90000"/>
                  </a:schemeClr>
                </a:solidFill>
                <a:latin typeface="Courier New" pitchFamily="49" charset="0"/>
                <a:cs typeface="Courier New" pitchFamily="49" charset="0"/>
              </a:rPr>
              <a:t>16, %</a:t>
            </a:r>
            <a:r>
              <a:rPr lang="en-US" b="1" dirty="0" err="1">
                <a:solidFill>
                  <a:schemeClr val="bg2">
                    <a:lumMod val="90000"/>
                  </a:schemeClr>
                </a:solidFill>
                <a:latin typeface="Courier New" pitchFamily="49" charset="0"/>
                <a:cs typeface="Courier New" pitchFamily="49" charset="0"/>
              </a:rPr>
              <a:t>esp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latin typeface="Courier New" pitchFamily="49" charset="0"/>
                <a:cs typeface="Courier New" pitchFamily="49" charset="0"/>
              </a:rPr>
              <a:t>  </a:t>
            </a:r>
            <a:r>
              <a:rPr lang="en-US" b="1" dirty="0" smtClean="0">
                <a:latin typeface="Courier New" pitchFamily="49" charset="0"/>
                <a:cs typeface="Courier New" pitchFamily="49" charset="0"/>
              </a:rPr>
              <a:t>leave</a:t>
            </a:r>
            <a:endParaRPr lang="en-US" b="1" dirty="0">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ret</a:t>
            </a:r>
            <a:endParaRPr lang="en-US" b="1" dirty="0">
              <a:solidFill>
                <a:schemeClr val="bg2">
                  <a:lumMod val="90000"/>
                </a:schemeClr>
              </a:solidFill>
              <a:latin typeface="Courier New" pitchFamily="49" charset="0"/>
              <a:cs typeface="Courier New" pitchFamily="49" charset="0"/>
            </a:endParaRPr>
          </a:p>
        </p:txBody>
      </p:sp>
      <p:sp>
        <p:nvSpPr>
          <p:cNvPr id="6" name="Rectangle 5"/>
          <p:cNvSpPr/>
          <p:nvPr/>
        </p:nvSpPr>
        <p:spPr>
          <a:xfrm>
            <a:off x="7924799"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924801" y="5562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8" name="Rectangle 7"/>
          <p:cNvSpPr/>
          <p:nvPr/>
        </p:nvSpPr>
        <p:spPr>
          <a:xfrm>
            <a:off x="7924801"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924801"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0" name="Rectangle 9"/>
          <p:cNvSpPr/>
          <p:nvPr/>
        </p:nvSpPr>
        <p:spPr>
          <a:xfrm>
            <a:off x="7924802"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1" name="Straight Arrow Connector 10"/>
          <p:cNvCxnSpPr/>
          <p:nvPr/>
        </p:nvCxnSpPr>
        <p:spPr>
          <a:xfrm>
            <a:off x="7277369" y="37338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11608342" y="5562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7924801" y="49530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6</a:t>
            </a:r>
            <a:endParaRPr lang="en-US" sz="3200" b="1" dirty="0">
              <a:solidFill>
                <a:schemeClr val="tx1"/>
              </a:solidFill>
              <a:latin typeface="Courier New" pitchFamily="49" charset="0"/>
              <a:cs typeface="Courier New" pitchFamily="49" charset="0"/>
            </a:endParaRPr>
          </a:p>
        </p:txBody>
      </p:sp>
      <p:sp>
        <p:nvSpPr>
          <p:cNvPr id="14" name="Rectangle 13"/>
          <p:cNvSpPr/>
          <p:nvPr/>
        </p:nvSpPr>
        <p:spPr>
          <a:xfrm>
            <a:off x="7924801" y="43434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latin typeface="Courier New" pitchFamily="49" charset="0"/>
                <a:cs typeface="Courier New" pitchFamily="49" charset="0"/>
              </a:rPr>
              <a:t>3</a:t>
            </a:r>
          </a:p>
        </p:txBody>
      </p:sp>
      <p:sp>
        <p:nvSpPr>
          <p:cNvPr id="15" name="Rectangle 14"/>
          <p:cNvSpPr/>
          <p:nvPr/>
        </p:nvSpPr>
        <p:spPr>
          <a:xfrm>
            <a:off x="7924802" y="3733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return</a:t>
            </a:r>
            <a:endParaRPr lang="en-US" sz="3200" b="1" i="1" dirty="0">
              <a:solidFill>
                <a:schemeClr val="tx1"/>
              </a:solidFill>
              <a:latin typeface="Courier New" pitchFamily="49" charset="0"/>
              <a:cs typeface="Courier New" pitchFamily="49" charset="0"/>
            </a:endParaRPr>
          </a:p>
        </p:txBody>
      </p:sp>
      <p:sp>
        <p:nvSpPr>
          <p:cNvPr id="19" name="Rectangle 18"/>
          <p:cNvSpPr/>
          <p:nvPr/>
        </p:nvSpPr>
        <p:spPr>
          <a:xfrm>
            <a:off x="7924801" y="1600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3" name="TextBox 2"/>
          <p:cNvSpPr txBox="1"/>
          <p:nvPr/>
        </p:nvSpPr>
        <p:spPr>
          <a:xfrm>
            <a:off x="9313239" y="1859460"/>
            <a:ext cx="586093" cy="769441"/>
          </a:xfrm>
          <a:prstGeom prst="rect">
            <a:avLst/>
          </a:prstGeom>
          <a:noFill/>
        </p:spPr>
        <p:txBody>
          <a:bodyPr wrap="none" rtlCol="0">
            <a:spAutoFit/>
          </a:bodyPr>
          <a:lstStyle/>
          <a:p>
            <a:r>
              <a:rPr lang="en-US" sz="4400" b="1" dirty="0" smtClean="0"/>
              <a:t>…</a:t>
            </a:r>
            <a:endParaRPr lang="en-US" sz="4400" b="1" dirty="0"/>
          </a:p>
        </p:txBody>
      </p:sp>
      <p:sp>
        <p:nvSpPr>
          <p:cNvPr id="20" name="TextBox 19"/>
          <p:cNvSpPr txBox="1"/>
          <p:nvPr/>
        </p:nvSpPr>
        <p:spPr>
          <a:xfrm>
            <a:off x="2235200" y="5257801"/>
            <a:ext cx="4572000" cy="954107"/>
          </a:xfrm>
          <a:prstGeom prst="rect">
            <a:avLst/>
          </a:prstGeom>
          <a:noFill/>
          <a:ln w="31750">
            <a:solidFill>
              <a:schemeClr val="tx1"/>
            </a:solidFill>
          </a:ln>
        </p:spPr>
        <p:txBody>
          <a:bodyPr wrap="square" rtlCol="0">
            <a:spAutoFit/>
          </a:bodyPr>
          <a:lstStyle/>
          <a:p>
            <a:r>
              <a:rPr lang="en-US" sz="2800" b="1" dirty="0">
                <a:solidFill>
                  <a:schemeClr val="bg2">
                    <a:lumMod val="90000"/>
                  </a:schemeClr>
                </a:solidFill>
                <a:latin typeface="Courier New" pitchFamily="49" charset="0"/>
                <a:cs typeface="Courier New" pitchFamily="49" charset="0"/>
              </a:rPr>
              <a:t> </a:t>
            </a:r>
            <a:r>
              <a:rPr lang="en-US" sz="2800" b="1" baseline="0" dirty="0" err="1" smtClean="0">
                <a:solidFill>
                  <a:schemeClr val="bg2">
                    <a:lumMod val="90000"/>
                  </a:schemeClr>
                </a:solidFill>
                <a:latin typeface="Courier New" pitchFamily="49" charset="0"/>
                <a:cs typeface="Courier New" pitchFamily="49" charset="0"/>
              </a:rPr>
              <a:t>mov</a:t>
            </a:r>
            <a:r>
              <a:rPr lang="en-US" sz="2800" b="1" dirty="0" smtClean="0">
                <a:solidFill>
                  <a:schemeClr val="bg2">
                    <a:lumMod val="90000"/>
                  </a:schemeClr>
                </a:solidFill>
                <a:latin typeface="Courier New" pitchFamily="49" charset="0"/>
                <a:cs typeface="Courier New" pitchFamily="49" charset="0"/>
              </a:rPr>
              <a:t> %</a:t>
            </a:r>
            <a:r>
              <a:rPr lang="en-US" sz="2800" b="1" dirty="0" err="1" smtClean="0">
                <a:solidFill>
                  <a:schemeClr val="bg2">
                    <a:lumMod val="90000"/>
                  </a:schemeClr>
                </a:solidFill>
                <a:latin typeface="Courier New" pitchFamily="49" charset="0"/>
                <a:cs typeface="Courier New" pitchFamily="49" charset="0"/>
              </a:rPr>
              <a:t>ebp</a:t>
            </a:r>
            <a:r>
              <a:rPr lang="en-US" sz="2800" b="1" dirty="0" smtClean="0">
                <a:solidFill>
                  <a:schemeClr val="bg2">
                    <a:lumMod val="90000"/>
                  </a:schemeClr>
                </a:solidFill>
                <a:latin typeface="Courier New" pitchFamily="49" charset="0"/>
                <a:cs typeface="Courier New" pitchFamily="49" charset="0"/>
              </a:rPr>
              <a:t>, %</a:t>
            </a:r>
            <a:r>
              <a:rPr lang="en-US" sz="2800" b="1" dirty="0" err="1" smtClean="0">
                <a:solidFill>
                  <a:schemeClr val="bg2">
                    <a:lumMod val="90000"/>
                  </a:schemeClr>
                </a:solidFill>
                <a:latin typeface="Courier New" pitchFamily="49" charset="0"/>
                <a:cs typeface="Courier New" pitchFamily="49" charset="0"/>
              </a:rPr>
              <a:t>esp</a:t>
            </a:r>
            <a:endParaRPr lang="en-US" sz="2800" b="1" dirty="0" smtClean="0">
              <a:solidFill>
                <a:schemeClr val="bg2">
                  <a:lumMod val="90000"/>
                </a:schemeClr>
              </a:solidFill>
              <a:latin typeface="Courier New" pitchFamily="49" charset="0"/>
              <a:cs typeface="Courier New" pitchFamily="49" charset="0"/>
            </a:endParaRPr>
          </a:p>
          <a:p>
            <a:r>
              <a:rPr lang="en-US" sz="2800" b="1" dirty="0" smtClean="0">
                <a:latin typeface="Courier New" pitchFamily="49" charset="0"/>
                <a:cs typeface="Courier New" pitchFamily="49" charset="0"/>
              </a:rPr>
              <a:t> pop %</a:t>
            </a:r>
            <a:r>
              <a:rPr lang="en-US" sz="2800" b="1" dirty="0" err="1" smtClean="0">
                <a:latin typeface="Courier New" pitchFamily="49" charset="0"/>
                <a:cs typeface="Courier New" pitchFamily="49" charset="0"/>
              </a:rPr>
              <a:t>ebp</a:t>
            </a:r>
            <a:endParaRPr lang="en-US" sz="2800" b="1" dirty="0">
              <a:latin typeface="Courier New" pitchFamily="49" charset="0"/>
              <a:cs typeface="Courier New" pitchFamily="49" charset="0"/>
            </a:endParaRPr>
          </a:p>
        </p:txBody>
      </p:sp>
    </p:spTree>
    <p:extLst>
      <p:ext uri="{BB962C8B-B14F-4D97-AF65-F5344CB8AC3E}">
        <p14:creationId xmlns:p14="http://schemas.microsoft.com/office/powerpoint/2010/main" val="45103939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7924801" y="3124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8" name="Rectangle 17"/>
          <p:cNvSpPr/>
          <p:nvPr/>
        </p:nvSpPr>
        <p:spPr>
          <a:xfrm>
            <a:off x="7924801" y="2514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err="1" smtClean="0"/>
              <a:t>example.s</a:t>
            </a:r>
            <a:r>
              <a:rPr lang="en-US" dirty="0" smtClean="0"/>
              <a:t> (x86)</a:t>
            </a:r>
            <a:endParaRPr lang="en-US" dirty="0"/>
          </a:p>
        </p:txBody>
      </p:sp>
      <p:sp>
        <p:nvSpPr>
          <p:cNvPr id="4" name="Content Placeholder 2"/>
          <p:cNvSpPr>
            <a:spLocks noGrp="1"/>
          </p:cNvSpPr>
          <p:nvPr>
            <p:ph idx="1"/>
          </p:nvPr>
        </p:nvSpPr>
        <p:spPr>
          <a:xfrm>
            <a:off x="101600" y="1775192"/>
            <a:ext cx="10972800" cy="4625609"/>
          </a:xfrm>
        </p:spPr>
        <p:txBody>
          <a:bodyPr>
            <a:normAutofit/>
          </a:bodyPr>
          <a:lstStyle/>
          <a:p>
            <a:pPr marL="118872" indent="0">
              <a:buNone/>
            </a:pPr>
            <a:r>
              <a:rPr lang="en-US" b="1" dirty="0">
                <a:latin typeface="Courier New" pitchFamily="49" charset="0"/>
                <a:cs typeface="Courier New" pitchFamily="49" charset="0"/>
              </a:rPr>
              <a:t>f</a:t>
            </a:r>
            <a:r>
              <a:rPr lang="en-US" b="1" dirty="0" smtClean="0">
                <a:latin typeface="Courier New" pitchFamily="49" charset="0"/>
                <a:cs typeface="Courier New" pitchFamily="49" charset="0"/>
              </a:rPr>
              <a:t>oo:</a:t>
            </a: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pushl</a:t>
            </a:r>
            <a:r>
              <a:rPr lang="en-US" b="1" dirty="0" smtClean="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movl</a:t>
            </a:r>
            <a:r>
              <a:rPr lang="en-US" b="1" dirty="0" smtClean="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smtClean="0">
                <a:solidFill>
                  <a:schemeClr val="bg2">
                    <a:lumMod val="90000"/>
                  </a:schemeClr>
                </a:solidFill>
                <a:latin typeface="Courier New" pitchFamily="49" charset="0"/>
                <a:cs typeface="Courier New" pitchFamily="49" charset="0"/>
              </a:rPr>
              <a:t>subl</a:t>
            </a:r>
            <a:r>
              <a:rPr lang="en-US" b="1" dirty="0" smtClean="0">
                <a:solidFill>
                  <a:schemeClr val="bg2">
                    <a:lumMod val="90000"/>
                  </a:schemeClr>
                </a:solidFill>
                <a:latin typeface="Courier New" pitchFamily="49" charset="0"/>
                <a:cs typeface="Courier New" pitchFamily="49" charset="0"/>
              </a:rPr>
              <a:t>   $</a:t>
            </a:r>
            <a:r>
              <a:rPr lang="en-US" b="1" dirty="0">
                <a:solidFill>
                  <a:schemeClr val="bg2">
                    <a:lumMod val="90000"/>
                  </a:schemeClr>
                </a:solidFill>
                <a:latin typeface="Courier New" pitchFamily="49" charset="0"/>
                <a:cs typeface="Courier New" pitchFamily="49" charset="0"/>
              </a:rPr>
              <a:t>16, %</a:t>
            </a:r>
            <a:r>
              <a:rPr lang="en-US" b="1" dirty="0" err="1">
                <a:solidFill>
                  <a:schemeClr val="bg2">
                    <a:lumMod val="90000"/>
                  </a:schemeClr>
                </a:solidFill>
                <a:latin typeface="Courier New" pitchFamily="49" charset="0"/>
                <a:cs typeface="Courier New" pitchFamily="49" charset="0"/>
              </a:rPr>
              <a:t>esp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smtClean="0">
                <a:solidFill>
                  <a:schemeClr val="bg2">
                    <a:lumMod val="90000"/>
                  </a:schemeClr>
                </a:solidFill>
                <a:latin typeface="Courier New" pitchFamily="49" charset="0"/>
                <a:cs typeface="Courier New" pitchFamily="49" charset="0"/>
              </a:rPr>
              <a:t>leave</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latin typeface="Courier New" pitchFamily="49" charset="0"/>
                <a:cs typeface="Courier New" pitchFamily="49" charset="0"/>
              </a:rPr>
              <a:t>  </a:t>
            </a:r>
            <a:r>
              <a:rPr lang="en-US" b="1" dirty="0" smtClean="0">
                <a:latin typeface="Courier New" pitchFamily="49" charset="0"/>
                <a:cs typeface="Courier New" pitchFamily="49" charset="0"/>
              </a:rPr>
              <a:t>ret</a:t>
            </a:r>
            <a:endParaRPr lang="en-US" b="1" dirty="0">
              <a:latin typeface="Courier New" pitchFamily="49" charset="0"/>
              <a:cs typeface="Courier New" pitchFamily="49" charset="0"/>
            </a:endParaRPr>
          </a:p>
        </p:txBody>
      </p:sp>
      <p:sp>
        <p:nvSpPr>
          <p:cNvPr id="6" name="Rectangle 5"/>
          <p:cNvSpPr/>
          <p:nvPr/>
        </p:nvSpPr>
        <p:spPr>
          <a:xfrm>
            <a:off x="7924799"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924801" y="5562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8" name="Rectangle 7"/>
          <p:cNvSpPr/>
          <p:nvPr/>
        </p:nvSpPr>
        <p:spPr>
          <a:xfrm>
            <a:off x="7924801"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924801"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0" name="Rectangle 9"/>
          <p:cNvSpPr/>
          <p:nvPr/>
        </p:nvSpPr>
        <p:spPr>
          <a:xfrm>
            <a:off x="7924802"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1" name="Straight Arrow Connector 10"/>
          <p:cNvCxnSpPr/>
          <p:nvPr/>
        </p:nvCxnSpPr>
        <p:spPr>
          <a:xfrm>
            <a:off x="7277369" y="43434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11608342" y="5562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7924801" y="49530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6</a:t>
            </a:r>
            <a:endParaRPr lang="en-US" sz="3200" b="1" dirty="0">
              <a:solidFill>
                <a:schemeClr val="tx1"/>
              </a:solidFill>
              <a:latin typeface="Courier New" pitchFamily="49" charset="0"/>
              <a:cs typeface="Courier New" pitchFamily="49" charset="0"/>
            </a:endParaRPr>
          </a:p>
        </p:txBody>
      </p:sp>
      <p:sp>
        <p:nvSpPr>
          <p:cNvPr id="14" name="Rectangle 13"/>
          <p:cNvSpPr/>
          <p:nvPr/>
        </p:nvSpPr>
        <p:spPr>
          <a:xfrm>
            <a:off x="7924801" y="43434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latin typeface="Courier New" pitchFamily="49" charset="0"/>
                <a:cs typeface="Courier New" pitchFamily="49" charset="0"/>
              </a:rPr>
              <a:t>3</a:t>
            </a:r>
          </a:p>
        </p:txBody>
      </p:sp>
      <p:sp>
        <p:nvSpPr>
          <p:cNvPr id="15" name="Rectangle 14"/>
          <p:cNvSpPr/>
          <p:nvPr/>
        </p:nvSpPr>
        <p:spPr>
          <a:xfrm>
            <a:off x="7924802" y="3733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return</a:t>
            </a:r>
            <a:endParaRPr lang="en-US" sz="3200" b="1" i="1" dirty="0">
              <a:solidFill>
                <a:schemeClr val="tx1"/>
              </a:solidFill>
              <a:latin typeface="Courier New" pitchFamily="49" charset="0"/>
              <a:cs typeface="Courier New" pitchFamily="49" charset="0"/>
            </a:endParaRPr>
          </a:p>
        </p:txBody>
      </p:sp>
      <p:sp>
        <p:nvSpPr>
          <p:cNvPr id="19" name="Rectangle 18"/>
          <p:cNvSpPr/>
          <p:nvPr/>
        </p:nvSpPr>
        <p:spPr>
          <a:xfrm>
            <a:off x="7924801" y="1600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3" name="TextBox 2"/>
          <p:cNvSpPr txBox="1"/>
          <p:nvPr/>
        </p:nvSpPr>
        <p:spPr>
          <a:xfrm>
            <a:off x="9313239" y="1859460"/>
            <a:ext cx="586093" cy="769441"/>
          </a:xfrm>
          <a:prstGeom prst="rect">
            <a:avLst/>
          </a:prstGeom>
          <a:noFill/>
        </p:spPr>
        <p:txBody>
          <a:bodyPr wrap="none" rtlCol="0">
            <a:spAutoFit/>
          </a:bodyPr>
          <a:lstStyle/>
          <a:p>
            <a:r>
              <a:rPr lang="en-US" sz="4400" b="1" dirty="0" smtClean="0"/>
              <a:t>…</a:t>
            </a:r>
            <a:endParaRPr lang="en-US" sz="4400" b="1" dirty="0"/>
          </a:p>
        </p:txBody>
      </p:sp>
      <p:sp>
        <p:nvSpPr>
          <p:cNvPr id="20" name="TextBox 19"/>
          <p:cNvSpPr txBox="1"/>
          <p:nvPr/>
        </p:nvSpPr>
        <p:spPr>
          <a:xfrm>
            <a:off x="2235200" y="5257801"/>
            <a:ext cx="4572000" cy="954107"/>
          </a:xfrm>
          <a:prstGeom prst="rect">
            <a:avLst/>
          </a:prstGeom>
          <a:noFill/>
          <a:ln w="31750">
            <a:solidFill>
              <a:schemeClr val="tx1"/>
            </a:solidFill>
          </a:ln>
        </p:spPr>
        <p:txBody>
          <a:bodyPr wrap="square" rtlCol="0">
            <a:spAutoFit/>
          </a:bodyPr>
          <a:lstStyle/>
          <a:p>
            <a:r>
              <a:rPr lang="en-US" sz="2800" b="1" dirty="0">
                <a:solidFill>
                  <a:schemeClr val="bg2">
                    <a:lumMod val="90000"/>
                  </a:schemeClr>
                </a:solidFill>
                <a:latin typeface="Courier New" pitchFamily="49" charset="0"/>
                <a:cs typeface="Courier New" pitchFamily="49" charset="0"/>
              </a:rPr>
              <a:t> </a:t>
            </a:r>
            <a:r>
              <a:rPr lang="en-US" sz="2800" b="1" baseline="0" dirty="0" err="1" smtClean="0">
                <a:solidFill>
                  <a:schemeClr val="bg2">
                    <a:lumMod val="90000"/>
                  </a:schemeClr>
                </a:solidFill>
                <a:latin typeface="Courier New" pitchFamily="49" charset="0"/>
                <a:cs typeface="Courier New" pitchFamily="49" charset="0"/>
              </a:rPr>
              <a:t>mov</a:t>
            </a:r>
            <a:r>
              <a:rPr lang="en-US" sz="2800" b="1" dirty="0" smtClean="0">
                <a:solidFill>
                  <a:schemeClr val="bg2">
                    <a:lumMod val="90000"/>
                  </a:schemeClr>
                </a:solidFill>
                <a:latin typeface="Courier New" pitchFamily="49" charset="0"/>
                <a:cs typeface="Courier New" pitchFamily="49" charset="0"/>
              </a:rPr>
              <a:t> %</a:t>
            </a:r>
            <a:r>
              <a:rPr lang="en-US" sz="2800" b="1" dirty="0" err="1" smtClean="0">
                <a:solidFill>
                  <a:schemeClr val="bg2">
                    <a:lumMod val="90000"/>
                  </a:schemeClr>
                </a:solidFill>
                <a:latin typeface="Courier New" pitchFamily="49" charset="0"/>
                <a:cs typeface="Courier New" pitchFamily="49" charset="0"/>
              </a:rPr>
              <a:t>ebp</a:t>
            </a:r>
            <a:r>
              <a:rPr lang="en-US" sz="2800" b="1" dirty="0" smtClean="0">
                <a:solidFill>
                  <a:schemeClr val="bg2">
                    <a:lumMod val="90000"/>
                  </a:schemeClr>
                </a:solidFill>
                <a:latin typeface="Courier New" pitchFamily="49" charset="0"/>
                <a:cs typeface="Courier New" pitchFamily="49" charset="0"/>
              </a:rPr>
              <a:t>, %</a:t>
            </a:r>
            <a:r>
              <a:rPr lang="en-US" sz="2800" b="1" dirty="0" err="1" smtClean="0">
                <a:solidFill>
                  <a:schemeClr val="bg2">
                    <a:lumMod val="90000"/>
                  </a:schemeClr>
                </a:solidFill>
                <a:latin typeface="Courier New" pitchFamily="49" charset="0"/>
                <a:cs typeface="Courier New" pitchFamily="49" charset="0"/>
              </a:rPr>
              <a:t>esp</a:t>
            </a:r>
            <a:endParaRPr lang="en-US" sz="2800" b="1" dirty="0" smtClean="0">
              <a:solidFill>
                <a:schemeClr val="bg2">
                  <a:lumMod val="90000"/>
                </a:schemeClr>
              </a:solidFill>
              <a:latin typeface="Courier New" pitchFamily="49" charset="0"/>
              <a:cs typeface="Courier New" pitchFamily="49" charset="0"/>
            </a:endParaRPr>
          </a:p>
          <a:p>
            <a:r>
              <a:rPr lang="en-US" sz="2800" b="1" dirty="0" smtClean="0">
                <a:solidFill>
                  <a:schemeClr val="bg2">
                    <a:lumMod val="90000"/>
                  </a:schemeClr>
                </a:solidFill>
                <a:latin typeface="Courier New" pitchFamily="49" charset="0"/>
                <a:cs typeface="Courier New" pitchFamily="49" charset="0"/>
              </a:rPr>
              <a:t> pop %</a:t>
            </a:r>
            <a:r>
              <a:rPr lang="en-US" sz="2800" b="1" dirty="0" err="1" smtClean="0">
                <a:solidFill>
                  <a:schemeClr val="bg2">
                    <a:lumMod val="90000"/>
                  </a:schemeClr>
                </a:solidFill>
                <a:latin typeface="Courier New" pitchFamily="49" charset="0"/>
                <a:cs typeface="Courier New" pitchFamily="49" charset="0"/>
              </a:rPr>
              <a:t>ebp</a:t>
            </a:r>
            <a:endParaRPr lang="en-US" sz="2800" b="1" dirty="0">
              <a:solidFill>
                <a:schemeClr val="bg2">
                  <a:lumMod val="90000"/>
                </a:schemeClr>
              </a:solidFill>
              <a:latin typeface="Courier New" pitchFamily="49" charset="0"/>
              <a:cs typeface="Courier New" pitchFamily="49" charset="0"/>
            </a:endParaRPr>
          </a:p>
        </p:txBody>
      </p:sp>
    </p:spTree>
    <p:extLst>
      <p:ext uri="{BB962C8B-B14F-4D97-AF65-F5344CB8AC3E}">
        <p14:creationId xmlns:p14="http://schemas.microsoft.com/office/powerpoint/2010/main" val="325103531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7924801" y="3733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1" name="Rectangle 20"/>
          <p:cNvSpPr/>
          <p:nvPr/>
        </p:nvSpPr>
        <p:spPr>
          <a:xfrm>
            <a:off x="7924801" y="3124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8" name="Rectangle 17"/>
          <p:cNvSpPr/>
          <p:nvPr/>
        </p:nvSpPr>
        <p:spPr>
          <a:xfrm>
            <a:off x="7924801" y="2514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err="1" smtClean="0"/>
              <a:t>example.s</a:t>
            </a:r>
            <a:r>
              <a:rPr lang="en-US" dirty="0" smtClean="0"/>
              <a:t> (x86)</a:t>
            </a:r>
            <a:endParaRPr lang="en-US" dirty="0"/>
          </a:p>
        </p:txBody>
      </p:sp>
      <p:sp>
        <p:nvSpPr>
          <p:cNvPr id="4" name="Content Placeholder 2"/>
          <p:cNvSpPr>
            <a:spLocks noGrp="1"/>
          </p:cNvSpPr>
          <p:nvPr>
            <p:ph idx="1"/>
          </p:nvPr>
        </p:nvSpPr>
        <p:spPr>
          <a:xfrm>
            <a:off x="101600" y="1775192"/>
            <a:ext cx="10972800" cy="4625609"/>
          </a:xfrm>
        </p:spPr>
        <p:txBody>
          <a:bodyPr>
            <a:normAutofit fontScale="92500" lnSpcReduction="10000"/>
          </a:bodyPr>
          <a:lstStyle/>
          <a:p>
            <a:pPr marL="118872" indent="0">
              <a:buNone/>
            </a:pPr>
            <a:r>
              <a:rPr lang="en-US" b="1" dirty="0">
                <a:latin typeface="Courier New" pitchFamily="49" charset="0"/>
                <a:cs typeface="Courier New" pitchFamily="49" charset="0"/>
              </a:rPr>
              <a:t>main:</a:t>
            </a: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pushl</a:t>
            </a: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movl</a:t>
            </a: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subl</a:t>
            </a:r>
            <a:r>
              <a:rPr lang="en-US" b="1" dirty="0">
                <a:solidFill>
                  <a:schemeClr val="bg2">
                    <a:lumMod val="90000"/>
                  </a:schemeClr>
                </a:solidFill>
                <a:latin typeface="Courier New" pitchFamily="49" charset="0"/>
                <a:cs typeface="Courier New" pitchFamily="49" charset="0"/>
              </a:rPr>
              <a:t>   $8, %</a:t>
            </a:r>
            <a:r>
              <a:rPr lang="en-US" b="1" dirty="0" err="1">
                <a:solidFill>
                  <a:schemeClr val="bg2">
                    <a:lumMod val="90000"/>
                  </a:schemeClr>
                </a:solidFill>
                <a:latin typeface="Courier New" pitchFamily="49" charset="0"/>
                <a:cs typeface="Courier New" pitchFamily="49" charset="0"/>
              </a:rPr>
              <a:t>esp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movl</a:t>
            </a:r>
            <a:r>
              <a:rPr lang="en-US" b="1" dirty="0">
                <a:solidFill>
                  <a:schemeClr val="bg2">
                    <a:lumMod val="90000"/>
                  </a:schemeClr>
                </a:solidFill>
                <a:latin typeface="Courier New" pitchFamily="49" charset="0"/>
                <a:cs typeface="Courier New" pitchFamily="49" charset="0"/>
              </a:rPr>
              <a:t>   $6, 4(%</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a:t>
            </a: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movl</a:t>
            </a:r>
            <a:r>
              <a:rPr lang="en-US" b="1" dirty="0">
                <a:solidFill>
                  <a:schemeClr val="bg2">
                    <a:lumMod val="90000"/>
                  </a:schemeClr>
                </a:solidFill>
                <a:latin typeface="Courier New" pitchFamily="49" charset="0"/>
                <a:cs typeface="Courier New" pitchFamily="49" charset="0"/>
              </a:rPr>
              <a:t>   $3, (%</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a:t>
            </a:r>
          </a:p>
          <a:p>
            <a:pPr marL="118872" indent="0">
              <a:buNone/>
            </a:pPr>
            <a:r>
              <a:rPr lang="en-US" b="1" dirty="0">
                <a:solidFill>
                  <a:schemeClr val="bg2">
                    <a:lumMod val="90000"/>
                  </a:schemeClr>
                </a:solidFill>
                <a:latin typeface="Courier New" pitchFamily="49" charset="0"/>
                <a:cs typeface="Courier New" pitchFamily="49" charset="0"/>
              </a:rPr>
              <a:t>  call   foo</a:t>
            </a:r>
          </a:p>
          <a:p>
            <a:pPr marL="118872" indent="0">
              <a:buNone/>
            </a:pPr>
            <a:r>
              <a:rPr lang="en-US" b="1" dirty="0">
                <a:latin typeface="Courier New" pitchFamily="49" charset="0"/>
                <a:cs typeface="Courier New" pitchFamily="49" charset="0"/>
              </a:rPr>
              <a:t>  leave</a:t>
            </a:r>
          </a:p>
          <a:p>
            <a:pPr marL="118872" indent="0">
              <a:buNone/>
            </a:pPr>
            <a:r>
              <a:rPr lang="en-US" b="1" dirty="0">
                <a:solidFill>
                  <a:schemeClr val="bg2">
                    <a:lumMod val="90000"/>
                  </a:schemeClr>
                </a:solidFill>
                <a:latin typeface="Courier New" pitchFamily="49" charset="0"/>
                <a:cs typeface="Courier New" pitchFamily="49" charset="0"/>
              </a:rPr>
              <a:t>  ret</a:t>
            </a:r>
          </a:p>
          <a:p>
            <a:pPr marL="118872" indent="0">
              <a:buNone/>
            </a:pPr>
            <a:endParaRPr lang="en-US" b="1" dirty="0">
              <a:latin typeface="Courier New" pitchFamily="49" charset="0"/>
              <a:cs typeface="Courier New" pitchFamily="49" charset="0"/>
            </a:endParaRPr>
          </a:p>
        </p:txBody>
      </p:sp>
      <p:sp>
        <p:nvSpPr>
          <p:cNvPr id="6" name="Rectangle 5"/>
          <p:cNvSpPr/>
          <p:nvPr/>
        </p:nvSpPr>
        <p:spPr>
          <a:xfrm>
            <a:off x="7924799"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924801" y="5562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8" name="Rectangle 7"/>
          <p:cNvSpPr/>
          <p:nvPr/>
        </p:nvSpPr>
        <p:spPr>
          <a:xfrm>
            <a:off x="7924801"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924801"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0" name="Rectangle 9"/>
          <p:cNvSpPr/>
          <p:nvPr/>
        </p:nvSpPr>
        <p:spPr>
          <a:xfrm>
            <a:off x="7924802"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1" name="Straight Arrow Connector 10"/>
          <p:cNvCxnSpPr/>
          <p:nvPr/>
        </p:nvCxnSpPr>
        <p:spPr>
          <a:xfrm>
            <a:off x="7277369" y="43434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11608342" y="5562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3" name="Rectangle 12"/>
          <p:cNvSpPr/>
          <p:nvPr/>
        </p:nvSpPr>
        <p:spPr>
          <a:xfrm>
            <a:off x="7924801" y="49530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6</a:t>
            </a:r>
            <a:endParaRPr lang="en-US" sz="3200" b="1" dirty="0">
              <a:solidFill>
                <a:schemeClr val="tx1"/>
              </a:solidFill>
              <a:latin typeface="Courier New" pitchFamily="49" charset="0"/>
              <a:cs typeface="Courier New" pitchFamily="49" charset="0"/>
            </a:endParaRPr>
          </a:p>
        </p:txBody>
      </p:sp>
      <p:sp>
        <p:nvSpPr>
          <p:cNvPr id="14" name="Rectangle 13"/>
          <p:cNvSpPr/>
          <p:nvPr/>
        </p:nvSpPr>
        <p:spPr>
          <a:xfrm>
            <a:off x="7924801" y="43434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latin typeface="Courier New" pitchFamily="49" charset="0"/>
                <a:cs typeface="Courier New" pitchFamily="49" charset="0"/>
              </a:rPr>
              <a:t>3</a:t>
            </a:r>
          </a:p>
        </p:txBody>
      </p:sp>
      <p:sp>
        <p:nvSpPr>
          <p:cNvPr id="19" name="Rectangle 18"/>
          <p:cNvSpPr/>
          <p:nvPr/>
        </p:nvSpPr>
        <p:spPr>
          <a:xfrm>
            <a:off x="7924801" y="1600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3" name="TextBox 2"/>
          <p:cNvSpPr txBox="1"/>
          <p:nvPr/>
        </p:nvSpPr>
        <p:spPr>
          <a:xfrm>
            <a:off x="9313239" y="1859460"/>
            <a:ext cx="586093" cy="769441"/>
          </a:xfrm>
          <a:prstGeom prst="rect">
            <a:avLst/>
          </a:prstGeom>
          <a:noFill/>
        </p:spPr>
        <p:txBody>
          <a:bodyPr wrap="none" rtlCol="0">
            <a:spAutoFit/>
          </a:bodyPr>
          <a:lstStyle/>
          <a:p>
            <a:r>
              <a:rPr lang="en-US" sz="4400" b="1" dirty="0" smtClean="0"/>
              <a:t>…</a:t>
            </a:r>
            <a:endParaRPr lang="en-US" sz="4400" b="1" dirty="0"/>
          </a:p>
        </p:txBody>
      </p:sp>
      <p:sp>
        <p:nvSpPr>
          <p:cNvPr id="23" name="TextBox 22"/>
          <p:cNvSpPr txBox="1"/>
          <p:nvPr/>
        </p:nvSpPr>
        <p:spPr>
          <a:xfrm>
            <a:off x="2946400" y="5715001"/>
            <a:ext cx="4572000" cy="954107"/>
          </a:xfrm>
          <a:prstGeom prst="rect">
            <a:avLst/>
          </a:prstGeom>
          <a:noFill/>
          <a:ln w="31750">
            <a:solidFill>
              <a:schemeClr val="tx1"/>
            </a:solidFill>
          </a:ln>
        </p:spPr>
        <p:txBody>
          <a:bodyPr wrap="square" rtlCol="0">
            <a:spAutoFit/>
          </a:bodyPr>
          <a:lstStyle/>
          <a:p>
            <a:r>
              <a:rPr lang="en-US" sz="2800" b="1" dirty="0">
                <a:latin typeface="Courier New" pitchFamily="49" charset="0"/>
                <a:cs typeface="Courier New" pitchFamily="49" charset="0"/>
              </a:rPr>
              <a:t> </a:t>
            </a:r>
            <a:r>
              <a:rPr lang="en-US" sz="2800" b="1" baseline="0" dirty="0" err="1" smtClean="0">
                <a:latin typeface="Courier New" pitchFamily="49" charset="0"/>
                <a:cs typeface="Courier New" pitchFamily="49" charset="0"/>
              </a:rPr>
              <a:t>mov</a:t>
            </a:r>
            <a:r>
              <a:rPr lang="en-US" sz="2800" b="1" dirty="0" smtClean="0">
                <a:latin typeface="Courier New" pitchFamily="49" charset="0"/>
                <a:cs typeface="Courier New" pitchFamily="49" charset="0"/>
              </a:rPr>
              <a:t> %</a:t>
            </a:r>
            <a:r>
              <a:rPr lang="en-US" sz="2800" b="1" dirty="0" err="1" smtClean="0">
                <a:latin typeface="Courier New" pitchFamily="49" charset="0"/>
                <a:cs typeface="Courier New" pitchFamily="49" charset="0"/>
              </a:rPr>
              <a:t>ebp</a:t>
            </a:r>
            <a:r>
              <a:rPr lang="en-US" sz="2800" b="1" dirty="0" smtClean="0">
                <a:latin typeface="Courier New" pitchFamily="49" charset="0"/>
                <a:cs typeface="Courier New" pitchFamily="49" charset="0"/>
              </a:rPr>
              <a:t>, %</a:t>
            </a:r>
            <a:r>
              <a:rPr lang="en-US" sz="2800" b="1" dirty="0" err="1" smtClean="0">
                <a:latin typeface="Courier New" pitchFamily="49" charset="0"/>
                <a:cs typeface="Courier New" pitchFamily="49" charset="0"/>
              </a:rPr>
              <a:t>esp</a:t>
            </a:r>
            <a:endParaRPr lang="en-US" sz="2800" b="1" dirty="0" smtClean="0">
              <a:latin typeface="Courier New" pitchFamily="49" charset="0"/>
              <a:cs typeface="Courier New" pitchFamily="49" charset="0"/>
            </a:endParaRPr>
          </a:p>
          <a:p>
            <a:r>
              <a:rPr lang="en-US" sz="2800" b="1" dirty="0" smtClean="0">
                <a:latin typeface="Courier New" pitchFamily="49" charset="0"/>
                <a:cs typeface="Courier New" pitchFamily="49" charset="0"/>
              </a:rPr>
              <a:t> pop %</a:t>
            </a:r>
            <a:r>
              <a:rPr lang="en-US" sz="2800" b="1" dirty="0" err="1" smtClean="0">
                <a:latin typeface="Courier New" pitchFamily="49" charset="0"/>
                <a:cs typeface="Courier New" pitchFamily="49" charset="0"/>
              </a:rPr>
              <a:t>ebp</a:t>
            </a:r>
            <a:endParaRPr lang="en-US" sz="2800" b="1" dirty="0">
              <a:latin typeface="Courier New" pitchFamily="49" charset="0"/>
              <a:cs typeface="Courier New" pitchFamily="49" charset="0"/>
            </a:endParaRPr>
          </a:p>
        </p:txBody>
      </p:sp>
    </p:spTree>
    <p:extLst>
      <p:ext uri="{BB962C8B-B14F-4D97-AF65-F5344CB8AC3E}">
        <p14:creationId xmlns:p14="http://schemas.microsoft.com/office/powerpoint/2010/main" val="135548351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7924801"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2" name="Rectangle 21"/>
          <p:cNvSpPr/>
          <p:nvPr/>
        </p:nvSpPr>
        <p:spPr>
          <a:xfrm>
            <a:off x="7924801" y="3733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1" name="Rectangle 20"/>
          <p:cNvSpPr/>
          <p:nvPr/>
        </p:nvSpPr>
        <p:spPr>
          <a:xfrm>
            <a:off x="7924801" y="3124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8" name="Rectangle 17"/>
          <p:cNvSpPr/>
          <p:nvPr/>
        </p:nvSpPr>
        <p:spPr>
          <a:xfrm>
            <a:off x="7924801" y="2514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err="1" smtClean="0"/>
              <a:t>example.s</a:t>
            </a:r>
            <a:r>
              <a:rPr lang="en-US" dirty="0" smtClean="0"/>
              <a:t> (x86)</a:t>
            </a:r>
            <a:endParaRPr lang="en-US" dirty="0"/>
          </a:p>
        </p:txBody>
      </p:sp>
      <p:sp>
        <p:nvSpPr>
          <p:cNvPr id="4" name="Content Placeholder 2"/>
          <p:cNvSpPr>
            <a:spLocks noGrp="1"/>
          </p:cNvSpPr>
          <p:nvPr>
            <p:ph idx="1"/>
          </p:nvPr>
        </p:nvSpPr>
        <p:spPr>
          <a:xfrm>
            <a:off x="101600" y="1775192"/>
            <a:ext cx="10972800" cy="4625609"/>
          </a:xfrm>
        </p:spPr>
        <p:txBody>
          <a:bodyPr>
            <a:normAutofit fontScale="92500" lnSpcReduction="10000"/>
          </a:bodyPr>
          <a:lstStyle/>
          <a:p>
            <a:pPr marL="118872" indent="0">
              <a:buNone/>
            </a:pPr>
            <a:r>
              <a:rPr lang="en-US" b="1" dirty="0">
                <a:latin typeface="Courier New" pitchFamily="49" charset="0"/>
                <a:cs typeface="Courier New" pitchFamily="49" charset="0"/>
              </a:rPr>
              <a:t>main:</a:t>
            </a: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pushl</a:t>
            </a: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movl</a:t>
            </a: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subl</a:t>
            </a:r>
            <a:r>
              <a:rPr lang="en-US" b="1" dirty="0">
                <a:solidFill>
                  <a:schemeClr val="bg2">
                    <a:lumMod val="90000"/>
                  </a:schemeClr>
                </a:solidFill>
                <a:latin typeface="Courier New" pitchFamily="49" charset="0"/>
                <a:cs typeface="Courier New" pitchFamily="49" charset="0"/>
              </a:rPr>
              <a:t>   $8, %</a:t>
            </a:r>
            <a:r>
              <a:rPr lang="en-US" b="1" dirty="0" err="1">
                <a:solidFill>
                  <a:schemeClr val="bg2">
                    <a:lumMod val="90000"/>
                  </a:schemeClr>
                </a:solidFill>
                <a:latin typeface="Courier New" pitchFamily="49" charset="0"/>
                <a:cs typeface="Courier New" pitchFamily="49" charset="0"/>
              </a:rPr>
              <a:t>esp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movl</a:t>
            </a:r>
            <a:r>
              <a:rPr lang="en-US" b="1" dirty="0">
                <a:solidFill>
                  <a:schemeClr val="bg2">
                    <a:lumMod val="90000"/>
                  </a:schemeClr>
                </a:solidFill>
                <a:latin typeface="Courier New" pitchFamily="49" charset="0"/>
                <a:cs typeface="Courier New" pitchFamily="49" charset="0"/>
              </a:rPr>
              <a:t>   $6, 4(%</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a:t>
            </a: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movl</a:t>
            </a:r>
            <a:r>
              <a:rPr lang="en-US" b="1" dirty="0">
                <a:solidFill>
                  <a:schemeClr val="bg2">
                    <a:lumMod val="90000"/>
                  </a:schemeClr>
                </a:solidFill>
                <a:latin typeface="Courier New" pitchFamily="49" charset="0"/>
                <a:cs typeface="Courier New" pitchFamily="49" charset="0"/>
              </a:rPr>
              <a:t>   $3, (%</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a:t>
            </a:r>
          </a:p>
          <a:p>
            <a:pPr marL="118872" indent="0">
              <a:buNone/>
            </a:pPr>
            <a:r>
              <a:rPr lang="en-US" b="1" dirty="0">
                <a:solidFill>
                  <a:schemeClr val="bg2">
                    <a:lumMod val="90000"/>
                  </a:schemeClr>
                </a:solidFill>
                <a:latin typeface="Courier New" pitchFamily="49" charset="0"/>
                <a:cs typeface="Courier New" pitchFamily="49" charset="0"/>
              </a:rPr>
              <a:t>  call   foo</a:t>
            </a:r>
          </a:p>
          <a:p>
            <a:pPr marL="118872" indent="0">
              <a:buNone/>
            </a:pPr>
            <a:r>
              <a:rPr lang="en-US" b="1" dirty="0">
                <a:latin typeface="Courier New" pitchFamily="49" charset="0"/>
                <a:cs typeface="Courier New" pitchFamily="49" charset="0"/>
              </a:rPr>
              <a:t>  leave</a:t>
            </a:r>
          </a:p>
          <a:p>
            <a:pPr marL="118872" indent="0">
              <a:buNone/>
            </a:pPr>
            <a:r>
              <a:rPr lang="en-US" b="1" dirty="0">
                <a:solidFill>
                  <a:schemeClr val="bg2">
                    <a:lumMod val="90000"/>
                  </a:schemeClr>
                </a:solidFill>
                <a:latin typeface="Courier New" pitchFamily="49" charset="0"/>
                <a:cs typeface="Courier New" pitchFamily="49" charset="0"/>
              </a:rPr>
              <a:t>  ret</a:t>
            </a:r>
          </a:p>
          <a:p>
            <a:pPr marL="118872" indent="0">
              <a:buNone/>
            </a:pPr>
            <a:endParaRPr lang="en-US" b="1" dirty="0">
              <a:latin typeface="Courier New" pitchFamily="49" charset="0"/>
              <a:cs typeface="Courier New" pitchFamily="49" charset="0"/>
            </a:endParaRPr>
          </a:p>
        </p:txBody>
      </p:sp>
      <p:sp>
        <p:nvSpPr>
          <p:cNvPr id="6" name="Rectangle 5"/>
          <p:cNvSpPr/>
          <p:nvPr/>
        </p:nvSpPr>
        <p:spPr>
          <a:xfrm>
            <a:off x="7924799"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924801" y="5562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8" name="Rectangle 7"/>
          <p:cNvSpPr/>
          <p:nvPr/>
        </p:nvSpPr>
        <p:spPr>
          <a:xfrm>
            <a:off x="7924801"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0" name="Rectangle 9"/>
          <p:cNvSpPr/>
          <p:nvPr/>
        </p:nvSpPr>
        <p:spPr>
          <a:xfrm>
            <a:off x="7924802"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1" name="Straight Arrow Connector 10"/>
          <p:cNvCxnSpPr/>
          <p:nvPr/>
        </p:nvCxnSpPr>
        <p:spPr>
          <a:xfrm>
            <a:off x="7277369" y="55626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11608342" y="5562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7924801" y="1600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3" name="TextBox 2"/>
          <p:cNvSpPr txBox="1"/>
          <p:nvPr/>
        </p:nvSpPr>
        <p:spPr>
          <a:xfrm>
            <a:off x="9313239" y="1859460"/>
            <a:ext cx="586093" cy="769441"/>
          </a:xfrm>
          <a:prstGeom prst="rect">
            <a:avLst/>
          </a:prstGeom>
          <a:noFill/>
        </p:spPr>
        <p:txBody>
          <a:bodyPr wrap="none" rtlCol="0">
            <a:spAutoFit/>
          </a:bodyPr>
          <a:lstStyle/>
          <a:p>
            <a:r>
              <a:rPr lang="en-US" sz="4400" b="1" dirty="0" smtClean="0"/>
              <a:t>…</a:t>
            </a:r>
            <a:endParaRPr lang="en-US" sz="4400" b="1" dirty="0"/>
          </a:p>
        </p:txBody>
      </p:sp>
      <p:sp>
        <p:nvSpPr>
          <p:cNvPr id="23" name="TextBox 22"/>
          <p:cNvSpPr txBox="1"/>
          <p:nvPr/>
        </p:nvSpPr>
        <p:spPr>
          <a:xfrm>
            <a:off x="2946400" y="5715001"/>
            <a:ext cx="4572000" cy="954107"/>
          </a:xfrm>
          <a:prstGeom prst="rect">
            <a:avLst/>
          </a:prstGeom>
          <a:noFill/>
          <a:ln w="31750">
            <a:solidFill>
              <a:schemeClr val="tx1"/>
            </a:solidFill>
          </a:ln>
        </p:spPr>
        <p:txBody>
          <a:bodyPr wrap="square" rtlCol="0">
            <a:spAutoFit/>
          </a:bodyPr>
          <a:lstStyle/>
          <a:p>
            <a:r>
              <a:rPr lang="en-US" sz="2800" b="1" dirty="0">
                <a:latin typeface="Courier New" pitchFamily="49" charset="0"/>
                <a:cs typeface="Courier New" pitchFamily="49" charset="0"/>
              </a:rPr>
              <a:t> </a:t>
            </a:r>
            <a:r>
              <a:rPr lang="en-US" sz="2800" b="1" baseline="0" dirty="0" err="1" smtClean="0">
                <a:latin typeface="Courier New" pitchFamily="49" charset="0"/>
                <a:cs typeface="Courier New" pitchFamily="49" charset="0"/>
              </a:rPr>
              <a:t>mov</a:t>
            </a:r>
            <a:r>
              <a:rPr lang="en-US" sz="2800" b="1" dirty="0" smtClean="0">
                <a:latin typeface="Courier New" pitchFamily="49" charset="0"/>
                <a:cs typeface="Courier New" pitchFamily="49" charset="0"/>
              </a:rPr>
              <a:t> %</a:t>
            </a:r>
            <a:r>
              <a:rPr lang="en-US" sz="2800" b="1" dirty="0" err="1" smtClean="0">
                <a:latin typeface="Courier New" pitchFamily="49" charset="0"/>
                <a:cs typeface="Courier New" pitchFamily="49" charset="0"/>
              </a:rPr>
              <a:t>ebp</a:t>
            </a:r>
            <a:r>
              <a:rPr lang="en-US" sz="2800" b="1" dirty="0" smtClean="0">
                <a:latin typeface="Courier New" pitchFamily="49" charset="0"/>
                <a:cs typeface="Courier New" pitchFamily="49" charset="0"/>
              </a:rPr>
              <a:t>, %</a:t>
            </a:r>
            <a:r>
              <a:rPr lang="en-US" sz="2800" b="1" dirty="0" err="1" smtClean="0">
                <a:latin typeface="Courier New" pitchFamily="49" charset="0"/>
                <a:cs typeface="Courier New" pitchFamily="49" charset="0"/>
              </a:rPr>
              <a:t>esp</a:t>
            </a:r>
            <a:endParaRPr lang="en-US" sz="2800" b="1" dirty="0" smtClean="0">
              <a:latin typeface="Courier New" pitchFamily="49" charset="0"/>
              <a:cs typeface="Courier New" pitchFamily="49" charset="0"/>
            </a:endParaRPr>
          </a:p>
          <a:p>
            <a:r>
              <a:rPr lang="en-US" sz="2800" b="1" dirty="0" smtClean="0">
                <a:latin typeface="Courier New" pitchFamily="49" charset="0"/>
                <a:cs typeface="Courier New" pitchFamily="49" charset="0"/>
              </a:rPr>
              <a:t> </a:t>
            </a:r>
            <a:r>
              <a:rPr lang="en-US" sz="2800" b="1" dirty="0" smtClean="0">
                <a:solidFill>
                  <a:schemeClr val="bg2">
                    <a:lumMod val="90000"/>
                  </a:schemeClr>
                </a:solidFill>
                <a:latin typeface="Courier New" pitchFamily="49" charset="0"/>
                <a:cs typeface="Courier New" pitchFamily="49" charset="0"/>
              </a:rPr>
              <a:t>pop %</a:t>
            </a:r>
            <a:r>
              <a:rPr lang="en-US" sz="2800" b="1" dirty="0" err="1" smtClean="0">
                <a:solidFill>
                  <a:schemeClr val="bg2">
                    <a:lumMod val="90000"/>
                  </a:schemeClr>
                </a:solidFill>
                <a:latin typeface="Courier New" pitchFamily="49" charset="0"/>
                <a:cs typeface="Courier New" pitchFamily="49" charset="0"/>
              </a:rPr>
              <a:t>ebp</a:t>
            </a:r>
            <a:endParaRPr lang="en-US" sz="2800" b="1" dirty="0">
              <a:solidFill>
                <a:schemeClr val="bg2">
                  <a:lumMod val="90000"/>
                </a:schemeClr>
              </a:solidFill>
              <a:latin typeface="Courier New" pitchFamily="49" charset="0"/>
              <a:cs typeface="Courier New" pitchFamily="49" charset="0"/>
            </a:endParaRPr>
          </a:p>
        </p:txBody>
      </p:sp>
    </p:spTree>
    <p:extLst>
      <p:ext uri="{BB962C8B-B14F-4D97-AF65-F5344CB8AC3E}">
        <p14:creationId xmlns:p14="http://schemas.microsoft.com/office/powerpoint/2010/main" val="121397271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7924801" y="5562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2" name="Rectangle 21"/>
          <p:cNvSpPr/>
          <p:nvPr/>
        </p:nvSpPr>
        <p:spPr>
          <a:xfrm>
            <a:off x="7924801" y="3733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1" name="Rectangle 20"/>
          <p:cNvSpPr/>
          <p:nvPr/>
        </p:nvSpPr>
        <p:spPr>
          <a:xfrm>
            <a:off x="7924801" y="3124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8" name="Rectangle 17"/>
          <p:cNvSpPr/>
          <p:nvPr/>
        </p:nvSpPr>
        <p:spPr>
          <a:xfrm>
            <a:off x="7924801" y="2514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err="1" smtClean="0"/>
              <a:t>example.s</a:t>
            </a:r>
            <a:r>
              <a:rPr lang="en-US" dirty="0" smtClean="0"/>
              <a:t> (x86)</a:t>
            </a:r>
            <a:endParaRPr lang="en-US" dirty="0"/>
          </a:p>
        </p:txBody>
      </p:sp>
      <p:sp>
        <p:nvSpPr>
          <p:cNvPr id="4" name="Content Placeholder 2"/>
          <p:cNvSpPr>
            <a:spLocks noGrp="1"/>
          </p:cNvSpPr>
          <p:nvPr>
            <p:ph idx="1"/>
          </p:nvPr>
        </p:nvSpPr>
        <p:spPr>
          <a:xfrm>
            <a:off x="101600" y="1775192"/>
            <a:ext cx="10972800" cy="4625609"/>
          </a:xfrm>
        </p:spPr>
        <p:txBody>
          <a:bodyPr>
            <a:normAutofit fontScale="92500" lnSpcReduction="10000"/>
          </a:bodyPr>
          <a:lstStyle/>
          <a:p>
            <a:pPr marL="118872" indent="0">
              <a:buNone/>
            </a:pPr>
            <a:r>
              <a:rPr lang="en-US" b="1" dirty="0">
                <a:latin typeface="Courier New" pitchFamily="49" charset="0"/>
                <a:cs typeface="Courier New" pitchFamily="49" charset="0"/>
              </a:rPr>
              <a:t>main:</a:t>
            </a: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pushl</a:t>
            </a: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movl</a:t>
            </a: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ebp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subl</a:t>
            </a:r>
            <a:r>
              <a:rPr lang="en-US" b="1" dirty="0">
                <a:solidFill>
                  <a:schemeClr val="bg2">
                    <a:lumMod val="90000"/>
                  </a:schemeClr>
                </a:solidFill>
                <a:latin typeface="Courier New" pitchFamily="49" charset="0"/>
                <a:cs typeface="Courier New" pitchFamily="49" charset="0"/>
              </a:rPr>
              <a:t>   $8, %</a:t>
            </a:r>
            <a:r>
              <a:rPr lang="en-US" b="1" dirty="0" err="1">
                <a:solidFill>
                  <a:schemeClr val="bg2">
                    <a:lumMod val="90000"/>
                  </a:schemeClr>
                </a:solidFill>
                <a:latin typeface="Courier New" pitchFamily="49" charset="0"/>
                <a:cs typeface="Courier New" pitchFamily="49" charset="0"/>
              </a:rPr>
              <a:t>esp</a:t>
            </a:r>
            <a:endParaRPr lang="en-US" b="1" dirty="0">
              <a:solidFill>
                <a:schemeClr val="bg2">
                  <a:lumMod val="90000"/>
                </a:schemeClr>
              </a:solidFill>
              <a:latin typeface="Courier New" pitchFamily="49" charset="0"/>
              <a:cs typeface="Courier New" pitchFamily="49" charset="0"/>
            </a:endParaRP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movl</a:t>
            </a:r>
            <a:r>
              <a:rPr lang="en-US" b="1" dirty="0">
                <a:solidFill>
                  <a:schemeClr val="bg2">
                    <a:lumMod val="90000"/>
                  </a:schemeClr>
                </a:solidFill>
                <a:latin typeface="Courier New" pitchFamily="49" charset="0"/>
                <a:cs typeface="Courier New" pitchFamily="49" charset="0"/>
              </a:rPr>
              <a:t>   $6, 4(%</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a:t>
            </a:r>
          </a:p>
          <a:p>
            <a:pPr marL="118872" indent="0">
              <a:buNone/>
            </a:pPr>
            <a:r>
              <a:rPr lang="en-US" b="1" dirty="0">
                <a:solidFill>
                  <a:schemeClr val="bg2">
                    <a:lumMod val="90000"/>
                  </a:schemeClr>
                </a:solidFill>
                <a:latin typeface="Courier New" pitchFamily="49" charset="0"/>
                <a:cs typeface="Courier New" pitchFamily="49" charset="0"/>
              </a:rPr>
              <a:t>  </a:t>
            </a:r>
            <a:r>
              <a:rPr lang="en-US" b="1" dirty="0" err="1">
                <a:solidFill>
                  <a:schemeClr val="bg2">
                    <a:lumMod val="90000"/>
                  </a:schemeClr>
                </a:solidFill>
                <a:latin typeface="Courier New" pitchFamily="49" charset="0"/>
                <a:cs typeface="Courier New" pitchFamily="49" charset="0"/>
              </a:rPr>
              <a:t>movl</a:t>
            </a:r>
            <a:r>
              <a:rPr lang="en-US" b="1" dirty="0">
                <a:solidFill>
                  <a:schemeClr val="bg2">
                    <a:lumMod val="90000"/>
                  </a:schemeClr>
                </a:solidFill>
                <a:latin typeface="Courier New" pitchFamily="49" charset="0"/>
                <a:cs typeface="Courier New" pitchFamily="49" charset="0"/>
              </a:rPr>
              <a:t>   $3, (%</a:t>
            </a:r>
            <a:r>
              <a:rPr lang="en-US" b="1" dirty="0" err="1">
                <a:solidFill>
                  <a:schemeClr val="bg2">
                    <a:lumMod val="90000"/>
                  </a:schemeClr>
                </a:solidFill>
                <a:latin typeface="Courier New" pitchFamily="49" charset="0"/>
                <a:cs typeface="Courier New" pitchFamily="49" charset="0"/>
              </a:rPr>
              <a:t>esp</a:t>
            </a:r>
            <a:r>
              <a:rPr lang="en-US" b="1" dirty="0">
                <a:solidFill>
                  <a:schemeClr val="bg2">
                    <a:lumMod val="90000"/>
                  </a:schemeClr>
                </a:solidFill>
                <a:latin typeface="Courier New" pitchFamily="49" charset="0"/>
                <a:cs typeface="Courier New" pitchFamily="49" charset="0"/>
              </a:rPr>
              <a:t>)</a:t>
            </a:r>
          </a:p>
          <a:p>
            <a:pPr marL="118872" indent="0">
              <a:buNone/>
            </a:pPr>
            <a:r>
              <a:rPr lang="en-US" b="1" dirty="0">
                <a:solidFill>
                  <a:schemeClr val="bg2">
                    <a:lumMod val="90000"/>
                  </a:schemeClr>
                </a:solidFill>
                <a:latin typeface="Courier New" pitchFamily="49" charset="0"/>
                <a:cs typeface="Courier New" pitchFamily="49" charset="0"/>
              </a:rPr>
              <a:t>  call   foo</a:t>
            </a:r>
          </a:p>
          <a:p>
            <a:pPr marL="118872" indent="0">
              <a:buNone/>
            </a:pPr>
            <a:r>
              <a:rPr lang="en-US" b="1" dirty="0">
                <a:latin typeface="Courier New" pitchFamily="49" charset="0"/>
                <a:cs typeface="Courier New" pitchFamily="49" charset="0"/>
              </a:rPr>
              <a:t>  leave</a:t>
            </a:r>
          </a:p>
          <a:p>
            <a:pPr marL="118872" indent="0">
              <a:buNone/>
            </a:pPr>
            <a:r>
              <a:rPr lang="en-US" b="1" dirty="0">
                <a:solidFill>
                  <a:schemeClr val="bg2">
                    <a:lumMod val="90000"/>
                  </a:schemeClr>
                </a:solidFill>
                <a:latin typeface="Courier New" pitchFamily="49" charset="0"/>
                <a:cs typeface="Courier New" pitchFamily="49" charset="0"/>
              </a:rPr>
              <a:t>  ret</a:t>
            </a:r>
          </a:p>
          <a:p>
            <a:pPr marL="118872" indent="0">
              <a:buNone/>
            </a:pPr>
            <a:endParaRPr lang="en-US" b="1" dirty="0">
              <a:latin typeface="Courier New" pitchFamily="49" charset="0"/>
              <a:cs typeface="Courier New" pitchFamily="49" charset="0"/>
            </a:endParaRPr>
          </a:p>
        </p:txBody>
      </p:sp>
      <p:sp>
        <p:nvSpPr>
          <p:cNvPr id="6" name="Rectangle 5"/>
          <p:cNvSpPr/>
          <p:nvPr/>
        </p:nvSpPr>
        <p:spPr>
          <a:xfrm>
            <a:off x="7924799"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7924801"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924801" y="4953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0" name="Rectangle 9"/>
          <p:cNvSpPr/>
          <p:nvPr/>
        </p:nvSpPr>
        <p:spPr>
          <a:xfrm>
            <a:off x="7924802" y="4343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2" name="Straight Arrow Connector 11"/>
          <p:cNvCxnSpPr/>
          <p:nvPr/>
        </p:nvCxnSpPr>
        <p:spPr>
          <a:xfrm flipH="1">
            <a:off x="11608342" y="66294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7924801" y="1600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3" name="TextBox 2"/>
          <p:cNvSpPr txBox="1"/>
          <p:nvPr/>
        </p:nvSpPr>
        <p:spPr>
          <a:xfrm>
            <a:off x="9313239" y="1859460"/>
            <a:ext cx="586093" cy="769441"/>
          </a:xfrm>
          <a:prstGeom prst="rect">
            <a:avLst/>
          </a:prstGeom>
          <a:noFill/>
        </p:spPr>
        <p:txBody>
          <a:bodyPr wrap="none" rtlCol="0">
            <a:spAutoFit/>
          </a:bodyPr>
          <a:lstStyle/>
          <a:p>
            <a:r>
              <a:rPr lang="en-US" sz="4400" b="1" dirty="0" smtClean="0"/>
              <a:t>…</a:t>
            </a:r>
            <a:endParaRPr lang="en-US" sz="4400" b="1" dirty="0"/>
          </a:p>
        </p:txBody>
      </p:sp>
      <p:sp>
        <p:nvSpPr>
          <p:cNvPr id="23" name="TextBox 22"/>
          <p:cNvSpPr txBox="1"/>
          <p:nvPr/>
        </p:nvSpPr>
        <p:spPr>
          <a:xfrm>
            <a:off x="2946400" y="5715001"/>
            <a:ext cx="4572000" cy="954107"/>
          </a:xfrm>
          <a:prstGeom prst="rect">
            <a:avLst/>
          </a:prstGeom>
          <a:noFill/>
          <a:ln w="31750">
            <a:solidFill>
              <a:schemeClr val="tx1"/>
            </a:solidFill>
          </a:ln>
        </p:spPr>
        <p:txBody>
          <a:bodyPr wrap="square" rtlCol="0">
            <a:spAutoFit/>
          </a:bodyPr>
          <a:lstStyle/>
          <a:p>
            <a:r>
              <a:rPr lang="en-US" sz="2800" b="1" dirty="0">
                <a:solidFill>
                  <a:schemeClr val="bg2">
                    <a:lumMod val="90000"/>
                  </a:schemeClr>
                </a:solidFill>
                <a:latin typeface="Courier New" pitchFamily="49" charset="0"/>
                <a:cs typeface="Courier New" pitchFamily="49" charset="0"/>
              </a:rPr>
              <a:t> </a:t>
            </a:r>
            <a:r>
              <a:rPr lang="en-US" sz="2800" b="1" baseline="0" dirty="0" err="1" smtClean="0">
                <a:solidFill>
                  <a:schemeClr val="bg2">
                    <a:lumMod val="90000"/>
                  </a:schemeClr>
                </a:solidFill>
                <a:latin typeface="Courier New" pitchFamily="49" charset="0"/>
                <a:cs typeface="Courier New" pitchFamily="49" charset="0"/>
              </a:rPr>
              <a:t>mov</a:t>
            </a:r>
            <a:r>
              <a:rPr lang="en-US" sz="2800" b="1" dirty="0" smtClean="0">
                <a:solidFill>
                  <a:schemeClr val="bg2">
                    <a:lumMod val="90000"/>
                  </a:schemeClr>
                </a:solidFill>
                <a:latin typeface="Courier New" pitchFamily="49" charset="0"/>
                <a:cs typeface="Courier New" pitchFamily="49" charset="0"/>
              </a:rPr>
              <a:t> %</a:t>
            </a:r>
            <a:r>
              <a:rPr lang="en-US" sz="2800" b="1" dirty="0" err="1" smtClean="0">
                <a:solidFill>
                  <a:schemeClr val="bg2">
                    <a:lumMod val="90000"/>
                  </a:schemeClr>
                </a:solidFill>
                <a:latin typeface="Courier New" pitchFamily="49" charset="0"/>
                <a:cs typeface="Courier New" pitchFamily="49" charset="0"/>
              </a:rPr>
              <a:t>ebp</a:t>
            </a:r>
            <a:r>
              <a:rPr lang="en-US" sz="2800" b="1" dirty="0" smtClean="0">
                <a:solidFill>
                  <a:schemeClr val="bg2">
                    <a:lumMod val="90000"/>
                  </a:schemeClr>
                </a:solidFill>
                <a:latin typeface="Courier New" pitchFamily="49" charset="0"/>
                <a:cs typeface="Courier New" pitchFamily="49" charset="0"/>
              </a:rPr>
              <a:t>, %</a:t>
            </a:r>
            <a:r>
              <a:rPr lang="en-US" sz="2800" b="1" dirty="0" err="1" smtClean="0">
                <a:solidFill>
                  <a:schemeClr val="bg2">
                    <a:lumMod val="90000"/>
                  </a:schemeClr>
                </a:solidFill>
                <a:latin typeface="Courier New" pitchFamily="49" charset="0"/>
                <a:cs typeface="Courier New" pitchFamily="49" charset="0"/>
              </a:rPr>
              <a:t>esp</a:t>
            </a:r>
            <a:endParaRPr lang="en-US" sz="2800" b="1" dirty="0" smtClean="0">
              <a:solidFill>
                <a:schemeClr val="bg2">
                  <a:lumMod val="90000"/>
                </a:schemeClr>
              </a:solidFill>
              <a:latin typeface="Courier New" pitchFamily="49" charset="0"/>
              <a:cs typeface="Courier New" pitchFamily="49" charset="0"/>
            </a:endParaRPr>
          </a:p>
          <a:p>
            <a:r>
              <a:rPr lang="en-US" sz="2800" b="1" dirty="0" smtClean="0">
                <a:latin typeface="Courier New" pitchFamily="49" charset="0"/>
                <a:cs typeface="Courier New" pitchFamily="49" charset="0"/>
              </a:rPr>
              <a:t> pop %</a:t>
            </a:r>
            <a:r>
              <a:rPr lang="en-US" sz="2800" b="1" dirty="0" err="1" smtClean="0">
                <a:latin typeface="Courier New" pitchFamily="49" charset="0"/>
                <a:cs typeface="Courier New" pitchFamily="49" charset="0"/>
              </a:rPr>
              <a:t>ebp</a:t>
            </a:r>
            <a:endParaRPr lang="en-US" sz="2800" b="1" dirty="0">
              <a:latin typeface="Courier New" pitchFamily="49" charset="0"/>
              <a:cs typeface="Courier New" pitchFamily="49" charset="0"/>
            </a:endParaRPr>
          </a:p>
        </p:txBody>
      </p:sp>
      <p:cxnSp>
        <p:nvCxnSpPr>
          <p:cNvPr id="11" name="Straight Arrow Connector 10"/>
          <p:cNvCxnSpPr/>
          <p:nvPr/>
        </p:nvCxnSpPr>
        <p:spPr>
          <a:xfrm>
            <a:off x="7277369" y="61722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697775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Virtual </a:t>
            </a:r>
            <a:r>
              <a:rPr lang="en-US" dirty="0" smtClean="0"/>
              <a:t>Memory</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19833626"/>
              </p:ext>
            </p:extLst>
          </p:nvPr>
        </p:nvGraphicFramePr>
        <p:xfrm>
          <a:off x="4800600" y="1417638"/>
          <a:ext cx="1905000" cy="4567528"/>
        </p:xfrm>
        <a:graphic>
          <a:graphicData uri="http://schemas.openxmlformats.org/drawingml/2006/table">
            <a:tbl>
              <a:tblPr>
                <a:tableStyleId>{5C22544A-7EE6-4342-B048-85BDC9FD1C3A}</a:tableStyleId>
              </a:tblPr>
              <a:tblGrid>
                <a:gridCol w="1905000"/>
              </a:tblGrid>
              <a:tr h="570941">
                <a:tc>
                  <a:txBody>
                    <a:bodyPr/>
                    <a:lstStyle/>
                    <a:p>
                      <a:endParaRPr lang="en-US" dirty="0"/>
                    </a:p>
                  </a:txBody>
                  <a:tcPr/>
                </a:tc>
              </a:tr>
              <a:tr h="570941">
                <a:tc>
                  <a:txBody>
                    <a:bodyPr/>
                    <a:lstStyle/>
                    <a:p>
                      <a:endParaRPr lang="en-US"/>
                    </a:p>
                  </a:txBody>
                  <a:tcPr/>
                </a:tc>
              </a:tr>
              <a:tr h="570941">
                <a:tc>
                  <a:txBody>
                    <a:bodyPr/>
                    <a:lstStyle/>
                    <a:p>
                      <a:endParaRPr lang="en-US"/>
                    </a:p>
                  </a:txBody>
                  <a:tcPr/>
                </a:tc>
              </a:tr>
              <a:tr h="570941">
                <a:tc>
                  <a:txBody>
                    <a:bodyPr/>
                    <a:lstStyle/>
                    <a:p>
                      <a:endParaRPr lang="en-US"/>
                    </a:p>
                  </a:txBody>
                  <a:tcPr/>
                </a:tc>
              </a:tr>
              <a:tr h="570941">
                <a:tc>
                  <a:txBody>
                    <a:bodyPr/>
                    <a:lstStyle/>
                    <a:p>
                      <a:endParaRPr lang="en-US"/>
                    </a:p>
                  </a:txBody>
                  <a:tcPr/>
                </a:tc>
              </a:tr>
              <a:tr h="570941">
                <a:tc>
                  <a:txBody>
                    <a:bodyPr/>
                    <a:lstStyle/>
                    <a:p>
                      <a:endParaRPr lang="en-US"/>
                    </a:p>
                  </a:txBody>
                  <a:tcPr/>
                </a:tc>
              </a:tr>
              <a:tr h="570941">
                <a:tc>
                  <a:txBody>
                    <a:bodyPr/>
                    <a:lstStyle/>
                    <a:p>
                      <a:endParaRPr lang="en-US"/>
                    </a:p>
                  </a:txBody>
                  <a:tcPr/>
                </a:tc>
              </a:tr>
              <a:tr h="570941">
                <a:tc>
                  <a:txBody>
                    <a:bodyPr/>
                    <a:lstStyle/>
                    <a:p>
                      <a:endParaRPr lang="en-US" dirty="0"/>
                    </a:p>
                  </a:txBody>
                  <a:tcPr/>
                </a:tc>
              </a:tr>
            </a:tbl>
          </a:graphicData>
        </a:graphic>
      </p:graphicFrame>
      <p:graphicFrame>
        <p:nvGraphicFramePr>
          <p:cNvPr id="6" name="Content Placeholder 3"/>
          <p:cNvGraphicFramePr>
            <a:graphicFrameLocks/>
          </p:cNvGraphicFramePr>
          <p:nvPr>
            <p:extLst>
              <p:ext uri="{D42A27DB-BD31-4B8C-83A1-F6EECF244321}">
                <p14:modId xmlns:p14="http://schemas.microsoft.com/office/powerpoint/2010/main" val="956358101"/>
              </p:ext>
            </p:extLst>
          </p:nvPr>
        </p:nvGraphicFramePr>
        <p:xfrm>
          <a:off x="9642764" y="1417638"/>
          <a:ext cx="1905000" cy="4567528"/>
        </p:xfrm>
        <a:graphic>
          <a:graphicData uri="http://schemas.openxmlformats.org/drawingml/2006/table">
            <a:tbl>
              <a:tblPr>
                <a:tableStyleId>{5C22544A-7EE6-4342-B048-85BDC9FD1C3A}</a:tableStyleId>
              </a:tblPr>
              <a:tblGrid>
                <a:gridCol w="1905000"/>
              </a:tblGrid>
              <a:tr h="570941">
                <a:tc>
                  <a:txBody>
                    <a:bodyPr/>
                    <a:lstStyle/>
                    <a:p>
                      <a:endParaRPr lang="en-US" dirty="0"/>
                    </a:p>
                  </a:txBody>
                  <a:tcPr/>
                </a:tc>
              </a:tr>
              <a:tr h="570941">
                <a:tc>
                  <a:txBody>
                    <a:bodyPr/>
                    <a:lstStyle/>
                    <a:p>
                      <a:endParaRPr lang="en-US"/>
                    </a:p>
                  </a:txBody>
                  <a:tcPr/>
                </a:tc>
              </a:tr>
              <a:tr h="570941">
                <a:tc>
                  <a:txBody>
                    <a:bodyPr/>
                    <a:lstStyle/>
                    <a:p>
                      <a:endParaRPr lang="en-US"/>
                    </a:p>
                  </a:txBody>
                  <a:tcPr/>
                </a:tc>
              </a:tr>
              <a:tr h="570941">
                <a:tc>
                  <a:txBody>
                    <a:bodyPr/>
                    <a:lstStyle/>
                    <a:p>
                      <a:endParaRPr lang="en-US"/>
                    </a:p>
                  </a:txBody>
                  <a:tcPr/>
                </a:tc>
              </a:tr>
              <a:tr h="570941">
                <a:tc>
                  <a:txBody>
                    <a:bodyPr/>
                    <a:lstStyle/>
                    <a:p>
                      <a:endParaRPr lang="en-US"/>
                    </a:p>
                  </a:txBody>
                  <a:tcPr/>
                </a:tc>
              </a:tr>
              <a:tr h="570941">
                <a:tc>
                  <a:txBody>
                    <a:bodyPr/>
                    <a:lstStyle/>
                    <a:p>
                      <a:endParaRPr lang="en-US"/>
                    </a:p>
                  </a:txBody>
                  <a:tcPr/>
                </a:tc>
              </a:tr>
              <a:tr h="570941">
                <a:tc>
                  <a:txBody>
                    <a:bodyPr/>
                    <a:lstStyle/>
                    <a:p>
                      <a:endParaRPr lang="en-US"/>
                    </a:p>
                  </a:txBody>
                  <a:tcPr/>
                </a:tc>
              </a:tr>
              <a:tr h="570941">
                <a:tc>
                  <a:txBody>
                    <a:bodyPr/>
                    <a:lstStyle/>
                    <a:p>
                      <a:endParaRPr lang="en-US" dirty="0"/>
                    </a:p>
                  </a:txBody>
                  <a:tcPr/>
                </a:tc>
              </a:tr>
            </a:tbl>
          </a:graphicData>
        </a:graphic>
      </p:graphicFrame>
      <p:cxnSp>
        <p:nvCxnSpPr>
          <p:cNvPr id="8" name="Straight Arrow Connector 7"/>
          <p:cNvCxnSpPr/>
          <p:nvPr/>
        </p:nvCxnSpPr>
        <p:spPr>
          <a:xfrm>
            <a:off x="6705600" y="1676400"/>
            <a:ext cx="2895600" cy="17526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V="1">
            <a:off x="6705601" y="1676400"/>
            <a:ext cx="2937164" cy="5334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6684817" y="2819400"/>
            <a:ext cx="2957947" cy="2286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4611602" y="6145959"/>
            <a:ext cx="2281845" cy="461665"/>
          </a:xfrm>
          <a:prstGeom prst="rect">
            <a:avLst/>
          </a:prstGeom>
          <a:noFill/>
        </p:spPr>
        <p:txBody>
          <a:bodyPr wrap="none" rtlCol="0">
            <a:spAutoFit/>
          </a:bodyPr>
          <a:lstStyle/>
          <a:p>
            <a:r>
              <a:rPr lang="en-US" sz="2400" dirty="0" smtClean="0">
                <a:latin typeface="Lucida Sans" panose="020B0602030504020204" pitchFamily="34" charset="0"/>
              </a:rPr>
              <a:t>Pages (virtual)</a:t>
            </a:r>
          </a:p>
        </p:txBody>
      </p:sp>
      <p:sp>
        <p:nvSpPr>
          <p:cNvPr id="14" name="TextBox 13"/>
          <p:cNvSpPr txBox="1"/>
          <p:nvPr/>
        </p:nvSpPr>
        <p:spPr>
          <a:xfrm>
            <a:off x="8534400" y="6145958"/>
            <a:ext cx="2115182" cy="461665"/>
          </a:xfrm>
          <a:prstGeom prst="rect">
            <a:avLst/>
          </a:prstGeom>
          <a:noFill/>
        </p:spPr>
        <p:txBody>
          <a:bodyPr wrap="none" rtlCol="0">
            <a:spAutoFit/>
          </a:bodyPr>
          <a:lstStyle/>
          <a:p>
            <a:r>
              <a:rPr lang="en-US" sz="2400" dirty="0" smtClean="0">
                <a:latin typeface="Lucida Sans" panose="020B0602030504020204" pitchFamily="34" charset="0"/>
              </a:rPr>
              <a:t>Frames (real)</a:t>
            </a:r>
          </a:p>
        </p:txBody>
      </p:sp>
      <p:sp>
        <p:nvSpPr>
          <p:cNvPr id="15" name="Content Placeholder 2"/>
          <p:cNvSpPr txBox="1">
            <a:spLocks/>
          </p:cNvSpPr>
          <p:nvPr/>
        </p:nvSpPr>
        <p:spPr>
          <a:xfrm>
            <a:off x="609601" y="1600201"/>
            <a:ext cx="4002001" cy="500742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Clr>
                <a:schemeClr val="bg1">
                  <a:lumMod val="65000"/>
                </a:schemeClr>
              </a:buClr>
              <a:buFont typeface="Arial" pitchFamily="34" charset="0"/>
              <a:buChar char="•"/>
              <a:defRPr sz="3200" kern="1200">
                <a:solidFill>
                  <a:schemeClr val="tx1"/>
                </a:solidFill>
                <a:latin typeface="Lucida Sans" panose="020B0602030504020204" pitchFamily="34" charset="0"/>
                <a:ea typeface="+mn-ea"/>
                <a:cs typeface="+mn-cs"/>
              </a:defRPr>
            </a:lvl1pPr>
            <a:lvl2pPr marL="742950" indent="-285750" algn="l" defTabSz="914400" rtl="0" eaLnBrk="1" latinLnBrk="0" hangingPunct="1">
              <a:spcBef>
                <a:spcPct val="20000"/>
              </a:spcBef>
              <a:buClr>
                <a:schemeClr val="bg1">
                  <a:lumMod val="65000"/>
                </a:schemeClr>
              </a:buClr>
              <a:buFont typeface="Arial" pitchFamily="34" charset="0"/>
              <a:buChar char="–"/>
              <a:defRPr sz="2800" kern="1200">
                <a:solidFill>
                  <a:schemeClr val="tx1"/>
                </a:solidFill>
                <a:latin typeface="Lucida Sans" panose="020B0602030504020204" pitchFamily="34" charset="0"/>
                <a:ea typeface="+mn-ea"/>
                <a:cs typeface="+mn-cs"/>
              </a:defRPr>
            </a:lvl2pPr>
            <a:lvl3pPr marL="1143000" indent="-228600" algn="l" defTabSz="914400" rtl="0" eaLnBrk="1" latinLnBrk="0" hangingPunct="1">
              <a:spcBef>
                <a:spcPct val="20000"/>
              </a:spcBef>
              <a:buClr>
                <a:schemeClr val="bg1">
                  <a:lumMod val="65000"/>
                </a:schemeClr>
              </a:buClr>
              <a:buFont typeface="Arial" pitchFamily="34" charset="0"/>
              <a:buChar char="•"/>
              <a:defRPr sz="2400" kern="1200">
                <a:solidFill>
                  <a:schemeClr val="tx1"/>
                </a:solidFill>
                <a:latin typeface="Lucida Sans" panose="020B0602030504020204" pitchFamily="34" charset="0"/>
                <a:ea typeface="+mn-ea"/>
                <a:cs typeface="+mn-cs"/>
              </a:defRPr>
            </a:lvl3pPr>
            <a:lvl4pPr marL="1600200" indent="-228600" algn="l" defTabSz="914400" rtl="0" eaLnBrk="1" latinLnBrk="0" hangingPunct="1">
              <a:spcBef>
                <a:spcPct val="20000"/>
              </a:spcBef>
              <a:buClr>
                <a:schemeClr val="bg1">
                  <a:lumMod val="65000"/>
                </a:schemeClr>
              </a:buClr>
              <a:buFont typeface="Arial" pitchFamily="34" charset="0"/>
              <a:buChar char="–"/>
              <a:defRPr sz="2000" kern="1200">
                <a:solidFill>
                  <a:schemeClr val="tx1"/>
                </a:solidFill>
                <a:latin typeface="Lucida Sans" panose="020B0602030504020204" pitchFamily="34" charset="0"/>
                <a:ea typeface="+mn-ea"/>
                <a:cs typeface="+mn-cs"/>
              </a:defRPr>
            </a:lvl4pPr>
            <a:lvl5pPr marL="2057400" indent="-228600" algn="l" defTabSz="914400" rtl="0" eaLnBrk="1" latinLnBrk="0" hangingPunct="1">
              <a:spcBef>
                <a:spcPct val="20000"/>
              </a:spcBef>
              <a:buClr>
                <a:schemeClr val="bg1">
                  <a:lumMod val="65000"/>
                </a:schemeClr>
              </a:buClr>
              <a:buFont typeface="Arial" pitchFamily="34" charset="0"/>
              <a:buChar char="»"/>
              <a:defRPr sz="2000" kern="1200">
                <a:solidFill>
                  <a:schemeClr val="tx1"/>
                </a:solidFill>
                <a:latin typeface="Lucida Sans" panose="020B060203050402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800" dirty="0" smtClean="0"/>
              <a:t>Virtual address: </a:t>
            </a:r>
          </a:p>
          <a:p>
            <a:pPr marL="0" indent="0">
              <a:buNone/>
            </a:pPr>
            <a:r>
              <a:rPr lang="en-US" sz="2800" dirty="0"/>
              <a:t>	</a:t>
            </a:r>
            <a:r>
              <a:rPr lang="en-US" sz="2800" dirty="0" smtClean="0"/>
              <a:t>(p#, offset)</a:t>
            </a:r>
          </a:p>
          <a:p>
            <a:pPr marL="0" indent="0">
              <a:buNone/>
            </a:pPr>
            <a:endParaRPr lang="en-US" sz="2800" dirty="0"/>
          </a:p>
          <a:p>
            <a:pPr marL="0" indent="0">
              <a:buNone/>
            </a:pPr>
            <a:endParaRPr lang="en-US" sz="2800" dirty="0" smtClean="0"/>
          </a:p>
          <a:p>
            <a:pPr marL="0" indent="0">
              <a:buNone/>
            </a:pPr>
            <a:endParaRPr lang="en-US" sz="2800" dirty="0"/>
          </a:p>
          <a:p>
            <a:pPr marL="0" indent="0">
              <a:buNone/>
            </a:pPr>
            <a:endParaRPr lang="en-US" sz="2800" dirty="0" smtClean="0"/>
          </a:p>
          <a:p>
            <a:pPr marL="0" indent="0">
              <a:buNone/>
            </a:pPr>
            <a:endParaRPr lang="en-US" sz="2800" dirty="0" smtClean="0"/>
          </a:p>
          <a:p>
            <a:pPr marL="0" indent="0">
              <a:buNone/>
            </a:pPr>
            <a:r>
              <a:rPr lang="en-US" sz="2800" dirty="0" smtClean="0"/>
              <a:t>Physical address:</a:t>
            </a:r>
          </a:p>
          <a:p>
            <a:pPr marL="0" indent="0">
              <a:buNone/>
            </a:pPr>
            <a:r>
              <a:rPr lang="en-US" sz="2800" dirty="0"/>
              <a:t>	</a:t>
            </a:r>
            <a:r>
              <a:rPr lang="en-US" sz="2800" dirty="0" smtClean="0"/>
              <a:t>(f#, offset)</a:t>
            </a:r>
            <a:endParaRPr lang="en-US" sz="2800" dirty="0"/>
          </a:p>
        </p:txBody>
      </p:sp>
      <p:sp>
        <p:nvSpPr>
          <p:cNvPr id="16" name="Down Arrow 15"/>
          <p:cNvSpPr/>
          <p:nvPr/>
        </p:nvSpPr>
        <p:spPr>
          <a:xfrm>
            <a:off x="1708565" y="2714996"/>
            <a:ext cx="323435" cy="2238004"/>
          </a:xfrm>
          <a:prstGeom prst="downArrow">
            <a:avLst/>
          </a:prstGeom>
          <a:solidFill>
            <a:schemeClr val="tx2">
              <a:lumMod val="40000"/>
              <a:lumOff val="60000"/>
              <a:alpha val="50000"/>
            </a:schemeClr>
          </a:solidFill>
          <a:ln>
            <a:solidFill>
              <a:schemeClr val="tx2">
                <a:lumMod val="60000"/>
                <a:lumOff val="40000"/>
                <a:alpha val="50000"/>
              </a:schemeClr>
            </a:solid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2800" dirty="0">
              <a:latin typeface="Lucida Sans" panose="020B0602030504020204" pitchFamily="34" charset="0"/>
            </a:endParaRPr>
          </a:p>
        </p:txBody>
      </p:sp>
      <p:sp>
        <p:nvSpPr>
          <p:cNvPr id="17" name="TextBox 16"/>
          <p:cNvSpPr txBox="1"/>
          <p:nvPr/>
        </p:nvSpPr>
        <p:spPr>
          <a:xfrm>
            <a:off x="2207331" y="3029686"/>
            <a:ext cx="2397712" cy="1569660"/>
          </a:xfrm>
          <a:prstGeom prst="rect">
            <a:avLst/>
          </a:prstGeom>
          <a:noFill/>
        </p:spPr>
        <p:txBody>
          <a:bodyPr wrap="none" rtlCol="0">
            <a:spAutoFit/>
          </a:bodyPr>
          <a:lstStyle/>
          <a:p>
            <a:r>
              <a:rPr lang="en-US" sz="2400" dirty="0" smtClean="0">
                <a:latin typeface="Lucida Sans" panose="020B0602030504020204" pitchFamily="34" charset="0"/>
              </a:rPr>
              <a:t>Page table</a:t>
            </a:r>
          </a:p>
          <a:p>
            <a:endParaRPr lang="en-US" sz="2400" dirty="0">
              <a:latin typeface="Lucida Sans" panose="020B0602030504020204" pitchFamily="34" charset="0"/>
            </a:endParaRPr>
          </a:p>
          <a:p>
            <a:r>
              <a:rPr lang="en-US" sz="2400" dirty="0" smtClean="0">
                <a:latin typeface="Lucida Sans" panose="020B0602030504020204" pitchFamily="34" charset="0"/>
              </a:rPr>
              <a:t>contains r/w/x</a:t>
            </a:r>
          </a:p>
          <a:p>
            <a:r>
              <a:rPr lang="en-US" sz="2400" dirty="0" smtClean="0">
                <a:latin typeface="Lucida Sans" panose="020B0602030504020204" pitchFamily="34" charset="0"/>
              </a:rPr>
              <a:t>bits</a:t>
            </a:r>
          </a:p>
        </p:txBody>
      </p:sp>
    </p:spTree>
    <p:extLst>
      <p:ext uri="{BB962C8B-B14F-4D97-AF65-F5344CB8AC3E}">
        <p14:creationId xmlns:p14="http://schemas.microsoft.com/office/powerpoint/2010/main" val="4597695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Buffer </a:t>
            </a:r>
            <a:r>
              <a:rPr lang="en-US" dirty="0" smtClean="0"/>
              <a:t>Overflow </a:t>
            </a:r>
            <a:r>
              <a:rPr lang="en-US" dirty="0"/>
              <a:t>E</a:t>
            </a:r>
            <a:r>
              <a:rPr lang="en-US" dirty="0" smtClean="0"/>
              <a:t>xample</a:t>
            </a:r>
            <a:endParaRPr lang="en-US" dirty="0"/>
          </a:p>
        </p:txBody>
      </p:sp>
      <p:sp>
        <p:nvSpPr>
          <p:cNvPr id="3" name="Content Placeholder 2"/>
          <p:cNvSpPr>
            <a:spLocks noGrp="1"/>
          </p:cNvSpPr>
          <p:nvPr>
            <p:ph idx="1"/>
          </p:nvPr>
        </p:nvSpPr>
        <p:spPr>
          <a:xfrm>
            <a:off x="203200" y="1851391"/>
            <a:ext cx="10972800" cy="4625609"/>
          </a:xfrm>
        </p:spPr>
        <p:txBody>
          <a:bodyPr>
            <a:noAutofit/>
          </a:bodyPr>
          <a:lstStyle/>
          <a:p>
            <a:pPr marL="118872" indent="0">
              <a:buNone/>
            </a:pPr>
            <a:r>
              <a:rPr lang="en-US" sz="2400" b="1" dirty="0" smtClean="0">
                <a:latin typeface="Courier New" pitchFamily="49" charset="0"/>
                <a:cs typeface="Courier New" pitchFamily="49" charset="0"/>
              </a:rPr>
              <a:t>void foo(char *</a:t>
            </a:r>
            <a:r>
              <a:rPr lang="en-US" sz="2400" b="1" dirty="0" err="1" smtClean="0">
                <a:latin typeface="Courier New" pitchFamily="49" charset="0"/>
                <a:cs typeface="Courier New" pitchFamily="49" charset="0"/>
              </a:rPr>
              <a:t>str</a:t>
            </a:r>
            <a:r>
              <a:rPr lang="en-US" sz="2400" b="1" dirty="0" smtClean="0">
                <a:latin typeface="Courier New" pitchFamily="49" charset="0"/>
                <a:cs typeface="Courier New" pitchFamily="49" charset="0"/>
              </a:rPr>
              <a:t>) {</a:t>
            </a:r>
          </a:p>
          <a:p>
            <a:pPr marL="118872" indent="0">
              <a:buNone/>
            </a:pPr>
            <a:r>
              <a:rPr lang="en-US" sz="2400" b="1" dirty="0" smtClean="0">
                <a:latin typeface="Courier New" pitchFamily="49" charset="0"/>
                <a:cs typeface="Courier New" pitchFamily="49" charset="0"/>
              </a:rPr>
              <a:t>   char buffer[16];</a:t>
            </a:r>
          </a:p>
          <a:p>
            <a:pPr marL="118872" indent="0">
              <a:buNone/>
            </a:pPr>
            <a:r>
              <a:rPr lang="en-US" sz="2400" b="1" dirty="0" smtClean="0">
                <a:latin typeface="Courier New" pitchFamily="49" charset="0"/>
                <a:cs typeface="Courier New" pitchFamily="49" charset="0"/>
              </a:rPr>
              <a:t>   </a:t>
            </a:r>
            <a:r>
              <a:rPr lang="en-US" sz="2400" b="1" dirty="0" err="1" smtClean="0">
                <a:latin typeface="Courier New" pitchFamily="49" charset="0"/>
                <a:cs typeface="Courier New" pitchFamily="49" charset="0"/>
              </a:rPr>
              <a:t>strcpy</a:t>
            </a:r>
            <a:r>
              <a:rPr lang="en-US" sz="2400" b="1" dirty="0" smtClean="0">
                <a:latin typeface="Courier New" pitchFamily="49" charset="0"/>
                <a:cs typeface="Courier New" pitchFamily="49" charset="0"/>
              </a:rPr>
              <a:t>(buffer, </a:t>
            </a:r>
            <a:r>
              <a:rPr lang="en-US" sz="2400" b="1" dirty="0" err="1" smtClean="0">
                <a:latin typeface="Courier New" pitchFamily="49" charset="0"/>
                <a:cs typeface="Courier New" pitchFamily="49" charset="0"/>
              </a:rPr>
              <a:t>str</a:t>
            </a:r>
            <a:r>
              <a:rPr lang="en-US" sz="2400" b="1" dirty="0" smtClean="0">
                <a:latin typeface="Courier New" pitchFamily="49" charset="0"/>
                <a:cs typeface="Courier New" pitchFamily="49" charset="0"/>
              </a:rPr>
              <a:t>);</a:t>
            </a:r>
          </a:p>
          <a:p>
            <a:pPr marL="118872" indent="0">
              <a:buNone/>
            </a:pPr>
            <a:r>
              <a:rPr lang="en-US" sz="2400" b="1" dirty="0" smtClean="0">
                <a:latin typeface="Courier New" pitchFamily="49" charset="0"/>
                <a:cs typeface="Courier New" pitchFamily="49" charset="0"/>
              </a:rPr>
              <a:t>}</a:t>
            </a:r>
          </a:p>
          <a:p>
            <a:pPr marL="118872" indent="0">
              <a:buNone/>
            </a:pPr>
            <a:endParaRPr lang="en-US" sz="2400" b="1" dirty="0" smtClean="0">
              <a:latin typeface="Courier New" pitchFamily="49" charset="0"/>
              <a:cs typeface="Courier New" pitchFamily="49" charset="0"/>
            </a:endParaRPr>
          </a:p>
          <a:p>
            <a:pPr marL="118872" indent="0">
              <a:buNone/>
            </a:pPr>
            <a:r>
              <a:rPr lang="en-US" sz="2400" b="1" dirty="0">
                <a:latin typeface="Courier New" pitchFamily="49" charset="0"/>
                <a:cs typeface="Courier New" pitchFamily="49" charset="0"/>
              </a:rPr>
              <a:t>void main() {</a:t>
            </a:r>
          </a:p>
          <a:p>
            <a:pPr marL="118872" indent="0">
              <a:buNone/>
            </a:pPr>
            <a:r>
              <a:rPr lang="en-US" sz="2400" b="1" dirty="0">
                <a:latin typeface="Courier New" pitchFamily="49" charset="0"/>
                <a:cs typeface="Courier New" pitchFamily="49" charset="0"/>
              </a:rPr>
              <a:t>  char </a:t>
            </a:r>
            <a:r>
              <a:rPr lang="en-US" sz="2400" b="1" dirty="0" err="1">
                <a:latin typeface="Courier New" pitchFamily="49" charset="0"/>
                <a:cs typeface="Courier New" pitchFamily="49" charset="0"/>
              </a:rPr>
              <a:t>buf</a:t>
            </a:r>
            <a:r>
              <a:rPr lang="en-US" sz="2400" b="1" dirty="0">
                <a:latin typeface="Courier New" pitchFamily="49" charset="0"/>
                <a:cs typeface="Courier New" pitchFamily="49" charset="0"/>
              </a:rPr>
              <a:t>[256];</a:t>
            </a:r>
          </a:p>
          <a:p>
            <a:pPr marL="118872" indent="0">
              <a:buNone/>
            </a:pPr>
            <a:r>
              <a:rPr lang="en-US" sz="2400" b="1" dirty="0">
                <a:latin typeface="Courier New" pitchFamily="49" charset="0"/>
                <a:cs typeface="Courier New" pitchFamily="49" charset="0"/>
              </a:rPr>
              <a:t>  </a:t>
            </a:r>
            <a:r>
              <a:rPr lang="en-US" sz="2400" b="1" dirty="0" err="1">
                <a:latin typeface="Courier New" pitchFamily="49" charset="0"/>
                <a:cs typeface="Courier New" pitchFamily="49" charset="0"/>
              </a:rPr>
              <a:t>memset</a:t>
            </a:r>
            <a:r>
              <a:rPr lang="en-US" sz="2400" b="1" dirty="0">
                <a:latin typeface="Courier New" pitchFamily="49" charset="0"/>
                <a:cs typeface="Courier New" pitchFamily="49" charset="0"/>
              </a:rPr>
              <a:t>(</a:t>
            </a:r>
            <a:r>
              <a:rPr lang="en-US" sz="2400" b="1" dirty="0" err="1">
                <a:latin typeface="Courier New" pitchFamily="49" charset="0"/>
                <a:cs typeface="Courier New" pitchFamily="49" charset="0"/>
              </a:rPr>
              <a:t>buf</a:t>
            </a:r>
            <a:r>
              <a:rPr lang="en-US" sz="2400" b="1" dirty="0">
                <a:latin typeface="Courier New" pitchFamily="49" charset="0"/>
                <a:cs typeface="Courier New" pitchFamily="49" charset="0"/>
              </a:rPr>
              <a:t>, ‘A’, 255);</a:t>
            </a:r>
          </a:p>
          <a:p>
            <a:pPr marL="118872" indent="0">
              <a:buNone/>
            </a:pPr>
            <a:r>
              <a:rPr lang="en-US" sz="2400" b="1" dirty="0">
                <a:latin typeface="Courier New" pitchFamily="49" charset="0"/>
                <a:cs typeface="Courier New" pitchFamily="49" charset="0"/>
              </a:rPr>
              <a:t>  </a:t>
            </a:r>
            <a:r>
              <a:rPr lang="en-US" sz="2400" b="1" dirty="0" err="1">
                <a:latin typeface="Courier New" pitchFamily="49" charset="0"/>
                <a:cs typeface="Courier New" pitchFamily="49" charset="0"/>
              </a:rPr>
              <a:t>buf</a:t>
            </a:r>
            <a:r>
              <a:rPr lang="en-US" sz="2400" b="1" dirty="0">
                <a:latin typeface="Courier New" pitchFamily="49" charset="0"/>
                <a:cs typeface="Courier New" pitchFamily="49" charset="0"/>
              </a:rPr>
              <a:t>[255] = ‘\x00’;</a:t>
            </a:r>
          </a:p>
          <a:p>
            <a:pPr marL="118872" indent="0">
              <a:buNone/>
            </a:pPr>
            <a:r>
              <a:rPr lang="en-US" sz="2400" b="1" dirty="0">
                <a:latin typeface="Courier New" pitchFamily="49" charset="0"/>
                <a:cs typeface="Courier New" pitchFamily="49" charset="0"/>
              </a:rPr>
              <a:t>  foo(</a:t>
            </a:r>
            <a:r>
              <a:rPr lang="en-US" sz="2400" b="1" dirty="0" err="1">
                <a:latin typeface="Courier New" pitchFamily="49" charset="0"/>
                <a:cs typeface="Courier New" pitchFamily="49" charset="0"/>
              </a:rPr>
              <a:t>buf</a:t>
            </a:r>
            <a:r>
              <a:rPr lang="en-US" sz="2400" b="1" dirty="0">
                <a:latin typeface="Courier New" pitchFamily="49" charset="0"/>
                <a:cs typeface="Courier New" pitchFamily="49" charset="0"/>
              </a:rPr>
              <a:t>);</a:t>
            </a:r>
          </a:p>
          <a:p>
            <a:pPr marL="118872" indent="0">
              <a:buNone/>
            </a:pPr>
            <a:r>
              <a:rPr lang="en-US" sz="2400" b="1" dirty="0">
                <a:latin typeface="Courier New" pitchFamily="49" charset="0"/>
                <a:cs typeface="Courier New" pitchFamily="49" charset="0"/>
              </a:rPr>
              <a:t>}</a:t>
            </a:r>
          </a:p>
        </p:txBody>
      </p:sp>
    </p:spTree>
    <p:extLst>
      <p:ext uri="{BB962C8B-B14F-4D97-AF65-F5344CB8AC3E}">
        <p14:creationId xmlns:p14="http://schemas.microsoft.com/office/powerpoint/2010/main" val="378412273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Buffer Overflow Example</a:t>
            </a:r>
            <a:endParaRPr lang="en-US" dirty="0"/>
          </a:p>
        </p:txBody>
      </p:sp>
      <p:sp>
        <p:nvSpPr>
          <p:cNvPr id="3" name="Content Placeholder 2"/>
          <p:cNvSpPr>
            <a:spLocks noGrp="1"/>
          </p:cNvSpPr>
          <p:nvPr>
            <p:ph idx="1"/>
          </p:nvPr>
        </p:nvSpPr>
        <p:spPr>
          <a:xfrm>
            <a:off x="203200" y="1851391"/>
            <a:ext cx="10972800" cy="4625609"/>
          </a:xfrm>
        </p:spPr>
        <p:txBody>
          <a:bodyPr>
            <a:noAutofit/>
          </a:bodyPr>
          <a:lstStyle/>
          <a:p>
            <a:pPr marL="118872" indent="0">
              <a:buNone/>
            </a:pPr>
            <a:r>
              <a:rPr lang="en-US" sz="2400" b="1" dirty="0" smtClean="0">
                <a:latin typeface="Courier New" pitchFamily="49" charset="0"/>
                <a:cs typeface="Courier New" pitchFamily="49" charset="0"/>
              </a:rPr>
              <a:t>void foo(char *</a:t>
            </a:r>
            <a:r>
              <a:rPr lang="en-US" sz="2400" b="1" dirty="0" err="1" smtClean="0">
                <a:latin typeface="Courier New" pitchFamily="49" charset="0"/>
                <a:cs typeface="Courier New" pitchFamily="49" charset="0"/>
              </a:rPr>
              <a:t>str</a:t>
            </a:r>
            <a:r>
              <a:rPr lang="en-US" sz="2400" b="1" dirty="0" smtClean="0">
                <a:latin typeface="Courier New" pitchFamily="49" charset="0"/>
                <a:cs typeface="Courier New" pitchFamily="49" charset="0"/>
              </a:rPr>
              <a:t>) {</a:t>
            </a:r>
          </a:p>
          <a:p>
            <a:pPr marL="118872" indent="0">
              <a:buNone/>
            </a:pPr>
            <a:r>
              <a:rPr lang="en-US" sz="2400" b="1" dirty="0" smtClean="0">
                <a:latin typeface="Courier New" pitchFamily="49" charset="0"/>
                <a:cs typeface="Courier New" pitchFamily="49" charset="0"/>
              </a:rPr>
              <a:t>   char buffer[16];</a:t>
            </a:r>
          </a:p>
          <a:p>
            <a:pPr marL="118872" indent="0">
              <a:buNone/>
            </a:pPr>
            <a:r>
              <a:rPr lang="en-US" sz="2400" b="1" dirty="0" smtClean="0">
                <a:latin typeface="Courier New" pitchFamily="49" charset="0"/>
                <a:cs typeface="Courier New" pitchFamily="49" charset="0"/>
              </a:rPr>
              <a:t>   </a:t>
            </a:r>
            <a:r>
              <a:rPr lang="en-US" sz="2400" b="1" dirty="0" err="1" smtClean="0">
                <a:latin typeface="Courier New" pitchFamily="49" charset="0"/>
                <a:cs typeface="Courier New" pitchFamily="49" charset="0"/>
              </a:rPr>
              <a:t>strcpy</a:t>
            </a:r>
            <a:r>
              <a:rPr lang="en-US" sz="2400" b="1" dirty="0" smtClean="0">
                <a:latin typeface="Courier New" pitchFamily="49" charset="0"/>
                <a:cs typeface="Courier New" pitchFamily="49" charset="0"/>
              </a:rPr>
              <a:t>(buffer, </a:t>
            </a:r>
            <a:r>
              <a:rPr lang="en-US" sz="2400" b="1" dirty="0" err="1" smtClean="0">
                <a:latin typeface="Courier New" pitchFamily="49" charset="0"/>
                <a:cs typeface="Courier New" pitchFamily="49" charset="0"/>
              </a:rPr>
              <a:t>str</a:t>
            </a:r>
            <a:r>
              <a:rPr lang="en-US" sz="2400" b="1" dirty="0" smtClean="0">
                <a:latin typeface="Courier New" pitchFamily="49" charset="0"/>
                <a:cs typeface="Courier New" pitchFamily="49" charset="0"/>
              </a:rPr>
              <a:t>);</a:t>
            </a:r>
          </a:p>
          <a:p>
            <a:pPr marL="118872" indent="0">
              <a:buNone/>
            </a:pPr>
            <a:r>
              <a:rPr lang="en-US" sz="2400" b="1" dirty="0" smtClean="0">
                <a:latin typeface="Courier New" pitchFamily="49" charset="0"/>
                <a:cs typeface="Courier New" pitchFamily="49" charset="0"/>
              </a:rPr>
              <a:t>}</a:t>
            </a:r>
          </a:p>
          <a:p>
            <a:pPr marL="118872" indent="0">
              <a:buNone/>
            </a:pPr>
            <a:endParaRPr lang="en-US" sz="2400" b="1" dirty="0" smtClean="0">
              <a:latin typeface="Courier New" pitchFamily="49" charset="0"/>
              <a:cs typeface="Courier New" pitchFamily="49" charset="0"/>
            </a:endParaRPr>
          </a:p>
          <a:p>
            <a:pPr marL="118872" indent="0">
              <a:buNone/>
            </a:pPr>
            <a:r>
              <a:rPr lang="en-US" sz="2400" b="1" dirty="0">
                <a:latin typeface="Courier New" pitchFamily="49" charset="0"/>
                <a:cs typeface="Courier New" pitchFamily="49" charset="0"/>
              </a:rPr>
              <a:t>void </a:t>
            </a:r>
            <a:r>
              <a:rPr lang="en-US" sz="2400" b="1" dirty="0" smtClean="0">
                <a:latin typeface="Courier New" pitchFamily="49" charset="0"/>
                <a:cs typeface="Courier New" pitchFamily="49" charset="0"/>
              </a:rPr>
              <a:t>main() </a:t>
            </a:r>
            <a:r>
              <a:rPr lang="en-US" sz="2400" b="1" dirty="0">
                <a:latin typeface="Courier New" pitchFamily="49" charset="0"/>
                <a:cs typeface="Courier New" pitchFamily="49" charset="0"/>
              </a:rPr>
              <a:t>{</a:t>
            </a:r>
          </a:p>
          <a:p>
            <a:pPr marL="118872" indent="0">
              <a:buNone/>
            </a:pPr>
            <a:r>
              <a:rPr lang="en-US" sz="2400" b="1" dirty="0" smtClean="0">
                <a:latin typeface="Courier New" pitchFamily="49" charset="0"/>
                <a:cs typeface="Courier New" pitchFamily="49" charset="0"/>
              </a:rPr>
              <a:t>  char </a:t>
            </a:r>
            <a:r>
              <a:rPr lang="en-US" sz="2400" b="1" dirty="0" err="1" smtClean="0">
                <a:latin typeface="Courier New" pitchFamily="49" charset="0"/>
                <a:cs typeface="Courier New" pitchFamily="49" charset="0"/>
              </a:rPr>
              <a:t>buf</a:t>
            </a:r>
            <a:r>
              <a:rPr lang="en-US" sz="2400" b="1" dirty="0" smtClean="0">
                <a:latin typeface="Courier New" pitchFamily="49" charset="0"/>
                <a:cs typeface="Courier New" pitchFamily="49" charset="0"/>
              </a:rPr>
              <a:t>[256];</a:t>
            </a:r>
          </a:p>
          <a:p>
            <a:pPr marL="118872" indent="0">
              <a:buNone/>
            </a:pPr>
            <a:r>
              <a:rPr lang="en-US" sz="2400" b="1" dirty="0" smtClean="0">
                <a:latin typeface="Courier New" pitchFamily="49" charset="0"/>
                <a:cs typeface="Courier New" pitchFamily="49" charset="0"/>
              </a:rPr>
              <a:t>  </a:t>
            </a:r>
            <a:r>
              <a:rPr lang="en-US" sz="2400" b="1" dirty="0" err="1" smtClean="0">
                <a:latin typeface="Courier New" pitchFamily="49" charset="0"/>
                <a:cs typeface="Courier New" pitchFamily="49" charset="0"/>
              </a:rPr>
              <a:t>memset</a:t>
            </a:r>
            <a:r>
              <a:rPr lang="en-US" sz="2400" b="1" dirty="0" smtClean="0">
                <a:latin typeface="Courier New" pitchFamily="49" charset="0"/>
                <a:cs typeface="Courier New" pitchFamily="49" charset="0"/>
              </a:rPr>
              <a:t>(</a:t>
            </a:r>
            <a:r>
              <a:rPr lang="en-US" sz="2400" b="1" dirty="0" err="1" smtClean="0">
                <a:latin typeface="Courier New" pitchFamily="49" charset="0"/>
                <a:cs typeface="Courier New" pitchFamily="49" charset="0"/>
              </a:rPr>
              <a:t>buf</a:t>
            </a:r>
            <a:r>
              <a:rPr lang="en-US" sz="2400" b="1" dirty="0" smtClean="0">
                <a:latin typeface="Courier New" pitchFamily="49" charset="0"/>
                <a:cs typeface="Courier New" pitchFamily="49" charset="0"/>
              </a:rPr>
              <a:t>, ‘A’, 255);</a:t>
            </a:r>
          </a:p>
          <a:p>
            <a:pPr marL="118872" indent="0">
              <a:buNone/>
            </a:pPr>
            <a:r>
              <a:rPr lang="en-US" sz="2400" b="1" dirty="0" smtClean="0">
                <a:latin typeface="Courier New" pitchFamily="49" charset="0"/>
                <a:cs typeface="Courier New" pitchFamily="49" charset="0"/>
              </a:rPr>
              <a:t>  </a:t>
            </a:r>
            <a:r>
              <a:rPr lang="en-US" sz="2400" b="1" dirty="0" err="1" smtClean="0">
                <a:latin typeface="Courier New" pitchFamily="49" charset="0"/>
                <a:cs typeface="Courier New" pitchFamily="49" charset="0"/>
              </a:rPr>
              <a:t>buf</a:t>
            </a:r>
            <a:r>
              <a:rPr lang="en-US" sz="2400" b="1" dirty="0" smtClean="0">
                <a:latin typeface="Courier New" pitchFamily="49" charset="0"/>
                <a:cs typeface="Courier New" pitchFamily="49" charset="0"/>
              </a:rPr>
              <a:t>[255] = ‘\x00’;</a:t>
            </a:r>
          </a:p>
          <a:p>
            <a:pPr marL="118872" indent="0">
              <a:buNone/>
            </a:pPr>
            <a:r>
              <a:rPr lang="en-US" sz="2400" b="1" dirty="0" smtClean="0">
                <a:latin typeface="Courier New" pitchFamily="49" charset="0"/>
                <a:cs typeface="Courier New" pitchFamily="49" charset="0"/>
              </a:rPr>
              <a:t>  foo(</a:t>
            </a:r>
            <a:r>
              <a:rPr lang="en-US" sz="2400" b="1" dirty="0" err="1" smtClean="0">
                <a:latin typeface="Courier New" pitchFamily="49" charset="0"/>
                <a:cs typeface="Courier New" pitchFamily="49" charset="0"/>
              </a:rPr>
              <a:t>buf</a:t>
            </a:r>
            <a:r>
              <a:rPr lang="en-US" sz="2400" b="1" dirty="0" smtClean="0">
                <a:latin typeface="Courier New" pitchFamily="49" charset="0"/>
                <a:cs typeface="Courier New" pitchFamily="49" charset="0"/>
              </a:rPr>
              <a:t>);</a:t>
            </a:r>
          </a:p>
          <a:p>
            <a:pPr marL="118872" indent="0">
              <a:buNone/>
            </a:pPr>
            <a:r>
              <a:rPr lang="en-US" sz="2400" b="1" dirty="0" smtClean="0">
                <a:latin typeface="Courier New" pitchFamily="49" charset="0"/>
                <a:cs typeface="Courier New" pitchFamily="49" charset="0"/>
              </a:rPr>
              <a:t>}</a:t>
            </a:r>
          </a:p>
        </p:txBody>
      </p:sp>
      <p:sp>
        <p:nvSpPr>
          <p:cNvPr id="4" name="Rectangle 3"/>
          <p:cNvSpPr/>
          <p:nvPr/>
        </p:nvSpPr>
        <p:spPr>
          <a:xfrm>
            <a:off x="7620001" y="5943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7620001"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620001"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620001"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7620001" y="5334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620002"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0" name="Straight Arrow Connector 9"/>
          <p:cNvCxnSpPr/>
          <p:nvPr/>
        </p:nvCxnSpPr>
        <p:spPr>
          <a:xfrm>
            <a:off x="6934201" y="653415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11379201" y="67818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859926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Buffer Overflow Example</a:t>
            </a:r>
            <a:endParaRPr lang="en-US" dirty="0"/>
          </a:p>
        </p:txBody>
      </p:sp>
      <p:sp>
        <p:nvSpPr>
          <p:cNvPr id="3" name="Content Placeholder 2"/>
          <p:cNvSpPr>
            <a:spLocks noGrp="1"/>
          </p:cNvSpPr>
          <p:nvPr>
            <p:ph idx="1"/>
          </p:nvPr>
        </p:nvSpPr>
        <p:spPr>
          <a:xfrm>
            <a:off x="203200" y="1851391"/>
            <a:ext cx="10972800" cy="4625609"/>
          </a:xfrm>
        </p:spPr>
        <p:txBody>
          <a:bodyPr>
            <a:noAutofit/>
          </a:bodyPr>
          <a:lstStyle/>
          <a:p>
            <a:pPr marL="118872" indent="0">
              <a:buNone/>
            </a:pPr>
            <a:r>
              <a:rPr lang="en-US" sz="2400" b="1" dirty="0" smtClean="0">
                <a:solidFill>
                  <a:schemeClr val="bg2">
                    <a:lumMod val="90000"/>
                  </a:schemeClr>
                </a:solidFill>
                <a:latin typeface="Courier New" pitchFamily="49" charset="0"/>
                <a:cs typeface="Courier New" pitchFamily="49" charset="0"/>
              </a:rPr>
              <a:t>void foo(char *</a:t>
            </a:r>
            <a:r>
              <a:rPr lang="en-US" sz="2400" b="1" dirty="0" err="1" smtClean="0">
                <a:solidFill>
                  <a:schemeClr val="bg2">
                    <a:lumMod val="90000"/>
                  </a:schemeClr>
                </a:solidFill>
                <a:latin typeface="Courier New" pitchFamily="49" charset="0"/>
                <a:cs typeface="Courier New" pitchFamily="49" charset="0"/>
              </a:rPr>
              <a:t>str</a:t>
            </a:r>
            <a:r>
              <a:rPr lang="en-US" sz="2400" b="1" dirty="0" smtClean="0">
                <a:solidFill>
                  <a:schemeClr val="bg2">
                    <a:lumMod val="90000"/>
                  </a:schemeClr>
                </a:solidFill>
                <a:latin typeface="Courier New" pitchFamily="49" charset="0"/>
                <a:cs typeface="Courier New" pitchFamily="49" charset="0"/>
              </a:rPr>
              <a:t>) {</a:t>
            </a:r>
          </a:p>
          <a:p>
            <a:pPr marL="118872" indent="0">
              <a:buNone/>
            </a:pPr>
            <a:r>
              <a:rPr lang="en-US" sz="2400" b="1" dirty="0" smtClean="0">
                <a:solidFill>
                  <a:schemeClr val="bg2">
                    <a:lumMod val="90000"/>
                  </a:schemeClr>
                </a:solidFill>
                <a:latin typeface="Courier New" pitchFamily="49" charset="0"/>
                <a:cs typeface="Courier New" pitchFamily="49" charset="0"/>
              </a:rPr>
              <a:t>   char buffer[16];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strcpy</a:t>
            </a:r>
            <a:r>
              <a:rPr lang="en-US" sz="2400" b="1" dirty="0" smtClean="0">
                <a:solidFill>
                  <a:schemeClr val="bg2">
                    <a:lumMod val="90000"/>
                  </a:schemeClr>
                </a:solidFill>
                <a:latin typeface="Courier New" pitchFamily="49" charset="0"/>
                <a:cs typeface="Courier New" pitchFamily="49" charset="0"/>
              </a:rPr>
              <a:t>(buffer, </a:t>
            </a:r>
            <a:r>
              <a:rPr lang="en-US" sz="2400" b="1" dirty="0" err="1" smtClean="0">
                <a:solidFill>
                  <a:schemeClr val="bg2">
                    <a:lumMod val="90000"/>
                  </a:schemeClr>
                </a:solidFill>
                <a:latin typeface="Courier New" pitchFamily="49" charset="0"/>
                <a:cs typeface="Courier New" pitchFamily="49" charset="0"/>
              </a:rPr>
              <a:t>str</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solidFill>
                  <a:schemeClr val="bg2">
                    <a:lumMod val="90000"/>
                  </a:schemeClr>
                </a:solidFill>
                <a:latin typeface="Courier New" pitchFamily="49" charset="0"/>
                <a:cs typeface="Courier New" pitchFamily="49" charset="0"/>
              </a:rPr>
              <a:t>}</a:t>
            </a:r>
          </a:p>
          <a:p>
            <a:pPr marL="118872" indent="0">
              <a:buNone/>
            </a:pPr>
            <a:endParaRPr lang="en-US" sz="2400" b="1" dirty="0" smtClean="0">
              <a:latin typeface="Courier New" pitchFamily="49" charset="0"/>
              <a:cs typeface="Courier New" pitchFamily="49" charset="0"/>
            </a:endParaRPr>
          </a:p>
          <a:p>
            <a:pPr marL="118872" indent="0">
              <a:buNone/>
            </a:pPr>
            <a:r>
              <a:rPr lang="en-US" sz="2400" b="1" dirty="0" smtClean="0">
                <a:latin typeface="Courier New" pitchFamily="49" charset="0"/>
                <a:cs typeface="Courier New" pitchFamily="49" charset="0"/>
              </a:rPr>
              <a:t>void main() {</a:t>
            </a:r>
          </a:p>
          <a:p>
            <a:pPr marL="118872" indent="0">
              <a:buNone/>
            </a:pPr>
            <a:r>
              <a:rPr lang="en-US" sz="2400" b="1" dirty="0" smtClean="0">
                <a:latin typeface="Courier New" pitchFamily="49" charset="0"/>
                <a:cs typeface="Courier New" pitchFamily="49" charset="0"/>
              </a:rPr>
              <a:t>  char </a:t>
            </a:r>
            <a:r>
              <a:rPr lang="en-US" sz="2400" b="1" dirty="0" err="1" smtClean="0">
                <a:latin typeface="Courier New" pitchFamily="49" charset="0"/>
                <a:cs typeface="Courier New" pitchFamily="49" charset="0"/>
              </a:rPr>
              <a:t>buf</a:t>
            </a:r>
            <a:r>
              <a:rPr lang="en-US" sz="2400" b="1" dirty="0" smtClean="0">
                <a:latin typeface="Courier New" pitchFamily="49" charset="0"/>
                <a:cs typeface="Courier New" pitchFamily="49" charset="0"/>
              </a:rPr>
              <a:t>[256];</a:t>
            </a:r>
          </a:p>
          <a:p>
            <a:pPr marL="118872" indent="0">
              <a:buNone/>
            </a:pPr>
            <a:r>
              <a:rPr lang="en-US" sz="2400" b="1" dirty="0" smtClean="0">
                <a:latin typeface="Courier New" pitchFamily="49" charset="0"/>
                <a:cs typeface="Courier New" pitchFamily="49" charset="0"/>
              </a:rPr>
              <a:t>  </a:t>
            </a:r>
            <a:r>
              <a:rPr lang="en-US" sz="2400" b="1" dirty="0" err="1" smtClean="0">
                <a:latin typeface="Courier New" pitchFamily="49" charset="0"/>
                <a:cs typeface="Courier New" pitchFamily="49" charset="0"/>
              </a:rPr>
              <a:t>memset</a:t>
            </a:r>
            <a:r>
              <a:rPr lang="en-US" sz="2400" b="1" dirty="0" smtClean="0">
                <a:latin typeface="Courier New" pitchFamily="49" charset="0"/>
                <a:cs typeface="Courier New" pitchFamily="49" charset="0"/>
              </a:rPr>
              <a:t>(</a:t>
            </a:r>
            <a:r>
              <a:rPr lang="en-US" sz="2400" b="1" dirty="0" err="1" smtClean="0">
                <a:latin typeface="Courier New" pitchFamily="49" charset="0"/>
                <a:cs typeface="Courier New" pitchFamily="49" charset="0"/>
              </a:rPr>
              <a:t>buf</a:t>
            </a:r>
            <a:r>
              <a:rPr lang="en-US" sz="2400" b="1" dirty="0" smtClean="0">
                <a:latin typeface="Courier New" pitchFamily="49" charset="0"/>
                <a:cs typeface="Courier New" pitchFamily="49" charset="0"/>
              </a:rPr>
              <a:t>, ‘A’, 255);</a:t>
            </a:r>
          </a:p>
          <a:p>
            <a:pPr marL="118872" indent="0">
              <a:buNone/>
            </a:pPr>
            <a:r>
              <a:rPr lang="en-US" sz="2400" b="1" dirty="0" smtClean="0">
                <a:latin typeface="Courier New" pitchFamily="49" charset="0"/>
                <a:cs typeface="Courier New" pitchFamily="49" charset="0"/>
              </a:rPr>
              <a:t>  </a:t>
            </a:r>
            <a:r>
              <a:rPr lang="en-US" sz="2400" b="1" dirty="0" err="1" smtClean="0">
                <a:latin typeface="Courier New" pitchFamily="49" charset="0"/>
                <a:cs typeface="Courier New" pitchFamily="49" charset="0"/>
              </a:rPr>
              <a:t>buf</a:t>
            </a:r>
            <a:r>
              <a:rPr lang="en-US" sz="2400" b="1" dirty="0" smtClean="0">
                <a:latin typeface="Courier New" pitchFamily="49" charset="0"/>
                <a:cs typeface="Courier New" pitchFamily="49" charset="0"/>
              </a:rPr>
              <a:t>[255] = ‘\x00’;</a:t>
            </a:r>
          </a:p>
          <a:p>
            <a:pPr marL="118872" indent="0">
              <a:buNone/>
            </a:pPr>
            <a:r>
              <a:rPr lang="en-US" sz="2400" b="1" dirty="0" smtClean="0">
                <a:solidFill>
                  <a:schemeClr val="bg2">
                    <a:lumMod val="90000"/>
                  </a:schemeClr>
                </a:solidFill>
                <a:latin typeface="Courier New" pitchFamily="49" charset="0"/>
                <a:cs typeface="Courier New" pitchFamily="49" charset="0"/>
              </a:rPr>
              <a:t>  foo(</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solidFill>
                  <a:schemeClr val="bg2">
                    <a:lumMod val="90000"/>
                  </a:schemeClr>
                </a:solidFill>
                <a:latin typeface="Courier New" pitchFamily="49" charset="0"/>
                <a:cs typeface="Courier New" pitchFamily="49" charset="0"/>
              </a:rPr>
              <a:t>}</a:t>
            </a:r>
          </a:p>
        </p:txBody>
      </p:sp>
      <p:sp>
        <p:nvSpPr>
          <p:cNvPr id="4" name="Rectangle 3"/>
          <p:cNvSpPr/>
          <p:nvPr/>
        </p:nvSpPr>
        <p:spPr>
          <a:xfrm>
            <a:off x="7620001" y="5943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7620001"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620001"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620001"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7620001" y="5334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620002"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0" name="Straight Arrow Connector 9"/>
          <p:cNvCxnSpPr/>
          <p:nvPr/>
        </p:nvCxnSpPr>
        <p:spPr>
          <a:xfrm>
            <a:off x="6934201" y="47244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11353799" y="5943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7620001" y="4724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AAAAAAA…</a:t>
            </a:r>
            <a:endParaRPr lang="en-US" sz="3200" b="1" dirty="0">
              <a:solidFill>
                <a:schemeClr val="tx1"/>
              </a:solidFill>
              <a:latin typeface="Courier New" pitchFamily="49" charset="0"/>
              <a:cs typeface="Courier New" pitchFamily="49" charset="0"/>
            </a:endParaRPr>
          </a:p>
        </p:txBody>
      </p:sp>
      <p:sp>
        <p:nvSpPr>
          <p:cNvPr id="13" name="Rectangle 12"/>
          <p:cNvSpPr/>
          <p:nvPr/>
        </p:nvSpPr>
        <p:spPr>
          <a:xfrm>
            <a:off x="7620001" y="5943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Tree>
    <p:extLst>
      <p:ext uri="{BB962C8B-B14F-4D97-AF65-F5344CB8AC3E}">
        <p14:creationId xmlns:p14="http://schemas.microsoft.com/office/powerpoint/2010/main" val="164505874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Buffer Overflow Example</a:t>
            </a:r>
            <a:endParaRPr lang="en-US" dirty="0"/>
          </a:p>
        </p:txBody>
      </p:sp>
      <p:sp>
        <p:nvSpPr>
          <p:cNvPr id="3" name="Content Placeholder 2"/>
          <p:cNvSpPr>
            <a:spLocks noGrp="1"/>
          </p:cNvSpPr>
          <p:nvPr>
            <p:ph idx="1"/>
          </p:nvPr>
        </p:nvSpPr>
        <p:spPr>
          <a:xfrm>
            <a:off x="203200" y="1851391"/>
            <a:ext cx="10972800" cy="4625609"/>
          </a:xfrm>
        </p:spPr>
        <p:txBody>
          <a:bodyPr>
            <a:noAutofit/>
          </a:bodyPr>
          <a:lstStyle/>
          <a:p>
            <a:pPr marL="118872" indent="0">
              <a:buNone/>
            </a:pPr>
            <a:r>
              <a:rPr lang="en-US" sz="2400" b="1" dirty="0" smtClean="0">
                <a:solidFill>
                  <a:schemeClr val="bg2">
                    <a:lumMod val="90000"/>
                  </a:schemeClr>
                </a:solidFill>
                <a:latin typeface="Courier New" pitchFamily="49" charset="0"/>
                <a:cs typeface="Courier New" pitchFamily="49" charset="0"/>
              </a:rPr>
              <a:t>void foo(char *</a:t>
            </a:r>
            <a:r>
              <a:rPr lang="en-US" sz="2400" b="1" dirty="0" err="1" smtClean="0">
                <a:solidFill>
                  <a:schemeClr val="bg2">
                    <a:lumMod val="90000"/>
                  </a:schemeClr>
                </a:solidFill>
                <a:latin typeface="Courier New" pitchFamily="49" charset="0"/>
                <a:cs typeface="Courier New" pitchFamily="49" charset="0"/>
              </a:rPr>
              <a:t>str</a:t>
            </a:r>
            <a:r>
              <a:rPr lang="en-US" sz="2400" b="1" dirty="0" smtClean="0">
                <a:solidFill>
                  <a:schemeClr val="bg2">
                    <a:lumMod val="90000"/>
                  </a:schemeClr>
                </a:solidFill>
                <a:latin typeface="Courier New" pitchFamily="49" charset="0"/>
                <a:cs typeface="Courier New" pitchFamily="49" charset="0"/>
              </a:rPr>
              <a:t>) {</a:t>
            </a:r>
          </a:p>
          <a:p>
            <a:pPr marL="118872" indent="0">
              <a:buNone/>
            </a:pPr>
            <a:r>
              <a:rPr lang="en-US" sz="2400" b="1" dirty="0" smtClean="0">
                <a:solidFill>
                  <a:schemeClr val="bg2">
                    <a:lumMod val="90000"/>
                  </a:schemeClr>
                </a:solidFill>
                <a:latin typeface="Courier New" pitchFamily="49" charset="0"/>
                <a:cs typeface="Courier New" pitchFamily="49" charset="0"/>
              </a:rPr>
              <a:t>   char buffer[16];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strcpy</a:t>
            </a:r>
            <a:r>
              <a:rPr lang="en-US" sz="2400" b="1" dirty="0" smtClean="0">
                <a:solidFill>
                  <a:schemeClr val="bg2">
                    <a:lumMod val="90000"/>
                  </a:schemeClr>
                </a:solidFill>
                <a:latin typeface="Courier New" pitchFamily="49" charset="0"/>
                <a:cs typeface="Courier New" pitchFamily="49" charset="0"/>
              </a:rPr>
              <a:t>(buffer, </a:t>
            </a:r>
            <a:r>
              <a:rPr lang="en-US" sz="2400" b="1" dirty="0" err="1" smtClean="0">
                <a:solidFill>
                  <a:schemeClr val="bg2">
                    <a:lumMod val="90000"/>
                  </a:schemeClr>
                </a:solidFill>
                <a:latin typeface="Courier New" pitchFamily="49" charset="0"/>
                <a:cs typeface="Courier New" pitchFamily="49" charset="0"/>
              </a:rPr>
              <a:t>str</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solidFill>
                  <a:schemeClr val="bg2">
                    <a:lumMod val="90000"/>
                  </a:schemeClr>
                </a:solidFill>
                <a:latin typeface="Courier New" pitchFamily="49" charset="0"/>
                <a:cs typeface="Courier New" pitchFamily="49" charset="0"/>
              </a:rPr>
              <a:t>}</a:t>
            </a:r>
          </a:p>
          <a:p>
            <a:pPr marL="118872" indent="0">
              <a:buNone/>
            </a:pPr>
            <a:endParaRPr lang="en-US" sz="2400" b="1" dirty="0" smtClean="0">
              <a:latin typeface="Courier New" pitchFamily="49" charset="0"/>
              <a:cs typeface="Courier New" pitchFamily="49" charset="0"/>
            </a:endParaRPr>
          </a:p>
          <a:p>
            <a:pPr marL="118872" indent="0">
              <a:buNone/>
            </a:pPr>
            <a:r>
              <a:rPr lang="en-US" sz="2400" b="1" dirty="0" smtClean="0">
                <a:latin typeface="Courier New" pitchFamily="49" charset="0"/>
                <a:cs typeface="Courier New" pitchFamily="49" charset="0"/>
              </a:rPr>
              <a:t>void main() {</a:t>
            </a:r>
          </a:p>
          <a:p>
            <a:pPr marL="118872" indent="0">
              <a:buNone/>
            </a:pPr>
            <a:r>
              <a:rPr lang="en-US" sz="2400" b="1" dirty="0" smtClean="0">
                <a:solidFill>
                  <a:schemeClr val="bg2">
                    <a:lumMod val="90000"/>
                  </a:schemeClr>
                </a:solidFill>
                <a:latin typeface="Courier New" pitchFamily="49" charset="0"/>
                <a:cs typeface="Courier New" pitchFamily="49" charset="0"/>
              </a:rPr>
              <a:t>  char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memset</a:t>
            </a:r>
            <a:r>
              <a:rPr lang="en-US" sz="2400" b="1" dirty="0" smtClean="0">
                <a:solidFill>
                  <a:schemeClr val="bg2">
                    <a:lumMod val="90000"/>
                  </a:schemeClr>
                </a:solidFill>
                <a:latin typeface="Courier New" pitchFamily="49" charset="0"/>
                <a:cs typeface="Courier New" pitchFamily="49" charset="0"/>
              </a:rPr>
              <a:t>(</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 ‘A’, 255);</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[255] = ‘\x00’;</a:t>
            </a:r>
          </a:p>
          <a:p>
            <a:pPr marL="118872" indent="0">
              <a:buNone/>
            </a:pPr>
            <a:r>
              <a:rPr lang="en-US" sz="2400" b="1" dirty="0" smtClean="0">
                <a:latin typeface="Courier New" pitchFamily="49" charset="0"/>
                <a:cs typeface="Courier New" pitchFamily="49" charset="0"/>
              </a:rPr>
              <a:t>  foo(</a:t>
            </a:r>
            <a:r>
              <a:rPr lang="en-US" sz="2400" b="1" dirty="0" err="1" smtClean="0">
                <a:latin typeface="Courier New" pitchFamily="49" charset="0"/>
                <a:cs typeface="Courier New" pitchFamily="49" charset="0"/>
              </a:rPr>
              <a:t>buf</a:t>
            </a:r>
            <a:r>
              <a:rPr lang="en-US" sz="2400" b="1" dirty="0" smtClean="0">
                <a:latin typeface="Courier New" pitchFamily="49" charset="0"/>
                <a:cs typeface="Courier New" pitchFamily="49" charset="0"/>
              </a:rPr>
              <a:t>);</a:t>
            </a:r>
          </a:p>
          <a:p>
            <a:pPr marL="118872" indent="0">
              <a:buNone/>
            </a:pPr>
            <a:r>
              <a:rPr lang="en-US" sz="2400" b="1" dirty="0" smtClean="0">
                <a:solidFill>
                  <a:schemeClr val="bg2">
                    <a:lumMod val="90000"/>
                  </a:schemeClr>
                </a:solidFill>
                <a:latin typeface="Courier New" pitchFamily="49" charset="0"/>
                <a:cs typeface="Courier New" pitchFamily="49" charset="0"/>
              </a:rPr>
              <a:t>}</a:t>
            </a:r>
          </a:p>
        </p:txBody>
      </p:sp>
      <p:sp>
        <p:nvSpPr>
          <p:cNvPr id="4" name="Rectangle 3"/>
          <p:cNvSpPr/>
          <p:nvPr/>
        </p:nvSpPr>
        <p:spPr>
          <a:xfrm>
            <a:off x="7620001" y="5943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7620001"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620001"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620001"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7620001" y="5334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620002"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0" name="Straight Arrow Connector 9"/>
          <p:cNvCxnSpPr/>
          <p:nvPr/>
        </p:nvCxnSpPr>
        <p:spPr>
          <a:xfrm>
            <a:off x="6934201" y="41148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11353799" y="5943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7620001" y="4724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AAAAAAA…</a:t>
            </a:r>
            <a:endParaRPr lang="en-US" sz="3200" b="1" dirty="0">
              <a:solidFill>
                <a:schemeClr val="tx1"/>
              </a:solidFill>
              <a:latin typeface="Courier New" pitchFamily="49" charset="0"/>
              <a:cs typeface="Courier New" pitchFamily="49" charset="0"/>
            </a:endParaRPr>
          </a:p>
        </p:txBody>
      </p:sp>
      <p:sp>
        <p:nvSpPr>
          <p:cNvPr id="13" name="Rectangle 12"/>
          <p:cNvSpPr/>
          <p:nvPr/>
        </p:nvSpPr>
        <p:spPr>
          <a:xfrm>
            <a:off x="7620001" y="5943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14" name="Rectangle 13"/>
          <p:cNvSpPr/>
          <p:nvPr/>
        </p:nvSpPr>
        <p:spPr>
          <a:xfrm>
            <a:off x="7620001" y="4114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f</a:t>
            </a:r>
            <a:r>
              <a:rPr lang="en-US" sz="3200" b="1" i="1" dirty="0" smtClean="0">
                <a:solidFill>
                  <a:schemeClr val="tx1"/>
                </a:solidFill>
                <a:latin typeface="Courier New" pitchFamily="49" charset="0"/>
                <a:cs typeface="Courier New" pitchFamily="49" charset="0"/>
              </a:rPr>
              <a:t>oo_arg1</a:t>
            </a:r>
            <a:endParaRPr lang="en-US" sz="3200" b="1" i="1" dirty="0">
              <a:solidFill>
                <a:schemeClr val="tx1"/>
              </a:solidFill>
              <a:latin typeface="Courier New" pitchFamily="49" charset="0"/>
              <a:cs typeface="Courier New" pitchFamily="49" charset="0"/>
            </a:endParaRPr>
          </a:p>
        </p:txBody>
      </p:sp>
      <p:cxnSp>
        <p:nvCxnSpPr>
          <p:cNvPr id="16" name="Elbow Connector 15"/>
          <p:cNvCxnSpPr>
            <a:cxnSpLocks noChangeAspect="1"/>
          </p:cNvCxnSpPr>
          <p:nvPr/>
        </p:nvCxnSpPr>
        <p:spPr>
          <a:xfrm rot="16200000" flipH="1">
            <a:off x="11037874" y="4458733"/>
            <a:ext cx="380999" cy="150335"/>
          </a:xfrm>
          <a:prstGeom prst="bentConnector4">
            <a:avLst>
              <a:gd name="adj1" fmla="val 0"/>
              <a:gd name="adj2" fmla="val 302748"/>
            </a:avLst>
          </a:prstGeom>
          <a:ln w="28575">
            <a:solidFill>
              <a:schemeClr val="tx1"/>
            </a:solidFill>
            <a:prstDash val="sysDash"/>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775125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Buffer Overflow Example</a:t>
            </a:r>
            <a:endParaRPr lang="en-US" dirty="0"/>
          </a:p>
        </p:txBody>
      </p:sp>
      <p:sp>
        <p:nvSpPr>
          <p:cNvPr id="3" name="Content Placeholder 2"/>
          <p:cNvSpPr>
            <a:spLocks noGrp="1"/>
          </p:cNvSpPr>
          <p:nvPr>
            <p:ph idx="1"/>
          </p:nvPr>
        </p:nvSpPr>
        <p:spPr>
          <a:xfrm>
            <a:off x="203200" y="1851391"/>
            <a:ext cx="10972800" cy="4625609"/>
          </a:xfrm>
        </p:spPr>
        <p:txBody>
          <a:bodyPr>
            <a:noAutofit/>
          </a:bodyPr>
          <a:lstStyle/>
          <a:p>
            <a:pPr marL="118872" indent="0">
              <a:buNone/>
            </a:pPr>
            <a:r>
              <a:rPr lang="en-US" sz="2400" b="1" dirty="0" smtClean="0">
                <a:solidFill>
                  <a:schemeClr val="bg2">
                    <a:lumMod val="90000"/>
                  </a:schemeClr>
                </a:solidFill>
                <a:latin typeface="Courier New" pitchFamily="49" charset="0"/>
                <a:cs typeface="Courier New" pitchFamily="49" charset="0"/>
              </a:rPr>
              <a:t>void foo(char *</a:t>
            </a:r>
            <a:r>
              <a:rPr lang="en-US" sz="2400" b="1" dirty="0" err="1" smtClean="0">
                <a:solidFill>
                  <a:schemeClr val="bg2">
                    <a:lumMod val="90000"/>
                  </a:schemeClr>
                </a:solidFill>
                <a:latin typeface="Courier New" pitchFamily="49" charset="0"/>
                <a:cs typeface="Courier New" pitchFamily="49" charset="0"/>
              </a:rPr>
              <a:t>str</a:t>
            </a:r>
            <a:r>
              <a:rPr lang="en-US" sz="2400" b="1" dirty="0" smtClean="0">
                <a:solidFill>
                  <a:schemeClr val="bg2">
                    <a:lumMod val="90000"/>
                  </a:schemeClr>
                </a:solidFill>
                <a:latin typeface="Courier New" pitchFamily="49" charset="0"/>
                <a:cs typeface="Courier New" pitchFamily="49" charset="0"/>
              </a:rPr>
              <a:t>) {</a:t>
            </a:r>
          </a:p>
          <a:p>
            <a:pPr marL="118872" indent="0">
              <a:buNone/>
            </a:pPr>
            <a:r>
              <a:rPr lang="en-US" sz="2400" b="1" dirty="0" smtClean="0">
                <a:solidFill>
                  <a:schemeClr val="bg2">
                    <a:lumMod val="90000"/>
                  </a:schemeClr>
                </a:solidFill>
                <a:latin typeface="Courier New" pitchFamily="49" charset="0"/>
                <a:cs typeface="Courier New" pitchFamily="49" charset="0"/>
              </a:rPr>
              <a:t>   char buffer[16];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strcpy</a:t>
            </a:r>
            <a:r>
              <a:rPr lang="en-US" sz="2400" b="1" dirty="0" smtClean="0">
                <a:solidFill>
                  <a:schemeClr val="bg2">
                    <a:lumMod val="90000"/>
                  </a:schemeClr>
                </a:solidFill>
                <a:latin typeface="Courier New" pitchFamily="49" charset="0"/>
                <a:cs typeface="Courier New" pitchFamily="49" charset="0"/>
              </a:rPr>
              <a:t>(buffer, </a:t>
            </a:r>
            <a:r>
              <a:rPr lang="en-US" sz="2400" b="1" dirty="0" err="1" smtClean="0">
                <a:solidFill>
                  <a:schemeClr val="bg2">
                    <a:lumMod val="90000"/>
                  </a:schemeClr>
                </a:solidFill>
                <a:latin typeface="Courier New" pitchFamily="49" charset="0"/>
                <a:cs typeface="Courier New" pitchFamily="49" charset="0"/>
              </a:rPr>
              <a:t>str</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solidFill>
                  <a:schemeClr val="bg2">
                    <a:lumMod val="90000"/>
                  </a:schemeClr>
                </a:solidFill>
                <a:latin typeface="Courier New" pitchFamily="49" charset="0"/>
                <a:cs typeface="Courier New" pitchFamily="49" charset="0"/>
              </a:rPr>
              <a:t>}</a:t>
            </a:r>
          </a:p>
          <a:p>
            <a:pPr marL="118872" indent="0">
              <a:buNone/>
            </a:pPr>
            <a:endParaRPr lang="en-US" sz="2400" b="1" dirty="0" smtClean="0">
              <a:latin typeface="Courier New" pitchFamily="49" charset="0"/>
              <a:cs typeface="Courier New" pitchFamily="49" charset="0"/>
            </a:endParaRPr>
          </a:p>
          <a:p>
            <a:pPr marL="118872" indent="0">
              <a:buNone/>
            </a:pPr>
            <a:r>
              <a:rPr lang="en-US" sz="2400" b="1" dirty="0" smtClean="0">
                <a:latin typeface="Courier New" pitchFamily="49" charset="0"/>
                <a:cs typeface="Courier New" pitchFamily="49" charset="0"/>
              </a:rPr>
              <a:t>void main() {</a:t>
            </a:r>
          </a:p>
          <a:p>
            <a:pPr marL="118872" indent="0">
              <a:buNone/>
            </a:pPr>
            <a:r>
              <a:rPr lang="en-US" sz="2400" b="1" dirty="0" smtClean="0">
                <a:solidFill>
                  <a:schemeClr val="bg2">
                    <a:lumMod val="90000"/>
                  </a:schemeClr>
                </a:solidFill>
                <a:latin typeface="Courier New" pitchFamily="49" charset="0"/>
                <a:cs typeface="Courier New" pitchFamily="49" charset="0"/>
              </a:rPr>
              <a:t>  char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memset</a:t>
            </a:r>
            <a:r>
              <a:rPr lang="en-US" sz="2400" b="1" dirty="0" smtClean="0">
                <a:solidFill>
                  <a:schemeClr val="bg2">
                    <a:lumMod val="90000"/>
                  </a:schemeClr>
                </a:solidFill>
                <a:latin typeface="Courier New" pitchFamily="49" charset="0"/>
                <a:cs typeface="Courier New" pitchFamily="49" charset="0"/>
              </a:rPr>
              <a:t>(</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 ‘A’, 255);</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[255] = ‘\x00’;</a:t>
            </a:r>
          </a:p>
          <a:p>
            <a:pPr marL="118872" indent="0">
              <a:buNone/>
            </a:pPr>
            <a:r>
              <a:rPr lang="en-US" sz="2400" b="1" dirty="0" smtClean="0">
                <a:latin typeface="Courier New" pitchFamily="49" charset="0"/>
                <a:cs typeface="Courier New" pitchFamily="49" charset="0"/>
              </a:rPr>
              <a:t>  foo(</a:t>
            </a:r>
            <a:r>
              <a:rPr lang="en-US" sz="2400" b="1" dirty="0" err="1" smtClean="0">
                <a:latin typeface="Courier New" pitchFamily="49" charset="0"/>
                <a:cs typeface="Courier New" pitchFamily="49" charset="0"/>
              </a:rPr>
              <a:t>buf</a:t>
            </a:r>
            <a:r>
              <a:rPr lang="en-US" sz="2400" b="1" dirty="0" smtClean="0">
                <a:latin typeface="Courier New" pitchFamily="49" charset="0"/>
                <a:cs typeface="Courier New" pitchFamily="49" charset="0"/>
              </a:rPr>
              <a:t>);</a:t>
            </a:r>
          </a:p>
          <a:p>
            <a:pPr marL="118872" indent="0">
              <a:buNone/>
            </a:pPr>
            <a:r>
              <a:rPr lang="en-US" sz="2400" b="1" dirty="0" smtClean="0">
                <a:solidFill>
                  <a:schemeClr val="bg2">
                    <a:lumMod val="90000"/>
                  </a:schemeClr>
                </a:solidFill>
                <a:latin typeface="Courier New" pitchFamily="49" charset="0"/>
                <a:cs typeface="Courier New" pitchFamily="49" charset="0"/>
              </a:rPr>
              <a:t>}</a:t>
            </a:r>
          </a:p>
        </p:txBody>
      </p:sp>
      <p:sp>
        <p:nvSpPr>
          <p:cNvPr id="4" name="Rectangle 3"/>
          <p:cNvSpPr/>
          <p:nvPr/>
        </p:nvSpPr>
        <p:spPr>
          <a:xfrm>
            <a:off x="7620001" y="5943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7620001"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620001"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620001"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7620001" y="5334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620002"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0" name="Straight Arrow Connector 9"/>
          <p:cNvCxnSpPr/>
          <p:nvPr/>
        </p:nvCxnSpPr>
        <p:spPr>
          <a:xfrm>
            <a:off x="6934201" y="35052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11353799" y="5943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7620001" y="4724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AAAAAAA…</a:t>
            </a:r>
            <a:endParaRPr lang="en-US" sz="3200" b="1" dirty="0">
              <a:solidFill>
                <a:schemeClr val="tx1"/>
              </a:solidFill>
              <a:latin typeface="Courier New" pitchFamily="49" charset="0"/>
              <a:cs typeface="Courier New" pitchFamily="49" charset="0"/>
            </a:endParaRPr>
          </a:p>
        </p:txBody>
      </p:sp>
      <p:sp>
        <p:nvSpPr>
          <p:cNvPr id="13" name="Rectangle 12"/>
          <p:cNvSpPr/>
          <p:nvPr/>
        </p:nvSpPr>
        <p:spPr>
          <a:xfrm>
            <a:off x="7620001" y="5943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14" name="Rectangle 13"/>
          <p:cNvSpPr/>
          <p:nvPr/>
        </p:nvSpPr>
        <p:spPr>
          <a:xfrm>
            <a:off x="7620001" y="4114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f</a:t>
            </a:r>
            <a:r>
              <a:rPr lang="en-US" sz="3200" b="1" i="1" dirty="0" smtClean="0">
                <a:solidFill>
                  <a:schemeClr val="tx1"/>
                </a:solidFill>
                <a:latin typeface="Courier New" pitchFamily="49" charset="0"/>
                <a:cs typeface="Courier New" pitchFamily="49" charset="0"/>
              </a:rPr>
              <a:t>oo_arg1</a:t>
            </a:r>
            <a:endParaRPr lang="en-US" sz="3200" b="1" i="1" dirty="0">
              <a:solidFill>
                <a:schemeClr val="tx1"/>
              </a:solidFill>
              <a:latin typeface="Courier New" pitchFamily="49" charset="0"/>
              <a:cs typeface="Courier New" pitchFamily="49" charset="0"/>
            </a:endParaRPr>
          </a:p>
        </p:txBody>
      </p:sp>
      <p:cxnSp>
        <p:nvCxnSpPr>
          <p:cNvPr id="16" name="Elbow Connector 15"/>
          <p:cNvCxnSpPr>
            <a:cxnSpLocks noChangeAspect="1"/>
          </p:cNvCxnSpPr>
          <p:nvPr/>
        </p:nvCxnSpPr>
        <p:spPr>
          <a:xfrm rot="16200000" flipH="1">
            <a:off x="11037874" y="4458733"/>
            <a:ext cx="380999" cy="150335"/>
          </a:xfrm>
          <a:prstGeom prst="bentConnector4">
            <a:avLst>
              <a:gd name="adj1" fmla="val 0"/>
              <a:gd name="adj2" fmla="val 302748"/>
            </a:avLst>
          </a:prstGeom>
          <a:ln w="28575">
            <a:solidFill>
              <a:schemeClr val="tx1"/>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7620001" y="3505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return</a:t>
            </a:r>
            <a:endParaRPr lang="en-US" sz="3200" b="1" i="1" dirty="0">
              <a:solidFill>
                <a:schemeClr val="tx1"/>
              </a:solidFill>
              <a:latin typeface="Courier New" pitchFamily="49" charset="0"/>
              <a:cs typeface="Courier New" pitchFamily="49" charset="0"/>
            </a:endParaRPr>
          </a:p>
        </p:txBody>
      </p:sp>
    </p:spTree>
    <p:extLst>
      <p:ext uri="{BB962C8B-B14F-4D97-AF65-F5344CB8AC3E}">
        <p14:creationId xmlns:p14="http://schemas.microsoft.com/office/powerpoint/2010/main" val="426538019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Buffer Overflow Example</a:t>
            </a:r>
            <a:endParaRPr lang="en-US" dirty="0"/>
          </a:p>
        </p:txBody>
      </p:sp>
      <p:sp>
        <p:nvSpPr>
          <p:cNvPr id="3" name="Content Placeholder 2"/>
          <p:cNvSpPr>
            <a:spLocks noGrp="1"/>
          </p:cNvSpPr>
          <p:nvPr>
            <p:ph idx="1"/>
          </p:nvPr>
        </p:nvSpPr>
        <p:spPr>
          <a:xfrm>
            <a:off x="203200" y="1851391"/>
            <a:ext cx="10972800" cy="4625609"/>
          </a:xfrm>
        </p:spPr>
        <p:txBody>
          <a:bodyPr>
            <a:noAutofit/>
          </a:bodyPr>
          <a:lstStyle/>
          <a:p>
            <a:pPr marL="118872" indent="0">
              <a:buNone/>
            </a:pPr>
            <a:r>
              <a:rPr lang="en-US" sz="2400" b="1" dirty="0" smtClean="0">
                <a:latin typeface="Courier New" pitchFamily="49" charset="0"/>
                <a:cs typeface="Courier New" pitchFamily="49" charset="0"/>
              </a:rPr>
              <a:t>void foo(char *</a:t>
            </a:r>
            <a:r>
              <a:rPr lang="en-US" sz="2400" b="1" dirty="0" err="1" smtClean="0">
                <a:latin typeface="Courier New" pitchFamily="49" charset="0"/>
                <a:cs typeface="Courier New" pitchFamily="49" charset="0"/>
              </a:rPr>
              <a:t>str</a:t>
            </a:r>
            <a:r>
              <a:rPr lang="en-US" sz="2400" b="1" dirty="0" smtClean="0">
                <a:latin typeface="Courier New" pitchFamily="49" charset="0"/>
                <a:cs typeface="Courier New" pitchFamily="49" charset="0"/>
              </a:rPr>
              <a:t>) {</a:t>
            </a:r>
          </a:p>
          <a:p>
            <a:pPr marL="118872" indent="0">
              <a:buNone/>
            </a:pPr>
            <a:r>
              <a:rPr lang="en-US" sz="2400" b="1" dirty="0" smtClean="0">
                <a:solidFill>
                  <a:schemeClr val="bg2">
                    <a:lumMod val="90000"/>
                  </a:schemeClr>
                </a:solidFill>
                <a:latin typeface="Courier New" pitchFamily="49" charset="0"/>
                <a:cs typeface="Courier New" pitchFamily="49" charset="0"/>
              </a:rPr>
              <a:t>   char buffer[16];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strcpy</a:t>
            </a:r>
            <a:r>
              <a:rPr lang="en-US" sz="2400" b="1" dirty="0" smtClean="0">
                <a:solidFill>
                  <a:schemeClr val="bg2">
                    <a:lumMod val="90000"/>
                  </a:schemeClr>
                </a:solidFill>
                <a:latin typeface="Courier New" pitchFamily="49" charset="0"/>
                <a:cs typeface="Courier New" pitchFamily="49" charset="0"/>
              </a:rPr>
              <a:t>(buffer, </a:t>
            </a:r>
            <a:r>
              <a:rPr lang="en-US" sz="2400" b="1" dirty="0" err="1" smtClean="0">
                <a:solidFill>
                  <a:schemeClr val="bg2">
                    <a:lumMod val="90000"/>
                  </a:schemeClr>
                </a:solidFill>
                <a:latin typeface="Courier New" pitchFamily="49" charset="0"/>
                <a:cs typeface="Courier New" pitchFamily="49" charset="0"/>
              </a:rPr>
              <a:t>str</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solidFill>
                  <a:schemeClr val="bg2">
                    <a:lumMod val="90000"/>
                  </a:schemeClr>
                </a:solidFill>
                <a:latin typeface="Courier New" pitchFamily="49" charset="0"/>
                <a:cs typeface="Courier New" pitchFamily="49" charset="0"/>
              </a:rPr>
              <a:t>}</a:t>
            </a:r>
          </a:p>
          <a:p>
            <a:pPr marL="118872" indent="0">
              <a:buNone/>
            </a:pPr>
            <a:endParaRPr lang="en-US" sz="2400" b="1" dirty="0" smtClean="0">
              <a:latin typeface="Courier New" pitchFamily="49" charset="0"/>
              <a:cs typeface="Courier New" pitchFamily="49" charset="0"/>
            </a:endParaRPr>
          </a:p>
          <a:p>
            <a:pPr marL="118872" indent="0">
              <a:buNone/>
            </a:pPr>
            <a:r>
              <a:rPr lang="en-US" sz="2400" b="1" dirty="0" smtClean="0">
                <a:solidFill>
                  <a:schemeClr val="bg2">
                    <a:lumMod val="90000"/>
                  </a:schemeClr>
                </a:solidFill>
                <a:latin typeface="Courier New" pitchFamily="49" charset="0"/>
                <a:cs typeface="Courier New" pitchFamily="49" charset="0"/>
              </a:rPr>
              <a:t>void main() {</a:t>
            </a:r>
          </a:p>
          <a:p>
            <a:pPr marL="118872" indent="0">
              <a:buNone/>
            </a:pPr>
            <a:r>
              <a:rPr lang="en-US" sz="2400" b="1" dirty="0" smtClean="0">
                <a:solidFill>
                  <a:schemeClr val="bg2">
                    <a:lumMod val="90000"/>
                  </a:schemeClr>
                </a:solidFill>
                <a:latin typeface="Courier New" pitchFamily="49" charset="0"/>
                <a:cs typeface="Courier New" pitchFamily="49" charset="0"/>
              </a:rPr>
              <a:t>  char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memset</a:t>
            </a:r>
            <a:r>
              <a:rPr lang="en-US" sz="2400" b="1" dirty="0" smtClean="0">
                <a:solidFill>
                  <a:schemeClr val="bg2">
                    <a:lumMod val="90000"/>
                  </a:schemeClr>
                </a:solidFill>
                <a:latin typeface="Courier New" pitchFamily="49" charset="0"/>
                <a:cs typeface="Courier New" pitchFamily="49" charset="0"/>
              </a:rPr>
              <a:t>(</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 ‘A’, 255);</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[255] = ‘\x00’;</a:t>
            </a:r>
          </a:p>
          <a:p>
            <a:pPr marL="118872" indent="0">
              <a:buNone/>
            </a:pPr>
            <a:r>
              <a:rPr lang="en-US" sz="2400" b="1" dirty="0" smtClean="0">
                <a:solidFill>
                  <a:schemeClr val="bg2">
                    <a:lumMod val="90000"/>
                  </a:schemeClr>
                </a:solidFill>
                <a:latin typeface="Courier New" pitchFamily="49" charset="0"/>
                <a:cs typeface="Courier New" pitchFamily="49" charset="0"/>
              </a:rPr>
              <a:t>  foo(</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solidFill>
                  <a:schemeClr val="bg2">
                    <a:lumMod val="90000"/>
                  </a:schemeClr>
                </a:solidFill>
                <a:latin typeface="Courier New" pitchFamily="49" charset="0"/>
                <a:cs typeface="Courier New" pitchFamily="49" charset="0"/>
              </a:rPr>
              <a:t>}</a:t>
            </a:r>
          </a:p>
        </p:txBody>
      </p:sp>
      <p:sp>
        <p:nvSpPr>
          <p:cNvPr id="4" name="Rectangle 3"/>
          <p:cNvSpPr/>
          <p:nvPr/>
        </p:nvSpPr>
        <p:spPr>
          <a:xfrm>
            <a:off x="7620001" y="5943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7620001"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620001"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620001"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7620001" y="5334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620002"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0" name="Straight Arrow Connector 9"/>
          <p:cNvCxnSpPr/>
          <p:nvPr/>
        </p:nvCxnSpPr>
        <p:spPr>
          <a:xfrm>
            <a:off x="6934201" y="28956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11353799" y="2895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7620001" y="4724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AAAAAAA…</a:t>
            </a:r>
            <a:endParaRPr lang="en-US" sz="3200" b="1" dirty="0">
              <a:solidFill>
                <a:schemeClr val="tx1"/>
              </a:solidFill>
              <a:latin typeface="Courier New" pitchFamily="49" charset="0"/>
              <a:cs typeface="Courier New" pitchFamily="49" charset="0"/>
            </a:endParaRPr>
          </a:p>
        </p:txBody>
      </p:sp>
      <p:sp>
        <p:nvSpPr>
          <p:cNvPr id="13" name="Rectangle 12"/>
          <p:cNvSpPr/>
          <p:nvPr/>
        </p:nvSpPr>
        <p:spPr>
          <a:xfrm>
            <a:off x="7620001" y="5943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14" name="Rectangle 13"/>
          <p:cNvSpPr/>
          <p:nvPr/>
        </p:nvSpPr>
        <p:spPr>
          <a:xfrm>
            <a:off x="7620001" y="4114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f</a:t>
            </a:r>
            <a:r>
              <a:rPr lang="en-US" sz="3200" b="1" i="1" dirty="0" smtClean="0">
                <a:solidFill>
                  <a:schemeClr val="tx1"/>
                </a:solidFill>
                <a:latin typeface="Courier New" pitchFamily="49" charset="0"/>
                <a:cs typeface="Courier New" pitchFamily="49" charset="0"/>
              </a:rPr>
              <a:t>oo_arg1</a:t>
            </a:r>
            <a:endParaRPr lang="en-US" sz="3200" b="1" i="1" dirty="0">
              <a:solidFill>
                <a:schemeClr val="tx1"/>
              </a:solidFill>
              <a:latin typeface="Courier New" pitchFamily="49" charset="0"/>
              <a:cs typeface="Courier New" pitchFamily="49" charset="0"/>
            </a:endParaRPr>
          </a:p>
        </p:txBody>
      </p:sp>
      <p:cxnSp>
        <p:nvCxnSpPr>
          <p:cNvPr id="16" name="Elbow Connector 15"/>
          <p:cNvCxnSpPr>
            <a:cxnSpLocks noChangeAspect="1"/>
          </p:cNvCxnSpPr>
          <p:nvPr/>
        </p:nvCxnSpPr>
        <p:spPr>
          <a:xfrm rot="16200000" flipH="1">
            <a:off x="11037874" y="4458733"/>
            <a:ext cx="380999" cy="150335"/>
          </a:xfrm>
          <a:prstGeom prst="bentConnector4">
            <a:avLst>
              <a:gd name="adj1" fmla="val 0"/>
              <a:gd name="adj2" fmla="val 302748"/>
            </a:avLst>
          </a:prstGeom>
          <a:ln w="28575">
            <a:solidFill>
              <a:schemeClr val="tx1"/>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7620001" y="3505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return</a:t>
            </a:r>
            <a:endParaRPr lang="en-US" sz="3200" b="1" i="1" dirty="0">
              <a:solidFill>
                <a:schemeClr val="tx1"/>
              </a:solidFill>
              <a:latin typeface="Courier New" pitchFamily="49" charset="0"/>
              <a:cs typeface="Courier New" pitchFamily="49" charset="0"/>
            </a:endParaRPr>
          </a:p>
        </p:txBody>
      </p:sp>
      <p:sp>
        <p:nvSpPr>
          <p:cNvPr id="18" name="Rectangle 17"/>
          <p:cNvSpPr/>
          <p:nvPr/>
        </p:nvSpPr>
        <p:spPr>
          <a:xfrm>
            <a:off x="7620001" y="2895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m</a:t>
            </a:r>
            <a:r>
              <a:rPr lang="en-US" sz="3200" b="1" i="1" dirty="0" smtClean="0">
                <a:solidFill>
                  <a:schemeClr val="tx1"/>
                </a:solidFill>
                <a:latin typeface="Courier New" pitchFamily="49" charset="0"/>
                <a:cs typeface="Courier New" pitchFamily="49" charset="0"/>
              </a:rPr>
              <a:t>ain FP</a:t>
            </a:r>
            <a:endParaRPr lang="en-US" sz="3200" b="1" i="1" dirty="0">
              <a:solidFill>
                <a:schemeClr val="tx1"/>
              </a:solidFill>
              <a:latin typeface="Courier New" pitchFamily="49" charset="0"/>
              <a:cs typeface="Courier New" pitchFamily="49" charset="0"/>
            </a:endParaRPr>
          </a:p>
        </p:txBody>
      </p:sp>
      <p:cxnSp>
        <p:nvCxnSpPr>
          <p:cNvPr id="28" name="Elbow Connector 27"/>
          <p:cNvCxnSpPr/>
          <p:nvPr/>
        </p:nvCxnSpPr>
        <p:spPr>
          <a:xfrm rot="16200000" flipH="1">
            <a:off x="9773058" y="4413116"/>
            <a:ext cx="2743199" cy="317768"/>
          </a:xfrm>
          <a:prstGeom prst="bentConnector4">
            <a:avLst>
              <a:gd name="adj1" fmla="val 0"/>
              <a:gd name="adj2" fmla="val 283845"/>
            </a:avLst>
          </a:prstGeom>
          <a:ln w="31750">
            <a:solidFill>
              <a:schemeClr val="tx1"/>
            </a:solidFill>
            <a:prstDash val="sysDash"/>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340926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7620001" y="2286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a:t>Buffer Overflow Example</a:t>
            </a:r>
            <a:endParaRPr lang="en-US" dirty="0"/>
          </a:p>
        </p:txBody>
      </p:sp>
      <p:sp>
        <p:nvSpPr>
          <p:cNvPr id="3" name="Content Placeholder 2"/>
          <p:cNvSpPr>
            <a:spLocks noGrp="1"/>
          </p:cNvSpPr>
          <p:nvPr>
            <p:ph idx="1"/>
          </p:nvPr>
        </p:nvSpPr>
        <p:spPr>
          <a:xfrm>
            <a:off x="203200" y="1851391"/>
            <a:ext cx="10972800" cy="4625609"/>
          </a:xfrm>
        </p:spPr>
        <p:txBody>
          <a:bodyPr>
            <a:noAutofit/>
          </a:bodyPr>
          <a:lstStyle/>
          <a:p>
            <a:pPr marL="118872" indent="0">
              <a:buNone/>
            </a:pPr>
            <a:r>
              <a:rPr lang="en-US" sz="2400" b="1" dirty="0" smtClean="0">
                <a:latin typeface="Courier New" pitchFamily="49" charset="0"/>
                <a:cs typeface="Courier New" pitchFamily="49" charset="0"/>
              </a:rPr>
              <a:t>void foo(char *</a:t>
            </a:r>
            <a:r>
              <a:rPr lang="en-US" sz="2400" b="1" dirty="0" err="1" smtClean="0">
                <a:latin typeface="Courier New" pitchFamily="49" charset="0"/>
                <a:cs typeface="Courier New" pitchFamily="49" charset="0"/>
              </a:rPr>
              <a:t>str</a:t>
            </a:r>
            <a:r>
              <a:rPr lang="en-US" sz="2400" b="1" dirty="0" smtClean="0">
                <a:latin typeface="Courier New" pitchFamily="49" charset="0"/>
                <a:cs typeface="Courier New" pitchFamily="49" charset="0"/>
              </a:rPr>
              <a:t>) {</a:t>
            </a:r>
          </a:p>
          <a:p>
            <a:pPr marL="118872" indent="0">
              <a:buNone/>
            </a:pPr>
            <a:r>
              <a:rPr lang="en-US" sz="2400" b="1" dirty="0" smtClean="0">
                <a:latin typeface="Courier New" pitchFamily="49" charset="0"/>
                <a:cs typeface="Courier New" pitchFamily="49" charset="0"/>
              </a:rPr>
              <a:t>   char buffer[16];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strcpy</a:t>
            </a:r>
            <a:r>
              <a:rPr lang="en-US" sz="2400" b="1" dirty="0" smtClean="0">
                <a:solidFill>
                  <a:schemeClr val="bg2">
                    <a:lumMod val="90000"/>
                  </a:schemeClr>
                </a:solidFill>
                <a:latin typeface="Courier New" pitchFamily="49" charset="0"/>
                <a:cs typeface="Courier New" pitchFamily="49" charset="0"/>
              </a:rPr>
              <a:t>(buffer, </a:t>
            </a:r>
            <a:r>
              <a:rPr lang="en-US" sz="2400" b="1" dirty="0" err="1" smtClean="0">
                <a:solidFill>
                  <a:schemeClr val="bg2">
                    <a:lumMod val="90000"/>
                  </a:schemeClr>
                </a:solidFill>
                <a:latin typeface="Courier New" pitchFamily="49" charset="0"/>
                <a:cs typeface="Courier New" pitchFamily="49" charset="0"/>
              </a:rPr>
              <a:t>str</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solidFill>
                  <a:schemeClr val="bg2">
                    <a:lumMod val="90000"/>
                  </a:schemeClr>
                </a:solidFill>
                <a:latin typeface="Courier New" pitchFamily="49" charset="0"/>
                <a:cs typeface="Courier New" pitchFamily="49" charset="0"/>
              </a:rPr>
              <a:t>}</a:t>
            </a:r>
          </a:p>
          <a:p>
            <a:pPr marL="118872" indent="0">
              <a:buNone/>
            </a:pPr>
            <a:endParaRPr lang="en-US" sz="2400" b="1" dirty="0" smtClean="0">
              <a:latin typeface="Courier New" pitchFamily="49" charset="0"/>
              <a:cs typeface="Courier New" pitchFamily="49" charset="0"/>
            </a:endParaRPr>
          </a:p>
          <a:p>
            <a:pPr marL="118872" indent="0">
              <a:buNone/>
            </a:pPr>
            <a:r>
              <a:rPr lang="en-US" sz="2400" b="1" dirty="0" smtClean="0">
                <a:solidFill>
                  <a:schemeClr val="bg2">
                    <a:lumMod val="90000"/>
                  </a:schemeClr>
                </a:solidFill>
                <a:latin typeface="Courier New" pitchFamily="49" charset="0"/>
                <a:cs typeface="Courier New" pitchFamily="49" charset="0"/>
              </a:rPr>
              <a:t>void main() {</a:t>
            </a:r>
          </a:p>
          <a:p>
            <a:pPr marL="118872" indent="0">
              <a:buNone/>
            </a:pPr>
            <a:r>
              <a:rPr lang="en-US" sz="2400" b="1" dirty="0" smtClean="0">
                <a:solidFill>
                  <a:schemeClr val="bg2">
                    <a:lumMod val="90000"/>
                  </a:schemeClr>
                </a:solidFill>
                <a:latin typeface="Courier New" pitchFamily="49" charset="0"/>
                <a:cs typeface="Courier New" pitchFamily="49" charset="0"/>
              </a:rPr>
              <a:t>  char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memset</a:t>
            </a:r>
            <a:r>
              <a:rPr lang="en-US" sz="2400" b="1" dirty="0" smtClean="0">
                <a:solidFill>
                  <a:schemeClr val="bg2">
                    <a:lumMod val="90000"/>
                  </a:schemeClr>
                </a:solidFill>
                <a:latin typeface="Courier New" pitchFamily="49" charset="0"/>
                <a:cs typeface="Courier New" pitchFamily="49" charset="0"/>
              </a:rPr>
              <a:t>(</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 ‘A’, 255);</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[255] = ‘\x00’;</a:t>
            </a:r>
          </a:p>
          <a:p>
            <a:pPr marL="118872" indent="0">
              <a:buNone/>
            </a:pPr>
            <a:r>
              <a:rPr lang="en-US" sz="2400" b="1" dirty="0" smtClean="0">
                <a:solidFill>
                  <a:schemeClr val="bg2">
                    <a:lumMod val="90000"/>
                  </a:schemeClr>
                </a:solidFill>
                <a:latin typeface="Courier New" pitchFamily="49" charset="0"/>
                <a:cs typeface="Courier New" pitchFamily="49" charset="0"/>
              </a:rPr>
              <a:t>  foo(</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solidFill>
                  <a:schemeClr val="bg2">
                    <a:lumMod val="90000"/>
                  </a:schemeClr>
                </a:solidFill>
                <a:latin typeface="Courier New" pitchFamily="49" charset="0"/>
                <a:cs typeface="Courier New" pitchFamily="49" charset="0"/>
              </a:rPr>
              <a:t>}</a:t>
            </a:r>
          </a:p>
        </p:txBody>
      </p:sp>
      <p:sp>
        <p:nvSpPr>
          <p:cNvPr id="4" name="Rectangle 3"/>
          <p:cNvSpPr/>
          <p:nvPr/>
        </p:nvSpPr>
        <p:spPr>
          <a:xfrm>
            <a:off x="7620001" y="5943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7620001"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620001"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620001"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7620001" y="5334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620002"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0" name="Straight Arrow Connector 9"/>
          <p:cNvCxnSpPr/>
          <p:nvPr/>
        </p:nvCxnSpPr>
        <p:spPr>
          <a:xfrm>
            <a:off x="6934201" y="16764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11353799" y="2895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7620001" y="4724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AAAAAAA…</a:t>
            </a:r>
            <a:endParaRPr lang="en-US" sz="3200" b="1" dirty="0">
              <a:solidFill>
                <a:schemeClr val="tx1"/>
              </a:solidFill>
              <a:latin typeface="Courier New" pitchFamily="49" charset="0"/>
              <a:cs typeface="Courier New" pitchFamily="49" charset="0"/>
            </a:endParaRPr>
          </a:p>
        </p:txBody>
      </p:sp>
      <p:sp>
        <p:nvSpPr>
          <p:cNvPr id="13" name="Rectangle 12"/>
          <p:cNvSpPr/>
          <p:nvPr/>
        </p:nvSpPr>
        <p:spPr>
          <a:xfrm>
            <a:off x="7620001" y="5943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14" name="Rectangle 13"/>
          <p:cNvSpPr/>
          <p:nvPr/>
        </p:nvSpPr>
        <p:spPr>
          <a:xfrm>
            <a:off x="7620001" y="4114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f</a:t>
            </a:r>
            <a:r>
              <a:rPr lang="en-US" sz="3200" b="1" i="1" dirty="0" smtClean="0">
                <a:solidFill>
                  <a:schemeClr val="tx1"/>
                </a:solidFill>
                <a:latin typeface="Courier New" pitchFamily="49" charset="0"/>
                <a:cs typeface="Courier New" pitchFamily="49" charset="0"/>
              </a:rPr>
              <a:t>oo_arg1</a:t>
            </a:r>
            <a:endParaRPr lang="en-US" sz="3200" b="1" i="1" dirty="0">
              <a:solidFill>
                <a:schemeClr val="tx1"/>
              </a:solidFill>
              <a:latin typeface="Courier New" pitchFamily="49" charset="0"/>
              <a:cs typeface="Courier New" pitchFamily="49" charset="0"/>
            </a:endParaRPr>
          </a:p>
        </p:txBody>
      </p:sp>
      <p:cxnSp>
        <p:nvCxnSpPr>
          <p:cNvPr id="16" name="Elbow Connector 15"/>
          <p:cNvCxnSpPr>
            <a:cxnSpLocks noChangeAspect="1"/>
          </p:cNvCxnSpPr>
          <p:nvPr/>
        </p:nvCxnSpPr>
        <p:spPr>
          <a:xfrm rot="16200000" flipH="1">
            <a:off x="11037874" y="4458733"/>
            <a:ext cx="380999" cy="150335"/>
          </a:xfrm>
          <a:prstGeom prst="bentConnector4">
            <a:avLst>
              <a:gd name="adj1" fmla="val 0"/>
              <a:gd name="adj2" fmla="val 302748"/>
            </a:avLst>
          </a:prstGeom>
          <a:ln w="28575">
            <a:solidFill>
              <a:schemeClr val="tx1"/>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7620001" y="3505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return</a:t>
            </a:r>
            <a:endParaRPr lang="en-US" sz="3200" b="1" i="1" dirty="0">
              <a:solidFill>
                <a:schemeClr val="tx1"/>
              </a:solidFill>
              <a:latin typeface="Courier New" pitchFamily="49" charset="0"/>
              <a:cs typeface="Courier New" pitchFamily="49" charset="0"/>
            </a:endParaRPr>
          </a:p>
        </p:txBody>
      </p:sp>
      <p:sp>
        <p:nvSpPr>
          <p:cNvPr id="18" name="Rectangle 17"/>
          <p:cNvSpPr/>
          <p:nvPr/>
        </p:nvSpPr>
        <p:spPr>
          <a:xfrm>
            <a:off x="7620001" y="2895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m</a:t>
            </a:r>
            <a:r>
              <a:rPr lang="en-US" sz="3200" b="1" i="1" dirty="0" smtClean="0">
                <a:solidFill>
                  <a:schemeClr val="tx1"/>
                </a:solidFill>
                <a:latin typeface="Courier New" pitchFamily="49" charset="0"/>
                <a:cs typeface="Courier New" pitchFamily="49" charset="0"/>
              </a:rPr>
              <a:t>ain FP</a:t>
            </a:r>
            <a:endParaRPr lang="en-US" sz="3200" b="1" i="1" dirty="0">
              <a:solidFill>
                <a:schemeClr val="tx1"/>
              </a:solidFill>
              <a:latin typeface="Courier New" pitchFamily="49" charset="0"/>
              <a:cs typeface="Courier New" pitchFamily="49" charset="0"/>
            </a:endParaRPr>
          </a:p>
        </p:txBody>
      </p:sp>
      <p:cxnSp>
        <p:nvCxnSpPr>
          <p:cNvPr id="28" name="Elbow Connector 27"/>
          <p:cNvCxnSpPr/>
          <p:nvPr/>
        </p:nvCxnSpPr>
        <p:spPr>
          <a:xfrm rot="16200000" flipH="1">
            <a:off x="9773058" y="4413116"/>
            <a:ext cx="2743199" cy="317768"/>
          </a:xfrm>
          <a:prstGeom prst="bentConnector4">
            <a:avLst>
              <a:gd name="adj1" fmla="val 0"/>
              <a:gd name="adj2" fmla="val 283845"/>
            </a:avLst>
          </a:prstGeom>
          <a:ln w="31750">
            <a:solidFill>
              <a:schemeClr val="tx1"/>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7620001" y="1676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Tree>
    <p:extLst>
      <p:ext uri="{BB962C8B-B14F-4D97-AF65-F5344CB8AC3E}">
        <p14:creationId xmlns:p14="http://schemas.microsoft.com/office/powerpoint/2010/main" val="332565829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7620001" y="2286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a:t>Buffer Overflow Example</a:t>
            </a:r>
            <a:endParaRPr lang="en-US" dirty="0"/>
          </a:p>
        </p:txBody>
      </p:sp>
      <p:sp>
        <p:nvSpPr>
          <p:cNvPr id="3" name="Content Placeholder 2"/>
          <p:cNvSpPr>
            <a:spLocks noGrp="1"/>
          </p:cNvSpPr>
          <p:nvPr>
            <p:ph idx="1"/>
          </p:nvPr>
        </p:nvSpPr>
        <p:spPr>
          <a:xfrm>
            <a:off x="203200" y="1851391"/>
            <a:ext cx="10972800" cy="4625609"/>
          </a:xfrm>
        </p:spPr>
        <p:txBody>
          <a:bodyPr>
            <a:noAutofit/>
          </a:bodyPr>
          <a:lstStyle/>
          <a:p>
            <a:pPr marL="118872" indent="0">
              <a:buNone/>
            </a:pPr>
            <a:r>
              <a:rPr lang="en-US" sz="2400" b="1" dirty="0" smtClean="0">
                <a:latin typeface="Courier New" pitchFamily="49" charset="0"/>
                <a:cs typeface="Courier New" pitchFamily="49" charset="0"/>
              </a:rPr>
              <a:t>void foo(char *</a:t>
            </a:r>
            <a:r>
              <a:rPr lang="en-US" sz="2400" b="1" dirty="0" err="1" smtClean="0">
                <a:latin typeface="Courier New" pitchFamily="49" charset="0"/>
                <a:cs typeface="Courier New" pitchFamily="49" charset="0"/>
              </a:rPr>
              <a:t>str</a:t>
            </a:r>
            <a:r>
              <a:rPr lang="en-US" sz="2400" b="1" dirty="0" smtClean="0">
                <a:latin typeface="Courier New" pitchFamily="49" charset="0"/>
                <a:cs typeface="Courier New" pitchFamily="49" charset="0"/>
              </a:rPr>
              <a:t>) {</a:t>
            </a:r>
          </a:p>
          <a:p>
            <a:pPr marL="118872" indent="0">
              <a:buNone/>
            </a:pPr>
            <a:r>
              <a:rPr lang="en-US" sz="2400" b="1" dirty="0" smtClean="0">
                <a:solidFill>
                  <a:schemeClr val="bg2">
                    <a:lumMod val="90000"/>
                  </a:schemeClr>
                </a:solidFill>
                <a:latin typeface="Courier New" pitchFamily="49" charset="0"/>
                <a:cs typeface="Courier New" pitchFamily="49" charset="0"/>
              </a:rPr>
              <a:t>   char buffer[16];</a:t>
            </a:r>
          </a:p>
          <a:p>
            <a:pPr marL="118872" indent="0">
              <a:buNone/>
            </a:pPr>
            <a:r>
              <a:rPr lang="en-US" sz="2400" b="1" dirty="0" smtClean="0">
                <a:latin typeface="Courier New" pitchFamily="49" charset="0"/>
                <a:cs typeface="Courier New" pitchFamily="49" charset="0"/>
              </a:rPr>
              <a:t>   </a:t>
            </a:r>
            <a:r>
              <a:rPr lang="en-US" sz="2400" b="1" dirty="0" err="1" smtClean="0">
                <a:latin typeface="Courier New" pitchFamily="49" charset="0"/>
                <a:cs typeface="Courier New" pitchFamily="49" charset="0"/>
              </a:rPr>
              <a:t>strcpy</a:t>
            </a:r>
            <a:r>
              <a:rPr lang="en-US" sz="2400" b="1" dirty="0" smtClean="0">
                <a:latin typeface="Courier New" pitchFamily="49" charset="0"/>
                <a:cs typeface="Courier New" pitchFamily="49" charset="0"/>
              </a:rPr>
              <a:t>(buffer, </a:t>
            </a:r>
            <a:r>
              <a:rPr lang="en-US" sz="2400" b="1" dirty="0" err="1" smtClean="0">
                <a:latin typeface="Courier New" pitchFamily="49" charset="0"/>
                <a:cs typeface="Courier New" pitchFamily="49" charset="0"/>
              </a:rPr>
              <a:t>str</a:t>
            </a:r>
            <a:r>
              <a:rPr lang="en-US" sz="2400" b="1" dirty="0" smtClean="0">
                <a:latin typeface="Courier New" pitchFamily="49" charset="0"/>
                <a:cs typeface="Courier New" pitchFamily="49" charset="0"/>
              </a:rPr>
              <a:t>);</a:t>
            </a:r>
          </a:p>
          <a:p>
            <a:pPr marL="118872" indent="0">
              <a:buNone/>
            </a:pPr>
            <a:r>
              <a:rPr lang="en-US" sz="2400" b="1" dirty="0" smtClean="0">
                <a:solidFill>
                  <a:schemeClr val="bg2">
                    <a:lumMod val="90000"/>
                  </a:schemeClr>
                </a:solidFill>
                <a:latin typeface="Courier New" pitchFamily="49" charset="0"/>
                <a:cs typeface="Courier New" pitchFamily="49" charset="0"/>
              </a:rPr>
              <a:t>}</a:t>
            </a:r>
          </a:p>
          <a:p>
            <a:pPr marL="118872" indent="0">
              <a:buNone/>
            </a:pPr>
            <a:endParaRPr lang="en-US" sz="2400" b="1" dirty="0" smtClean="0">
              <a:latin typeface="Courier New" pitchFamily="49" charset="0"/>
              <a:cs typeface="Courier New" pitchFamily="49" charset="0"/>
            </a:endParaRPr>
          </a:p>
          <a:p>
            <a:pPr marL="118872" indent="0">
              <a:buNone/>
            </a:pPr>
            <a:r>
              <a:rPr lang="en-US" sz="2400" b="1" dirty="0" smtClean="0">
                <a:solidFill>
                  <a:schemeClr val="bg2">
                    <a:lumMod val="90000"/>
                  </a:schemeClr>
                </a:solidFill>
                <a:latin typeface="Courier New" pitchFamily="49" charset="0"/>
                <a:cs typeface="Courier New" pitchFamily="49" charset="0"/>
              </a:rPr>
              <a:t>void main() {</a:t>
            </a:r>
          </a:p>
          <a:p>
            <a:pPr marL="118872" indent="0">
              <a:buNone/>
            </a:pPr>
            <a:r>
              <a:rPr lang="en-US" sz="2400" b="1" dirty="0" smtClean="0">
                <a:solidFill>
                  <a:schemeClr val="bg2">
                    <a:lumMod val="90000"/>
                  </a:schemeClr>
                </a:solidFill>
                <a:latin typeface="Courier New" pitchFamily="49" charset="0"/>
                <a:cs typeface="Courier New" pitchFamily="49" charset="0"/>
              </a:rPr>
              <a:t>  char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memset</a:t>
            </a:r>
            <a:r>
              <a:rPr lang="en-US" sz="2400" b="1" dirty="0" smtClean="0">
                <a:solidFill>
                  <a:schemeClr val="bg2">
                    <a:lumMod val="90000"/>
                  </a:schemeClr>
                </a:solidFill>
                <a:latin typeface="Courier New" pitchFamily="49" charset="0"/>
                <a:cs typeface="Courier New" pitchFamily="49" charset="0"/>
              </a:rPr>
              <a:t>(</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 ‘A’, 255);</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[255] = ‘\x00’;</a:t>
            </a:r>
          </a:p>
          <a:p>
            <a:pPr marL="118872" indent="0">
              <a:buNone/>
            </a:pPr>
            <a:r>
              <a:rPr lang="en-US" sz="2400" b="1" dirty="0" smtClean="0">
                <a:solidFill>
                  <a:schemeClr val="bg2">
                    <a:lumMod val="90000"/>
                  </a:schemeClr>
                </a:solidFill>
                <a:latin typeface="Courier New" pitchFamily="49" charset="0"/>
                <a:cs typeface="Courier New" pitchFamily="49" charset="0"/>
              </a:rPr>
              <a:t>  foo(</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solidFill>
                  <a:schemeClr val="bg2">
                    <a:lumMod val="90000"/>
                  </a:schemeClr>
                </a:solidFill>
                <a:latin typeface="Courier New" pitchFamily="49" charset="0"/>
                <a:cs typeface="Courier New" pitchFamily="49" charset="0"/>
              </a:rPr>
              <a:t>}</a:t>
            </a:r>
          </a:p>
        </p:txBody>
      </p:sp>
      <p:sp>
        <p:nvSpPr>
          <p:cNvPr id="4" name="Rectangle 3"/>
          <p:cNvSpPr/>
          <p:nvPr/>
        </p:nvSpPr>
        <p:spPr>
          <a:xfrm>
            <a:off x="7620001" y="5943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7620001"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620001"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620001"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7620001" y="5334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620002"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0" name="Straight Arrow Connector 9"/>
          <p:cNvCxnSpPr/>
          <p:nvPr/>
        </p:nvCxnSpPr>
        <p:spPr>
          <a:xfrm>
            <a:off x="6934201" y="16764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11353799" y="2895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7620001" y="4724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AAAAAAA…</a:t>
            </a:r>
            <a:endParaRPr lang="en-US" sz="3200" b="1" dirty="0">
              <a:solidFill>
                <a:schemeClr val="tx1"/>
              </a:solidFill>
              <a:latin typeface="Courier New" pitchFamily="49" charset="0"/>
              <a:cs typeface="Courier New" pitchFamily="49" charset="0"/>
            </a:endParaRPr>
          </a:p>
        </p:txBody>
      </p:sp>
      <p:sp>
        <p:nvSpPr>
          <p:cNvPr id="13" name="Rectangle 12"/>
          <p:cNvSpPr/>
          <p:nvPr/>
        </p:nvSpPr>
        <p:spPr>
          <a:xfrm>
            <a:off x="7620001" y="5943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14" name="Rectangle 13"/>
          <p:cNvSpPr/>
          <p:nvPr/>
        </p:nvSpPr>
        <p:spPr>
          <a:xfrm>
            <a:off x="7620001" y="4114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0x41414141</a:t>
            </a:r>
            <a:endParaRPr lang="en-US" sz="3200" b="1" dirty="0">
              <a:solidFill>
                <a:schemeClr val="tx1"/>
              </a:solidFill>
              <a:latin typeface="Courier New" pitchFamily="49" charset="0"/>
              <a:cs typeface="Courier New" pitchFamily="49" charset="0"/>
            </a:endParaRPr>
          </a:p>
        </p:txBody>
      </p:sp>
      <p:sp>
        <p:nvSpPr>
          <p:cNvPr id="17" name="Rectangle 16"/>
          <p:cNvSpPr/>
          <p:nvPr/>
        </p:nvSpPr>
        <p:spPr>
          <a:xfrm>
            <a:off x="7620001" y="3505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0x41414141</a:t>
            </a:r>
            <a:endParaRPr lang="en-US" sz="3200" b="1" dirty="0">
              <a:solidFill>
                <a:schemeClr val="tx1"/>
              </a:solidFill>
              <a:latin typeface="Courier New" pitchFamily="49" charset="0"/>
              <a:cs typeface="Courier New" pitchFamily="49" charset="0"/>
            </a:endParaRPr>
          </a:p>
        </p:txBody>
      </p:sp>
      <p:sp>
        <p:nvSpPr>
          <p:cNvPr id="18" name="Rectangle 17"/>
          <p:cNvSpPr/>
          <p:nvPr/>
        </p:nvSpPr>
        <p:spPr>
          <a:xfrm>
            <a:off x="7620001" y="2895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0x41414141</a:t>
            </a:r>
            <a:endParaRPr lang="en-US" sz="3200" b="1" dirty="0">
              <a:solidFill>
                <a:schemeClr val="tx1"/>
              </a:solidFill>
              <a:latin typeface="Courier New" pitchFamily="49" charset="0"/>
              <a:cs typeface="Courier New" pitchFamily="49" charset="0"/>
            </a:endParaRPr>
          </a:p>
        </p:txBody>
      </p:sp>
      <p:sp>
        <p:nvSpPr>
          <p:cNvPr id="21" name="Rectangle 20"/>
          <p:cNvSpPr/>
          <p:nvPr/>
        </p:nvSpPr>
        <p:spPr>
          <a:xfrm>
            <a:off x="7620001" y="1676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2" name="Rectangle 21"/>
          <p:cNvSpPr/>
          <p:nvPr/>
        </p:nvSpPr>
        <p:spPr>
          <a:xfrm>
            <a:off x="7620001" y="1676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AAAAAAA…</a:t>
            </a:r>
            <a:endParaRPr lang="en-US" sz="3200" b="1" dirty="0">
              <a:solidFill>
                <a:schemeClr val="tx1"/>
              </a:solidFill>
              <a:latin typeface="Courier New" pitchFamily="49" charset="0"/>
              <a:cs typeface="Courier New" pitchFamily="49" charset="0"/>
            </a:endParaRPr>
          </a:p>
        </p:txBody>
      </p:sp>
    </p:spTree>
    <p:extLst>
      <p:ext uri="{BB962C8B-B14F-4D97-AF65-F5344CB8AC3E}">
        <p14:creationId xmlns:p14="http://schemas.microsoft.com/office/powerpoint/2010/main" val="1482889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7620001" y="2286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a:t>Buffer Overflow Example</a:t>
            </a:r>
            <a:endParaRPr lang="en-US" dirty="0"/>
          </a:p>
        </p:txBody>
      </p:sp>
      <p:sp>
        <p:nvSpPr>
          <p:cNvPr id="3" name="Content Placeholder 2"/>
          <p:cNvSpPr>
            <a:spLocks noGrp="1"/>
          </p:cNvSpPr>
          <p:nvPr>
            <p:ph idx="1"/>
          </p:nvPr>
        </p:nvSpPr>
        <p:spPr>
          <a:xfrm>
            <a:off x="203200" y="1851391"/>
            <a:ext cx="10972800" cy="4625609"/>
          </a:xfrm>
        </p:spPr>
        <p:txBody>
          <a:bodyPr>
            <a:noAutofit/>
          </a:bodyPr>
          <a:lstStyle/>
          <a:p>
            <a:pPr marL="118872" indent="0">
              <a:buNone/>
            </a:pPr>
            <a:r>
              <a:rPr lang="en-US" sz="2400" b="1" dirty="0" smtClean="0">
                <a:latin typeface="Courier New" pitchFamily="49" charset="0"/>
                <a:cs typeface="Courier New" pitchFamily="49" charset="0"/>
              </a:rPr>
              <a:t>void foo(char *</a:t>
            </a:r>
            <a:r>
              <a:rPr lang="en-US" sz="2400" b="1" dirty="0" err="1" smtClean="0">
                <a:latin typeface="Courier New" pitchFamily="49" charset="0"/>
                <a:cs typeface="Courier New" pitchFamily="49" charset="0"/>
              </a:rPr>
              <a:t>str</a:t>
            </a:r>
            <a:r>
              <a:rPr lang="en-US" sz="2400" b="1" dirty="0" smtClean="0">
                <a:latin typeface="Courier New" pitchFamily="49" charset="0"/>
                <a:cs typeface="Courier New" pitchFamily="49" charset="0"/>
              </a:rPr>
              <a:t>) {</a:t>
            </a:r>
          </a:p>
          <a:p>
            <a:pPr marL="118872" indent="0">
              <a:buNone/>
            </a:pPr>
            <a:r>
              <a:rPr lang="en-US" sz="2400" b="1" dirty="0" smtClean="0">
                <a:solidFill>
                  <a:schemeClr val="bg2">
                    <a:lumMod val="90000"/>
                  </a:schemeClr>
                </a:solidFill>
                <a:latin typeface="Courier New" pitchFamily="49" charset="0"/>
                <a:cs typeface="Courier New" pitchFamily="49" charset="0"/>
              </a:rPr>
              <a:t>   char buffer[16];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strcpy</a:t>
            </a:r>
            <a:r>
              <a:rPr lang="en-US" sz="2400" b="1" dirty="0" smtClean="0">
                <a:solidFill>
                  <a:schemeClr val="bg2">
                    <a:lumMod val="90000"/>
                  </a:schemeClr>
                </a:solidFill>
                <a:latin typeface="Courier New" pitchFamily="49" charset="0"/>
                <a:cs typeface="Courier New" pitchFamily="49" charset="0"/>
              </a:rPr>
              <a:t>(buffer, </a:t>
            </a:r>
            <a:r>
              <a:rPr lang="en-US" sz="2400" b="1" dirty="0" err="1" smtClean="0">
                <a:solidFill>
                  <a:schemeClr val="bg2">
                    <a:lumMod val="90000"/>
                  </a:schemeClr>
                </a:solidFill>
                <a:latin typeface="Courier New" pitchFamily="49" charset="0"/>
                <a:cs typeface="Courier New" pitchFamily="49" charset="0"/>
              </a:rPr>
              <a:t>str</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latin typeface="Courier New" pitchFamily="49" charset="0"/>
                <a:cs typeface="Courier New" pitchFamily="49" charset="0"/>
              </a:rPr>
              <a:t>}</a:t>
            </a:r>
          </a:p>
          <a:p>
            <a:pPr marL="118872" indent="0">
              <a:buNone/>
            </a:pPr>
            <a:endParaRPr lang="en-US" sz="2400" b="1" dirty="0" smtClean="0">
              <a:latin typeface="Courier New" pitchFamily="49" charset="0"/>
              <a:cs typeface="Courier New" pitchFamily="49" charset="0"/>
            </a:endParaRPr>
          </a:p>
          <a:p>
            <a:pPr marL="118872" indent="0">
              <a:buNone/>
            </a:pPr>
            <a:r>
              <a:rPr lang="en-US" sz="2400" b="1" dirty="0" smtClean="0">
                <a:solidFill>
                  <a:schemeClr val="bg2">
                    <a:lumMod val="90000"/>
                  </a:schemeClr>
                </a:solidFill>
                <a:latin typeface="Courier New" pitchFamily="49" charset="0"/>
                <a:cs typeface="Courier New" pitchFamily="49" charset="0"/>
              </a:rPr>
              <a:t>void main() {</a:t>
            </a:r>
          </a:p>
          <a:p>
            <a:pPr marL="118872" indent="0">
              <a:buNone/>
            </a:pPr>
            <a:r>
              <a:rPr lang="en-US" sz="2400" b="1" dirty="0" smtClean="0">
                <a:solidFill>
                  <a:schemeClr val="bg2">
                    <a:lumMod val="90000"/>
                  </a:schemeClr>
                </a:solidFill>
                <a:latin typeface="Courier New" pitchFamily="49" charset="0"/>
                <a:cs typeface="Courier New" pitchFamily="49" charset="0"/>
              </a:rPr>
              <a:t>  char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memset</a:t>
            </a:r>
            <a:r>
              <a:rPr lang="en-US" sz="2400" b="1" dirty="0" smtClean="0">
                <a:solidFill>
                  <a:schemeClr val="bg2">
                    <a:lumMod val="90000"/>
                  </a:schemeClr>
                </a:solidFill>
                <a:latin typeface="Courier New" pitchFamily="49" charset="0"/>
                <a:cs typeface="Courier New" pitchFamily="49" charset="0"/>
              </a:rPr>
              <a:t>(</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 ‘A’, 255);</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[255] = ‘\x00’;</a:t>
            </a:r>
          </a:p>
          <a:p>
            <a:pPr marL="118872" indent="0">
              <a:buNone/>
            </a:pPr>
            <a:r>
              <a:rPr lang="en-US" sz="2400" b="1" dirty="0" smtClean="0">
                <a:solidFill>
                  <a:schemeClr val="bg2">
                    <a:lumMod val="90000"/>
                  </a:schemeClr>
                </a:solidFill>
                <a:latin typeface="Courier New" pitchFamily="49" charset="0"/>
                <a:cs typeface="Courier New" pitchFamily="49" charset="0"/>
              </a:rPr>
              <a:t>  foo(</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solidFill>
                  <a:schemeClr val="bg2">
                    <a:lumMod val="90000"/>
                  </a:schemeClr>
                </a:solidFill>
                <a:latin typeface="Courier New" pitchFamily="49" charset="0"/>
                <a:cs typeface="Courier New" pitchFamily="49" charset="0"/>
              </a:rPr>
              <a:t>}</a:t>
            </a:r>
          </a:p>
        </p:txBody>
      </p:sp>
      <p:sp>
        <p:nvSpPr>
          <p:cNvPr id="4" name="Rectangle 3"/>
          <p:cNvSpPr/>
          <p:nvPr/>
        </p:nvSpPr>
        <p:spPr>
          <a:xfrm>
            <a:off x="7620001" y="5943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7620001"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620001"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620001"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7620001" y="5334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620002"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0" name="Straight Arrow Connector 9"/>
          <p:cNvCxnSpPr/>
          <p:nvPr/>
        </p:nvCxnSpPr>
        <p:spPr>
          <a:xfrm>
            <a:off x="6934201" y="16764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11353799" y="2895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7620001" y="4724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AAAAAAA…</a:t>
            </a:r>
            <a:endParaRPr lang="en-US" sz="3200" b="1" dirty="0">
              <a:solidFill>
                <a:schemeClr val="tx1"/>
              </a:solidFill>
              <a:latin typeface="Courier New" pitchFamily="49" charset="0"/>
              <a:cs typeface="Courier New" pitchFamily="49" charset="0"/>
            </a:endParaRPr>
          </a:p>
        </p:txBody>
      </p:sp>
      <p:sp>
        <p:nvSpPr>
          <p:cNvPr id="13" name="Rectangle 12"/>
          <p:cNvSpPr/>
          <p:nvPr/>
        </p:nvSpPr>
        <p:spPr>
          <a:xfrm>
            <a:off x="7620001" y="5943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14" name="Rectangle 13"/>
          <p:cNvSpPr/>
          <p:nvPr/>
        </p:nvSpPr>
        <p:spPr>
          <a:xfrm>
            <a:off x="7620001" y="4114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0x41414141</a:t>
            </a:r>
            <a:endParaRPr lang="en-US" sz="3200" b="1" dirty="0">
              <a:solidFill>
                <a:schemeClr val="tx1"/>
              </a:solidFill>
              <a:latin typeface="Courier New" pitchFamily="49" charset="0"/>
              <a:cs typeface="Courier New" pitchFamily="49" charset="0"/>
            </a:endParaRPr>
          </a:p>
        </p:txBody>
      </p:sp>
      <p:sp>
        <p:nvSpPr>
          <p:cNvPr id="17" name="Rectangle 16"/>
          <p:cNvSpPr/>
          <p:nvPr/>
        </p:nvSpPr>
        <p:spPr>
          <a:xfrm>
            <a:off x="7620001" y="3505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0x41414141</a:t>
            </a:r>
            <a:endParaRPr lang="en-US" sz="3200" b="1" dirty="0">
              <a:solidFill>
                <a:schemeClr val="tx1"/>
              </a:solidFill>
              <a:latin typeface="Courier New" pitchFamily="49" charset="0"/>
              <a:cs typeface="Courier New" pitchFamily="49" charset="0"/>
            </a:endParaRPr>
          </a:p>
        </p:txBody>
      </p:sp>
      <p:sp>
        <p:nvSpPr>
          <p:cNvPr id="18" name="Rectangle 17"/>
          <p:cNvSpPr/>
          <p:nvPr/>
        </p:nvSpPr>
        <p:spPr>
          <a:xfrm>
            <a:off x="7620001" y="2895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0x41414141</a:t>
            </a:r>
            <a:endParaRPr lang="en-US" sz="3200" b="1" dirty="0">
              <a:solidFill>
                <a:schemeClr val="tx1"/>
              </a:solidFill>
              <a:latin typeface="Courier New" pitchFamily="49" charset="0"/>
              <a:cs typeface="Courier New" pitchFamily="49" charset="0"/>
            </a:endParaRPr>
          </a:p>
        </p:txBody>
      </p:sp>
      <p:sp>
        <p:nvSpPr>
          <p:cNvPr id="21" name="Rectangle 20"/>
          <p:cNvSpPr/>
          <p:nvPr/>
        </p:nvSpPr>
        <p:spPr>
          <a:xfrm>
            <a:off x="7620001" y="1676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2" name="Rectangle 21"/>
          <p:cNvSpPr/>
          <p:nvPr/>
        </p:nvSpPr>
        <p:spPr>
          <a:xfrm>
            <a:off x="7620001" y="1676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AAAAAAA…</a:t>
            </a:r>
            <a:endParaRPr lang="en-US" sz="3200" b="1" dirty="0">
              <a:solidFill>
                <a:schemeClr val="tx1"/>
              </a:solidFill>
              <a:latin typeface="Courier New" pitchFamily="49" charset="0"/>
              <a:cs typeface="Courier New" pitchFamily="49" charset="0"/>
            </a:endParaRPr>
          </a:p>
        </p:txBody>
      </p:sp>
      <p:sp>
        <p:nvSpPr>
          <p:cNvPr id="23" name="TextBox 22"/>
          <p:cNvSpPr txBox="1"/>
          <p:nvPr/>
        </p:nvSpPr>
        <p:spPr>
          <a:xfrm>
            <a:off x="1320800" y="2958405"/>
            <a:ext cx="4572000" cy="1384995"/>
          </a:xfrm>
          <a:prstGeom prst="rect">
            <a:avLst/>
          </a:prstGeom>
          <a:solidFill>
            <a:schemeClr val="bg1"/>
          </a:solidFill>
          <a:ln w="31750">
            <a:solidFill>
              <a:schemeClr val="tx1"/>
            </a:solidFill>
          </a:ln>
        </p:spPr>
        <p:txBody>
          <a:bodyPr wrap="square" rtlCol="0">
            <a:spAutoFit/>
          </a:bodyPr>
          <a:lstStyle/>
          <a:p>
            <a:r>
              <a:rPr lang="en-US" sz="2800" b="1" dirty="0">
                <a:latin typeface="Courier New" pitchFamily="49" charset="0"/>
                <a:cs typeface="Courier New" pitchFamily="49" charset="0"/>
              </a:rPr>
              <a:t> </a:t>
            </a:r>
            <a:r>
              <a:rPr lang="en-US" sz="2800" b="1" baseline="0" dirty="0" err="1" smtClean="0">
                <a:latin typeface="Courier New" pitchFamily="49" charset="0"/>
                <a:cs typeface="Courier New" pitchFamily="49" charset="0"/>
              </a:rPr>
              <a:t>mov</a:t>
            </a:r>
            <a:r>
              <a:rPr lang="en-US" sz="2800" b="1" dirty="0" smtClean="0">
                <a:latin typeface="Courier New" pitchFamily="49" charset="0"/>
                <a:cs typeface="Courier New" pitchFamily="49" charset="0"/>
              </a:rPr>
              <a:t> %</a:t>
            </a:r>
            <a:r>
              <a:rPr lang="en-US" sz="2800" b="1" dirty="0" err="1" smtClean="0">
                <a:latin typeface="Courier New" pitchFamily="49" charset="0"/>
                <a:cs typeface="Courier New" pitchFamily="49" charset="0"/>
              </a:rPr>
              <a:t>ebp</a:t>
            </a:r>
            <a:r>
              <a:rPr lang="en-US" sz="2800" b="1" dirty="0" smtClean="0">
                <a:latin typeface="Courier New" pitchFamily="49" charset="0"/>
                <a:cs typeface="Courier New" pitchFamily="49" charset="0"/>
              </a:rPr>
              <a:t>, %</a:t>
            </a:r>
            <a:r>
              <a:rPr lang="en-US" sz="2800" b="1" dirty="0" err="1" smtClean="0">
                <a:latin typeface="Courier New" pitchFamily="49" charset="0"/>
                <a:cs typeface="Courier New" pitchFamily="49" charset="0"/>
              </a:rPr>
              <a:t>esp</a:t>
            </a:r>
            <a:endParaRPr lang="en-US" sz="2800" b="1" dirty="0" smtClean="0">
              <a:latin typeface="Courier New" pitchFamily="49" charset="0"/>
              <a:cs typeface="Courier New" pitchFamily="49" charset="0"/>
            </a:endParaRPr>
          </a:p>
          <a:p>
            <a:r>
              <a:rPr lang="en-US" sz="2800" b="1" dirty="0" smtClean="0">
                <a:latin typeface="Courier New" pitchFamily="49" charset="0"/>
                <a:cs typeface="Courier New" pitchFamily="49" charset="0"/>
              </a:rPr>
              <a:t> pop %</a:t>
            </a:r>
            <a:r>
              <a:rPr lang="en-US" sz="2800" b="1" dirty="0" err="1" smtClean="0">
                <a:latin typeface="Courier New" pitchFamily="49" charset="0"/>
                <a:cs typeface="Courier New" pitchFamily="49" charset="0"/>
              </a:rPr>
              <a:t>ebp</a:t>
            </a:r>
            <a:endParaRPr lang="en-US" sz="2800" b="1" dirty="0" smtClean="0">
              <a:latin typeface="Courier New" pitchFamily="49" charset="0"/>
              <a:cs typeface="Courier New" pitchFamily="49" charset="0"/>
            </a:endParaRPr>
          </a:p>
          <a:p>
            <a:r>
              <a:rPr lang="en-US" sz="2800" b="1" dirty="0">
                <a:latin typeface="Courier New" pitchFamily="49" charset="0"/>
                <a:cs typeface="Courier New" pitchFamily="49" charset="0"/>
              </a:rPr>
              <a:t> </a:t>
            </a:r>
            <a:r>
              <a:rPr lang="en-US" sz="2800" b="1" dirty="0" smtClean="0">
                <a:latin typeface="Courier New" pitchFamily="49" charset="0"/>
                <a:cs typeface="Courier New" pitchFamily="49" charset="0"/>
              </a:rPr>
              <a:t>ret</a:t>
            </a:r>
            <a:endParaRPr lang="en-US" sz="2800" b="1" dirty="0">
              <a:latin typeface="Courier New" pitchFamily="49" charset="0"/>
              <a:cs typeface="Courier New" pitchFamily="49" charset="0"/>
            </a:endParaRPr>
          </a:p>
        </p:txBody>
      </p:sp>
    </p:spTree>
    <p:extLst>
      <p:ext uri="{BB962C8B-B14F-4D97-AF65-F5344CB8AC3E}">
        <p14:creationId xmlns:p14="http://schemas.microsoft.com/office/powerpoint/2010/main" val="266591703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7620001" y="1676400"/>
            <a:ext cx="3683540" cy="12192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AAAAAA…</a:t>
            </a: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a:t>Buffer Overflow Example</a:t>
            </a:r>
            <a:endParaRPr lang="en-US" dirty="0"/>
          </a:p>
        </p:txBody>
      </p:sp>
      <p:sp>
        <p:nvSpPr>
          <p:cNvPr id="3" name="Content Placeholder 2"/>
          <p:cNvSpPr>
            <a:spLocks noGrp="1"/>
          </p:cNvSpPr>
          <p:nvPr>
            <p:ph idx="1"/>
          </p:nvPr>
        </p:nvSpPr>
        <p:spPr>
          <a:xfrm>
            <a:off x="203200" y="1851391"/>
            <a:ext cx="10972800" cy="4625609"/>
          </a:xfrm>
        </p:spPr>
        <p:txBody>
          <a:bodyPr>
            <a:noAutofit/>
          </a:bodyPr>
          <a:lstStyle/>
          <a:p>
            <a:pPr marL="118872" indent="0">
              <a:buNone/>
            </a:pPr>
            <a:r>
              <a:rPr lang="en-US" sz="2400" b="1" dirty="0" smtClean="0">
                <a:latin typeface="Courier New" pitchFamily="49" charset="0"/>
                <a:cs typeface="Courier New" pitchFamily="49" charset="0"/>
              </a:rPr>
              <a:t>void foo(char *</a:t>
            </a:r>
            <a:r>
              <a:rPr lang="en-US" sz="2400" b="1" dirty="0" err="1" smtClean="0">
                <a:latin typeface="Courier New" pitchFamily="49" charset="0"/>
                <a:cs typeface="Courier New" pitchFamily="49" charset="0"/>
              </a:rPr>
              <a:t>str</a:t>
            </a:r>
            <a:r>
              <a:rPr lang="en-US" sz="2400" b="1" dirty="0" smtClean="0">
                <a:latin typeface="Courier New" pitchFamily="49" charset="0"/>
                <a:cs typeface="Courier New" pitchFamily="49" charset="0"/>
              </a:rPr>
              <a:t>) {</a:t>
            </a:r>
          </a:p>
          <a:p>
            <a:pPr marL="118872" indent="0">
              <a:buNone/>
            </a:pPr>
            <a:r>
              <a:rPr lang="en-US" sz="2400" b="1" dirty="0" smtClean="0">
                <a:solidFill>
                  <a:schemeClr val="bg2">
                    <a:lumMod val="90000"/>
                  </a:schemeClr>
                </a:solidFill>
                <a:latin typeface="Courier New" pitchFamily="49" charset="0"/>
                <a:cs typeface="Courier New" pitchFamily="49" charset="0"/>
              </a:rPr>
              <a:t>   char buffer[16];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strcpy</a:t>
            </a:r>
            <a:r>
              <a:rPr lang="en-US" sz="2400" b="1" dirty="0" smtClean="0">
                <a:solidFill>
                  <a:schemeClr val="bg2">
                    <a:lumMod val="90000"/>
                  </a:schemeClr>
                </a:solidFill>
                <a:latin typeface="Courier New" pitchFamily="49" charset="0"/>
                <a:cs typeface="Courier New" pitchFamily="49" charset="0"/>
              </a:rPr>
              <a:t>(buffer, </a:t>
            </a:r>
            <a:r>
              <a:rPr lang="en-US" sz="2400" b="1" dirty="0" err="1" smtClean="0">
                <a:solidFill>
                  <a:schemeClr val="bg2">
                    <a:lumMod val="90000"/>
                  </a:schemeClr>
                </a:solidFill>
                <a:latin typeface="Courier New" pitchFamily="49" charset="0"/>
                <a:cs typeface="Courier New" pitchFamily="49" charset="0"/>
              </a:rPr>
              <a:t>str</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latin typeface="Courier New" pitchFamily="49" charset="0"/>
                <a:cs typeface="Courier New" pitchFamily="49" charset="0"/>
              </a:rPr>
              <a:t>}</a:t>
            </a:r>
          </a:p>
          <a:p>
            <a:pPr marL="118872" indent="0">
              <a:buNone/>
            </a:pPr>
            <a:endParaRPr lang="en-US" sz="2400" b="1" dirty="0" smtClean="0">
              <a:latin typeface="Courier New" pitchFamily="49" charset="0"/>
              <a:cs typeface="Courier New" pitchFamily="49" charset="0"/>
            </a:endParaRPr>
          </a:p>
          <a:p>
            <a:pPr marL="118872" indent="0">
              <a:buNone/>
            </a:pPr>
            <a:r>
              <a:rPr lang="en-US" sz="2400" b="1" dirty="0" smtClean="0">
                <a:solidFill>
                  <a:schemeClr val="bg2">
                    <a:lumMod val="90000"/>
                  </a:schemeClr>
                </a:solidFill>
                <a:latin typeface="Courier New" pitchFamily="49" charset="0"/>
                <a:cs typeface="Courier New" pitchFamily="49" charset="0"/>
              </a:rPr>
              <a:t>void main() {</a:t>
            </a:r>
          </a:p>
          <a:p>
            <a:pPr marL="118872" indent="0">
              <a:buNone/>
            </a:pPr>
            <a:r>
              <a:rPr lang="en-US" sz="2400" b="1" dirty="0" smtClean="0">
                <a:solidFill>
                  <a:schemeClr val="bg2">
                    <a:lumMod val="90000"/>
                  </a:schemeClr>
                </a:solidFill>
                <a:latin typeface="Courier New" pitchFamily="49" charset="0"/>
                <a:cs typeface="Courier New" pitchFamily="49" charset="0"/>
              </a:rPr>
              <a:t>  char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memset</a:t>
            </a:r>
            <a:r>
              <a:rPr lang="en-US" sz="2400" b="1" dirty="0" smtClean="0">
                <a:solidFill>
                  <a:schemeClr val="bg2">
                    <a:lumMod val="90000"/>
                  </a:schemeClr>
                </a:solidFill>
                <a:latin typeface="Courier New" pitchFamily="49" charset="0"/>
                <a:cs typeface="Courier New" pitchFamily="49" charset="0"/>
              </a:rPr>
              <a:t>(</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 ‘A’, 255);</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[255] = ‘\x00’;</a:t>
            </a:r>
          </a:p>
          <a:p>
            <a:pPr marL="118872" indent="0">
              <a:buNone/>
            </a:pPr>
            <a:r>
              <a:rPr lang="en-US" sz="2400" b="1" dirty="0" smtClean="0">
                <a:solidFill>
                  <a:schemeClr val="bg2">
                    <a:lumMod val="90000"/>
                  </a:schemeClr>
                </a:solidFill>
                <a:latin typeface="Courier New" pitchFamily="49" charset="0"/>
                <a:cs typeface="Courier New" pitchFamily="49" charset="0"/>
              </a:rPr>
              <a:t>  foo(</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solidFill>
                  <a:schemeClr val="bg2">
                    <a:lumMod val="90000"/>
                  </a:schemeClr>
                </a:solidFill>
                <a:latin typeface="Courier New" pitchFamily="49" charset="0"/>
                <a:cs typeface="Courier New" pitchFamily="49" charset="0"/>
              </a:rPr>
              <a:t>}</a:t>
            </a:r>
          </a:p>
        </p:txBody>
      </p:sp>
      <p:sp>
        <p:nvSpPr>
          <p:cNvPr id="4" name="Rectangle 3"/>
          <p:cNvSpPr/>
          <p:nvPr/>
        </p:nvSpPr>
        <p:spPr>
          <a:xfrm>
            <a:off x="7620001" y="5943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7620001"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620001"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620001"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7620001" y="5334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620002"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0" name="Straight Arrow Connector 9"/>
          <p:cNvCxnSpPr/>
          <p:nvPr/>
        </p:nvCxnSpPr>
        <p:spPr>
          <a:xfrm>
            <a:off x="6934201" y="28956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11353799" y="2895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7620001" y="4724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AAAAAAA…</a:t>
            </a:r>
            <a:endParaRPr lang="en-US" sz="3200" b="1" dirty="0">
              <a:solidFill>
                <a:schemeClr val="tx1"/>
              </a:solidFill>
              <a:latin typeface="Courier New" pitchFamily="49" charset="0"/>
              <a:cs typeface="Courier New" pitchFamily="49" charset="0"/>
            </a:endParaRPr>
          </a:p>
        </p:txBody>
      </p:sp>
      <p:sp>
        <p:nvSpPr>
          <p:cNvPr id="13" name="Rectangle 12"/>
          <p:cNvSpPr/>
          <p:nvPr/>
        </p:nvSpPr>
        <p:spPr>
          <a:xfrm>
            <a:off x="7620001" y="5943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14" name="Rectangle 13"/>
          <p:cNvSpPr/>
          <p:nvPr/>
        </p:nvSpPr>
        <p:spPr>
          <a:xfrm>
            <a:off x="7620001" y="4114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0x41414141</a:t>
            </a:r>
            <a:endParaRPr lang="en-US" sz="3200" b="1" dirty="0">
              <a:solidFill>
                <a:schemeClr val="tx1"/>
              </a:solidFill>
              <a:latin typeface="Courier New" pitchFamily="49" charset="0"/>
              <a:cs typeface="Courier New" pitchFamily="49" charset="0"/>
            </a:endParaRPr>
          </a:p>
        </p:txBody>
      </p:sp>
      <p:sp>
        <p:nvSpPr>
          <p:cNvPr id="17" name="Rectangle 16"/>
          <p:cNvSpPr/>
          <p:nvPr/>
        </p:nvSpPr>
        <p:spPr>
          <a:xfrm>
            <a:off x="7620001" y="3505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0x41414141</a:t>
            </a:r>
            <a:endParaRPr lang="en-US" sz="3200" b="1" dirty="0">
              <a:solidFill>
                <a:schemeClr val="tx1"/>
              </a:solidFill>
              <a:latin typeface="Courier New" pitchFamily="49" charset="0"/>
              <a:cs typeface="Courier New" pitchFamily="49" charset="0"/>
            </a:endParaRPr>
          </a:p>
        </p:txBody>
      </p:sp>
      <p:sp>
        <p:nvSpPr>
          <p:cNvPr id="18" name="Rectangle 17"/>
          <p:cNvSpPr/>
          <p:nvPr/>
        </p:nvSpPr>
        <p:spPr>
          <a:xfrm>
            <a:off x="7620001" y="2895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0x41414141</a:t>
            </a:r>
            <a:endParaRPr lang="en-US" sz="3200" b="1" dirty="0">
              <a:solidFill>
                <a:schemeClr val="tx1"/>
              </a:solidFill>
              <a:latin typeface="Courier New" pitchFamily="49" charset="0"/>
              <a:cs typeface="Courier New" pitchFamily="49" charset="0"/>
            </a:endParaRPr>
          </a:p>
        </p:txBody>
      </p:sp>
      <p:sp>
        <p:nvSpPr>
          <p:cNvPr id="23" name="TextBox 22"/>
          <p:cNvSpPr txBox="1"/>
          <p:nvPr/>
        </p:nvSpPr>
        <p:spPr>
          <a:xfrm>
            <a:off x="1320800" y="2958405"/>
            <a:ext cx="4572000" cy="1384995"/>
          </a:xfrm>
          <a:prstGeom prst="rect">
            <a:avLst/>
          </a:prstGeom>
          <a:solidFill>
            <a:schemeClr val="bg1"/>
          </a:solidFill>
          <a:ln w="31750">
            <a:solidFill>
              <a:schemeClr val="tx1"/>
            </a:solidFill>
          </a:ln>
        </p:spPr>
        <p:txBody>
          <a:bodyPr wrap="square" rtlCol="0">
            <a:spAutoFit/>
          </a:bodyPr>
          <a:lstStyle/>
          <a:p>
            <a:r>
              <a:rPr lang="en-US" sz="2800" b="1" dirty="0">
                <a:latin typeface="Courier New" pitchFamily="49" charset="0"/>
                <a:cs typeface="Courier New" pitchFamily="49" charset="0"/>
              </a:rPr>
              <a:t> </a:t>
            </a:r>
            <a:r>
              <a:rPr lang="en-US" sz="2800" b="1" baseline="0" dirty="0" err="1" smtClean="0">
                <a:latin typeface="Courier New" pitchFamily="49" charset="0"/>
                <a:cs typeface="Courier New" pitchFamily="49" charset="0"/>
              </a:rPr>
              <a:t>mov</a:t>
            </a:r>
            <a:r>
              <a:rPr lang="en-US" sz="2800" b="1" dirty="0" smtClean="0">
                <a:latin typeface="Courier New" pitchFamily="49" charset="0"/>
                <a:cs typeface="Courier New" pitchFamily="49" charset="0"/>
              </a:rPr>
              <a:t> %</a:t>
            </a:r>
            <a:r>
              <a:rPr lang="en-US" sz="2800" b="1" dirty="0" err="1" smtClean="0">
                <a:latin typeface="Courier New" pitchFamily="49" charset="0"/>
                <a:cs typeface="Courier New" pitchFamily="49" charset="0"/>
              </a:rPr>
              <a:t>ebp</a:t>
            </a:r>
            <a:r>
              <a:rPr lang="en-US" sz="2800" b="1" dirty="0" smtClean="0">
                <a:latin typeface="Courier New" pitchFamily="49" charset="0"/>
                <a:cs typeface="Courier New" pitchFamily="49" charset="0"/>
              </a:rPr>
              <a:t>, %</a:t>
            </a:r>
            <a:r>
              <a:rPr lang="en-US" sz="2800" b="1" dirty="0" err="1" smtClean="0">
                <a:latin typeface="Courier New" pitchFamily="49" charset="0"/>
                <a:cs typeface="Courier New" pitchFamily="49" charset="0"/>
              </a:rPr>
              <a:t>esp</a:t>
            </a:r>
            <a:endParaRPr lang="en-US" sz="2800" b="1" dirty="0" smtClean="0">
              <a:latin typeface="Courier New" pitchFamily="49" charset="0"/>
              <a:cs typeface="Courier New" pitchFamily="49" charset="0"/>
            </a:endParaRPr>
          </a:p>
          <a:p>
            <a:r>
              <a:rPr lang="en-US" sz="2800" b="1" dirty="0" smtClean="0">
                <a:solidFill>
                  <a:schemeClr val="bg2">
                    <a:lumMod val="90000"/>
                  </a:schemeClr>
                </a:solidFill>
                <a:latin typeface="Courier New" pitchFamily="49" charset="0"/>
                <a:cs typeface="Courier New" pitchFamily="49" charset="0"/>
              </a:rPr>
              <a:t> pop %</a:t>
            </a:r>
            <a:r>
              <a:rPr lang="en-US" sz="2800" b="1" dirty="0" err="1" smtClean="0">
                <a:solidFill>
                  <a:schemeClr val="bg2">
                    <a:lumMod val="90000"/>
                  </a:schemeClr>
                </a:solidFill>
                <a:latin typeface="Courier New" pitchFamily="49" charset="0"/>
                <a:cs typeface="Courier New" pitchFamily="49" charset="0"/>
              </a:rPr>
              <a:t>ebp</a:t>
            </a:r>
            <a:endParaRPr lang="en-US" sz="2800" b="1" dirty="0" smtClean="0">
              <a:solidFill>
                <a:schemeClr val="bg2">
                  <a:lumMod val="90000"/>
                </a:schemeClr>
              </a:solidFill>
              <a:latin typeface="Courier New" pitchFamily="49" charset="0"/>
              <a:cs typeface="Courier New" pitchFamily="49" charset="0"/>
            </a:endParaRPr>
          </a:p>
          <a:p>
            <a:r>
              <a:rPr lang="en-US" sz="2800" b="1" dirty="0">
                <a:solidFill>
                  <a:schemeClr val="bg2">
                    <a:lumMod val="90000"/>
                  </a:schemeClr>
                </a:solidFill>
                <a:latin typeface="Courier New" pitchFamily="49" charset="0"/>
                <a:cs typeface="Courier New" pitchFamily="49" charset="0"/>
              </a:rPr>
              <a:t> </a:t>
            </a:r>
            <a:r>
              <a:rPr lang="en-US" sz="2800" b="1" dirty="0" smtClean="0">
                <a:solidFill>
                  <a:schemeClr val="bg2">
                    <a:lumMod val="90000"/>
                  </a:schemeClr>
                </a:solidFill>
                <a:latin typeface="Courier New" pitchFamily="49" charset="0"/>
                <a:cs typeface="Courier New" pitchFamily="49" charset="0"/>
              </a:rPr>
              <a:t>ret</a:t>
            </a:r>
            <a:endParaRPr lang="en-US" sz="2800" b="1" dirty="0">
              <a:solidFill>
                <a:schemeClr val="bg2">
                  <a:lumMod val="90000"/>
                </a:schemeClr>
              </a:solidFill>
              <a:latin typeface="Courier New" pitchFamily="49" charset="0"/>
              <a:cs typeface="Courier New" pitchFamily="49" charset="0"/>
            </a:endParaRPr>
          </a:p>
        </p:txBody>
      </p:sp>
    </p:spTree>
    <p:extLst>
      <p:ext uri="{BB962C8B-B14F-4D97-AF65-F5344CB8AC3E}">
        <p14:creationId xmlns:p14="http://schemas.microsoft.com/office/powerpoint/2010/main" val="314660566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a:t>
            </a:r>
            <a:r>
              <a:rPr lang="en-US" dirty="0" smtClean="0"/>
              <a:t>Calls </a:t>
            </a:r>
            <a:r>
              <a:rPr lang="en-US" dirty="0" smtClean="0"/>
              <a:t>(</a:t>
            </a:r>
            <a:r>
              <a:rPr lang="en-US" dirty="0" err="1" smtClean="0"/>
              <a:t>syscalls</a:t>
            </a:r>
            <a:r>
              <a:rPr lang="en-US" dirty="0" smtClean="0"/>
              <a:t>)</a:t>
            </a:r>
            <a:endParaRPr lang="en-US" dirty="0"/>
          </a:p>
        </p:txBody>
      </p:sp>
      <p:sp>
        <p:nvSpPr>
          <p:cNvPr id="3" name="Content Placeholder 2"/>
          <p:cNvSpPr>
            <a:spLocks noGrp="1"/>
          </p:cNvSpPr>
          <p:nvPr>
            <p:ph idx="1"/>
          </p:nvPr>
        </p:nvSpPr>
        <p:spPr/>
        <p:txBody>
          <a:bodyPr>
            <a:normAutofit fontScale="92500"/>
          </a:bodyPr>
          <a:lstStyle/>
          <a:p>
            <a:r>
              <a:rPr lang="en-US" dirty="0" smtClean="0"/>
              <a:t>Kernel: privileged code, sets up page table, protection bits, etc.</a:t>
            </a:r>
            <a:endParaRPr lang="en-US" dirty="0"/>
          </a:p>
          <a:p>
            <a:r>
              <a:rPr lang="en-US" dirty="0" smtClean="0"/>
              <a:t>Hardware “privileged bit”</a:t>
            </a:r>
          </a:p>
          <a:p>
            <a:pPr lvl="1"/>
            <a:r>
              <a:rPr lang="en-US" dirty="0" smtClean="0"/>
              <a:t>Allows modifying permissions</a:t>
            </a:r>
          </a:p>
          <a:p>
            <a:pPr lvl="1"/>
            <a:r>
              <a:rPr lang="en-US" dirty="0"/>
              <a:t>O</a:t>
            </a:r>
            <a:r>
              <a:rPr lang="en-US" dirty="0" smtClean="0"/>
              <a:t>n when kernel is running</a:t>
            </a:r>
          </a:p>
          <a:p>
            <a:r>
              <a:rPr lang="en-US" dirty="0" err="1" smtClean="0"/>
              <a:t>Syscall</a:t>
            </a:r>
            <a:r>
              <a:rPr lang="en-US" dirty="0" smtClean="0"/>
              <a:t>: way for apps to call kernel</a:t>
            </a:r>
          </a:p>
          <a:p>
            <a:pPr lvl="1"/>
            <a:r>
              <a:rPr lang="en-US" dirty="0" smtClean="0"/>
              <a:t>HW sets privileged bit to true</a:t>
            </a:r>
          </a:p>
          <a:p>
            <a:pPr lvl="1"/>
            <a:r>
              <a:rPr lang="en-US" dirty="0" smtClean="0"/>
              <a:t>Jumps to kernel’s </a:t>
            </a:r>
            <a:r>
              <a:rPr lang="en-US" dirty="0" err="1" smtClean="0"/>
              <a:t>syscall</a:t>
            </a:r>
            <a:r>
              <a:rPr lang="en-US" dirty="0" smtClean="0"/>
              <a:t> handler (same address each time)</a:t>
            </a:r>
          </a:p>
          <a:p>
            <a:pPr lvl="1"/>
            <a:r>
              <a:rPr lang="en-US" dirty="0" smtClean="0"/>
              <a:t>Kernel does access checks</a:t>
            </a:r>
            <a:endParaRPr lang="en-US" dirty="0"/>
          </a:p>
        </p:txBody>
      </p:sp>
    </p:spTree>
    <p:extLst>
      <p:ext uri="{BB962C8B-B14F-4D97-AF65-F5344CB8AC3E}">
        <p14:creationId xmlns:p14="http://schemas.microsoft.com/office/powerpoint/2010/main" val="23807355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7620001" y="1676400"/>
            <a:ext cx="3683540" cy="12192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AAAAAA…</a:t>
            </a: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a:t>Buffer Overflow Example</a:t>
            </a:r>
            <a:endParaRPr lang="en-US" dirty="0"/>
          </a:p>
        </p:txBody>
      </p:sp>
      <p:sp>
        <p:nvSpPr>
          <p:cNvPr id="3" name="Content Placeholder 2"/>
          <p:cNvSpPr>
            <a:spLocks noGrp="1"/>
          </p:cNvSpPr>
          <p:nvPr>
            <p:ph idx="1"/>
          </p:nvPr>
        </p:nvSpPr>
        <p:spPr>
          <a:xfrm>
            <a:off x="203200" y="1851391"/>
            <a:ext cx="10972800" cy="4625609"/>
          </a:xfrm>
        </p:spPr>
        <p:txBody>
          <a:bodyPr>
            <a:noAutofit/>
          </a:bodyPr>
          <a:lstStyle/>
          <a:p>
            <a:pPr marL="118872" indent="0">
              <a:buNone/>
            </a:pPr>
            <a:r>
              <a:rPr lang="en-US" sz="2400" b="1" dirty="0" smtClean="0">
                <a:latin typeface="Courier New" pitchFamily="49" charset="0"/>
                <a:cs typeface="Courier New" pitchFamily="49" charset="0"/>
              </a:rPr>
              <a:t>void foo(char *</a:t>
            </a:r>
            <a:r>
              <a:rPr lang="en-US" sz="2400" b="1" dirty="0" err="1" smtClean="0">
                <a:latin typeface="Courier New" pitchFamily="49" charset="0"/>
                <a:cs typeface="Courier New" pitchFamily="49" charset="0"/>
              </a:rPr>
              <a:t>str</a:t>
            </a:r>
            <a:r>
              <a:rPr lang="en-US" sz="2400" b="1" dirty="0" smtClean="0">
                <a:latin typeface="Courier New" pitchFamily="49" charset="0"/>
                <a:cs typeface="Courier New" pitchFamily="49" charset="0"/>
              </a:rPr>
              <a:t>) {</a:t>
            </a:r>
          </a:p>
          <a:p>
            <a:pPr marL="118872" indent="0">
              <a:buNone/>
            </a:pPr>
            <a:r>
              <a:rPr lang="en-US" sz="2400" b="1" dirty="0" smtClean="0">
                <a:solidFill>
                  <a:schemeClr val="bg2">
                    <a:lumMod val="90000"/>
                  </a:schemeClr>
                </a:solidFill>
                <a:latin typeface="Courier New" pitchFamily="49" charset="0"/>
                <a:cs typeface="Courier New" pitchFamily="49" charset="0"/>
              </a:rPr>
              <a:t>   char buffer[16];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strcpy</a:t>
            </a:r>
            <a:r>
              <a:rPr lang="en-US" sz="2400" b="1" dirty="0" smtClean="0">
                <a:solidFill>
                  <a:schemeClr val="bg2">
                    <a:lumMod val="90000"/>
                  </a:schemeClr>
                </a:solidFill>
                <a:latin typeface="Courier New" pitchFamily="49" charset="0"/>
                <a:cs typeface="Courier New" pitchFamily="49" charset="0"/>
              </a:rPr>
              <a:t>(buffer, </a:t>
            </a:r>
            <a:r>
              <a:rPr lang="en-US" sz="2400" b="1" dirty="0" err="1" smtClean="0">
                <a:solidFill>
                  <a:schemeClr val="bg2">
                    <a:lumMod val="90000"/>
                  </a:schemeClr>
                </a:solidFill>
                <a:latin typeface="Courier New" pitchFamily="49" charset="0"/>
                <a:cs typeface="Courier New" pitchFamily="49" charset="0"/>
              </a:rPr>
              <a:t>str</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latin typeface="Courier New" pitchFamily="49" charset="0"/>
                <a:cs typeface="Courier New" pitchFamily="49" charset="0"/>
              </a:rPr>
              <a:t>}</a:t>
            </a:r>
          </a:p>
          <a:p>
            <a:pPr marL="118872" indent="0">
              <a:buNone/>
            </a:pPr>
            <a:endParaRPr lang="en-US" sz="2400" b="1" dirty="0" smtClean="0">
              <a:latin typeface="Courier New" pitchFamily="49" charset="0"/>
              <a:cs typeface="Courier New" pitchFamily="49" charset="0"/>
            </a:endParaRPr>
          </a:p>
          <a:p>
            <a:pPr marL="118872" indent="0">
              <a:buNone/>
            </a:pPr>
            <a:r>
              <a:rPr lang="en-US" sz="2400" b="1" dirty="0" smtClean="0">
                <a:solidFill>
                  <a:schemeClr val="bg2">
                    <a:lumMod val="90000"/>
                  </a:schemeClr>
                </a:solidFill>
                <a:latin typeface="Courier New" pitchFamily="49" charset="0"/>
                <a:cs typeface="Courier New" pitchFamily="49" charset="0"/>
              </a:rPr>
              <a:t>void main() {</a:t>
            </a:r>
          </a:p>
          <a:p>
            <a:pPr marL="118872" indent="0">
              <a:buNone/>
            </a:pPr>
            <a:r>
              <a:rPr lang="en-US" sz="2400" b="1" dirty="0" smtClean="0">
                <a:solidFill>
                  <a:schemeClr val="bg2">
                    <a:lumMod val="90000"/>
                  </a:schemeClr>
                </a:solidFill>
                <a:latin typeface="Courier New" pitchFamily="49" charset="0"/>
                <a:cs typeface="Courier New" pitchFamily="49" charset="0"/>
              </a:rPr>
              <a:t>  char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memset</a:t>
            </a:r>
            <a:r>
              <a:rPr lang="en-US" sz="2400" b="1" dirty="0" smtClean="0">
                <a:solidFill>
                  <a:schemeClr val="bg2">
                    <a:lumMod val="90000"/>
                  </a:schemeClr>
                </a:solidFill>
                <a:latin typeface="Courier New" pitchFamily="49" charset="0"/>
                <a:cs typeface="Courier New" pitchFamily="49" charset="0"/>
              </a:rPr>
              <a:t>(</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 ‘A’, 255);</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[255] = ‘\x00’;</a:t>
            </a:r>
          </a:p>
          <a:p>
            <a:pPr marL="118872" indent="0">
              <a:buNone/>
            </a:pPr>
            <a:r>
              <a:rPr lang="en-US" sz="2400" b="1" dirty="0" smtClean="0">
                <a:solidFill>
                  <a:schemeClr val="bg2">
                    <a:lumMod val="90000"/>
                  </a:schemeClr>
                </a:solidFill>
                <a:latin typeface="Courier New" pitchFamily="49" charset="0"/>
                <a:cs typeface="Courier New" pitchFamily="49" charset="0"/>
              </a:rPr>
              <a:t>  foo(</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solidFill>
                  <a:schemeClr val="bg2">
                    <a:lumMod val="90000"/>
                  </a:schemeClr>
                </a:solidFill>
                <a:latin typeface="Courier New" pitchFamily="49" charset="0"/>
                <a:cs typeface="Courier New" pitchFamily="49" charset="0"/>
              </a:rPr>
              <a:t>}</a:t>
            </a:r>
          </a:p>
        </p:txBody>
      </p:sp>
      <p:sp>
        <p:nvSpPr>
          <p:cNvPr id="4" name="Rectangle 3"/>
          <p:cNvSpPr/>
          <p:nvPr/>
        </p:nvSpPr>
        <p:spPr>
          <a:xfrm>
            <a:off x="7620001" y="5943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7620001"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620001"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620001"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0x41414141</a:t>
            </a: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7620001" y="5334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620002"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0" name="Straight Arrow Connector 9"/>
          <p:cNvCxnSpPr/>
          <p:nvPr/>
        </p:nvCxnSpPr>
        <p:spPr>
          <a:xfrm>
            <a:off x="6934201" y="35052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5194570" y="622935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7620001" y="4724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AAAAAAA…</a:t>
            </a:r>
            <a:endParaRPr lang="en-US" sz="3200" b="1" dirty="0">
              <a:solidFill>
                <a:schemeClr val="tx1"/>
              </a:solidFill>
              <a:latin typeface="Courier New" pitchFamily="49" charset="0"/>
              <a:cs typeface="Courier New" pitchFamily="49" charset="0"/>
            </a:endParaRPr>
          </a:p>
        </p:txBody>
      </p:sp>
      <p:sp>
        <p:nvSpPr>
          <p:cNvPr id="13" name="Rectangle 12"/>
          <p:cNvSpPr/>
          <p:nvPr/>
        </p:nvSpPr>
        <p:spPr>
          <a:xfrm>
            <a:off x="7620001" y="5943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14" name="Rectangle 13"/>
          <p:cNvSpPr/>
          <p:nvPr/>
        </p:nvSpPr>
        <p:spPr>
          <a:xfrm>
            <a:off x="7620001" y="4114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0x41414141</a:t>
            </a:r>
            <a:endParaRPr lang="en-US" sz="3200" b="1" dirty="0">
              <a:solidFill>
                <a:schemeClr val="tx1"/>
              </a:solidFill>
              <a:latin typeface="Courier New" pitchFamily="49" charset="0"/>
              <a:cs typeface="Courier New" pitchFamily="49" charset="0"/>
            </a:endParaRPr>
          </a:p>
        </p:txBody>
      </p:sp>
      <p:sp>
        <p:nvSpPr>
          <p:cNvPr id="17" name="Rectangle 16"/>
          <p:cNvSpPr/>
          <p:nvPr/>
        </p:nvSpPr>
        <p:spPr>
          <a:xfrm>
            <a:off x="7620001" y="3505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0x41414141</a:t>
            </a:r>
            <a:endParaRPr lang="en-US" sz="3200" b="1" dirty="0">
              <a:solidFill>
                <a:schemeClr val="tx1"/>
              </a:solidFill>
              <a:latin typeface="Courier New" pitchFamily="49" charset="0"/>
              <a:cs typeface="Courier New" pitchFamily="49" charset="0"/>
            </a:endParaRPr>
          </a:p>
        </p:txBody>
      </p:sp>
      <p:sp>
        <p:nvSpPr>
          <p:cNvPr id="23" name="TextBox 22"/>
          <p:cNvSpPr txBox="1"/>
          <p:nvPr/>
        </p:nvSpPr>
        <p:spPr>
          <a:xfrm>
            <a:off x="1320800" y="2958405"/>
            <a:ext cx="4572000" cy="1384995"/>
          </a:xfrm>
          <a:prstGeom prst="rect">
            <a:avLst/>
          </a:prstGeom>
          <a:solidFill>
            <a:schemeClr val="bg1"/>
          </a:solidFill>
          <a:ln w="31750">
            <a:solidFill>
              <a:schemeClr val="tx1"/>
            </a:solidFill>
          </a:ln>
        </p:spPr>
        <p:txBody>
          <a:bodyPr wrap="square" rtlCol="0">
            <a:spAutoFit/>
          </a:bodyPr>
          <a:lstStyle/>
          <a:p>
            <a:r>
              <a:rPr lang="en-US" sz="2800" b="1" dirty="0">
                <a:latin typeface="Courier New" pitchFamily="49" charset="0"/>
                <a:cs typeface="Courier New" pitchFamily="49" charset="0"/>
              </a:rPr>
              <a:t> </a:t>
            </a:r>
            <a:r>
              <a:rPr lang="en-US" sz="2800" b="1" baseline="0" dirty="0" err="1" smtClean="0">
                <a:solidFill>
                  <a:schemeClr val="bg2">
                    <a:lumMod val="90000"/>
                  </a:schemeClr>
                </a:solidFill>
                <a:latin typeface="Courier New" pitchFamily="49" charset="0"/>
                <a:cs typeface="Courier New" pitchFamily="49" charset="0"/>
              </a:rPr>
              <a:t>mov</a:t>
            </a:r>
            <a:r>
              <a:rPr lang="en-US" sz="2800" b="1" dirty="0" smtClean="0">
                <a:solidFill>
                  <a:schemeClr val="bg2">
                    <a:lumMod val="90000"/>
                  </a:schemeClr>
                </a:solidFill>
                <a:latin typeface="Courier New" pitchFamily="49" charset="0"/>
                <a:cs typeface="Courier New" pitchFamily="49" charset="0"/>
              </a:rPr>
              <a:t> %</a:t>
            </a:r>
            <a:r>
              <a:rPr lang="en-US" sz="2800" b="1" dirty="0" err="1" smtClean="0">
                <a:solidFill>
                  <a:schemeClr val="bg2">
                    <a:lumMod val="90000"/>
                  </a:schemeClr>
                </a:solidFill>
                <a:latin typeface="Courier New" pitchFamily="49" charset="0"/>
                <a:cs typeface="Courier New" pitchFamily="49" charset="0"/>
              </a:rPr>
              <a:t>ebp</a:t>
            </a:r>
            <a:r>
              <a:rPr lang="en-US" sz="2800" b="1" dirty="0" smtClean="0">
                <a:solidFill>
                  <a:schemeClr val="bg2">
                    <a:lumMod val="90000"/>
                  </a:schemeClr>
                </a:solidFill>
                <a:latin typeface="Courier New" pitchFamily="49" charset="0"/>
                <a:cs typeface="Courier New" pitchFamily="49" charset="0"/>
              </a:rPr>
              <a:t>, %</a:t>
            </a:r>
            <a:r>
              <a:rPr lang="en-US" sz="2800" b="1" dirty="0" err="1" smtClean="0">
                <a:solidFill>
                  <a:schemeClr val="bg2">
                    <a:lumMod val="90000"/>
                  </a:schemeClr>
                </a:solidFill>
                <a:latin typeface="Courier New" pitchFamily="49" charset="0"/>
                <a:cs typeface="Courier New" pitchFamily="49" charset="0"/>
              </a:rPr>
              <a:t>esp</a:t>
            </a:r>
            <a:endParaRPr lang="en-US" sz="2800" b="1" dirty="0" smtClean="0">
              <a:solidFill>
                <a:schemeClr val="bg2">
                  <a:lumMod val="90000"/>
                </a:schemeClr>
              </a:solidFill>
              <a:latin typeface="Courier New" pitchFamily="49" charset="0"/>
              <a:cs typeface="Courier New" pitchFamily="49" charset="0"/>
            </a:endParaRPr>
          </a:p>
          <a:p>
            <a:r>
              <a:rPr lang="en-US" sz="2800" b="1" dirty="0" smtClean="0">
                <a:latin typeface="Courier New" pitchFamily="49" charset="0"/>
                <a:cs typeface="Courier New" pitchFamily="49" charset="0"/>
              </a:rPr>
              <a:t> pop %</a:t>
            </a:r>
            <a:r>
              <a:rPr lang="en-US" sz="2800" b="1" dirty="0" err="1" smtClean="0">
                <a:latin typeface="Courier New" pitchFamily="49" charset="0"/>
                <a:cs typeface="Courier New" pitchFamily="49" charset="0"/>
              </a:rPr>
              <a:t>ebp</a:t>
            </a:r>
            <a:endParaRPr lang="en-US" sz="2800" b="1" dirty="0" smtClean="0">
              <a:latin typeface="Courier New" pitchFamily="49" charset="0"/>
              <a:cs typeface="Courier New" pitchFamily="49" charset="0"/>
            </a:endParaRPr>
          </a:p>
          <a:p>
            <a:r>
              <a:rPr lang="en-US" sz="2800" b="1" dirty="0">
                <a:solidFill>
                  <a:schemeClr val="bg2">
                    <a:lumMod val="90000"/>
                  </a:schemeClr>
                </a:solidFill>
                <a:latin typeface="Courier New" pitchFamily="49" charset="0"/>
                <a:cs typeface="Courier New" pitchFamily="49" charset="0"/>
              </a:rPr>
              <a:t> </a:t>
            </a:r>
            <a:r>
              <a:rPr lang="en-US" sz="2800" b="1" dirty="0" smtClean="0">
                <a:solidFill>
                  <a:schemeClr val="bg2">
                    <a:lumMod val="90000"/>
                  </a:schemeClr>
                </a:solidFill>
                <a:latin typeface="Courier New" pitchFamily="49" charset="0"/>
                <a:cs typeface="Courier New" pitchFamily="49" charset="0"/>
              </a:rPr>
              <a:t>ret</a:t>
            </a:r>
            <a:endParaRPr lang="en-US" sz="2800" b="1" dirty="0">
              <a:solidFill>
                <a:schemeClr val="bg2">
                  <a:lumMod val="90000"/>
                </a:schemeClr>
              </a:solidFill>
              <a:latin typeface="Courier New" pitchFamily="49" charset="0"/>
              <a:cs typeface="Courier New" pitchFamily="49" charset="0"/>
            </a:endParaRPr>
          </a:p>
        </p:txBody>
      </p:sp>
      <p:sp>
        <p:nvSpPr>
          <p:cNvPr id="15" name="TextBox 14"/>
          <p:cNvSpPr txBox="1"/>
          <p:nvPr/>
        </p:nvSpPr>
        <p:spPr>
          <a:xfrm>
            <a:off x="4673600" y="5867400"/>
            <a:ext cx="422361" cy="707886"/>
          </a:xfrm>
          <a:prstGeom prst="rect">
            <a:avLst/>
          </a:prstGeom>
          <a:noFill/>
        </p:spPr>
        <p:txBody>
          <a:bodyPr wrap="none" rtlCol="0">
            <a:spAutoFit/>
          </a:bodyPr>
          <a:lstStyle/>
          <a:p>
            <a:r>
              <a:rPr lang="en-US" sz="4000" b="1" dirty="0" smtClean="0"/>
              <a:t>?</a:t>
            </a:r>
            <a:endParaRPr lang="en-US" sz="4000" b="1" dirty="0"/>
          </a:p>
        </p:txBody>
      </p:sp>
    </p:spTree>
    <p:extLst>
      <p:ext uri="{BB962C8B-B14F-4D97-AF65-F5344CB8AC3E}">
        <p14:creationId xmlns:p14="http://schemas.microsoft.com/office/powerpoint/2010/main" val="409686036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7620001" y="1676400"/>
            <a:ext cx="3683540" cy="12192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AAAAAA…</a:t>
            </a: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a:t>Buffer Overflow Example</a:t>
            </a:r>
            <a:endParaRPr lang="en-US" dirty="0"/>
          </a:p>
        </p:txBody>
      </p:sp>
      <p:sp>
        <p:nvSpPr>
          <p:cNvPr id="3" name="Content Placeholder 2"/>
          <p:cNvSpPr>
            <a:spLocks noGrp="1"/>
          </p:cNvSpPr>
          <p:nvPr>
            <p:ph idx="1"/>
          </p:nvPr>
        </p:nvSpPr>
        <p:spPr>
          <a:xfrm>
            <a:off x="203200" y="1851391"/>
            <a:ext cx="10972800" cy="4625609"/>
          </a:xfrm>
        </p:spPr>
        <p:txBody>
          <a:bodyPr>
            <a:noAutofit/>
          </a:bodyPr>
          <a:lstStyle/>
          <a:p>
            <a:pPr marL="118872" indent="0">
              <a:buNone/>
            </a:pPr>
            <a:r>
              <a:rPr lang="en-US" sz="2400" b="1" dirty="0" smtClean="0">
                <a:latin typeface="Courier New" pitchFamily="49" charset="0"/>
                <a:cs typeface="Courier New" pitchFamily="49" charset="0"/>
              </a:rPr>
              <a:t>void foo(char *</a:t>
            </a:r>
            <a:r>
              <a:rPr lang="en-US" sz="2400" b="1" dirty="0" err="1" smtClean="0">
                <a:latin typeface="Courier New" pitchFamily="49" charset="0"/>
                <a:cs typeface="Courier New" pitchFamily="49" charset="0"/>
              </a:rPr>
              <a:t>str</a:t>
            </a:r>
            <a:r>
              <a:rPr lang="en-US" sz="2400" b="1" dirty="0" smtClean="0">
                <a:latin typeface="Courier New" pitchFamily="49" charset="0"/>
                <a:cs typeface="Courier New" pitchFamily="49" charset="0"/>
              </a:rPr>
              <a:t>) {</a:t>
            </a:r>
          </a:p>
          <a:p>
            <a:pPr marL="118872" indent="0">
              <a:buNone/>
            </a:pPr>
            <a:r>
              <a:rPr lang="en-US" sz="2400" b="1" dirty="0" smtClean="0">
                <a:solidFill>
                  <a:schemeClr val="bg2">
                    <a:lumMod val="90000"/>
                  </a:schemeClr>
                </a:solidFill>
                <a:latin typeface="Courier New" pitchFamily="49" charset="0"/>
                <a:cs typeface="Courier New" pitchFamily="49" charset="0"/>
              </a:rPr>
              <a:t>   char buffer[16];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strcpy</a:t>
            </a:r>
            <a:r>
              <a:rPr lang="en-US" sz="2400" b="1" dirty="0" smtClean="0">
                <a:solidFill>
                  <a:schemeClr val="bg2">
                    <a:lumMod val="90000"/>
                  </a:schemeClr>
                </a:solidFill>
                <a:latin typeface="Courier New" pitchFamily="49" charset="0"/>
                <a:cs typeface="Courier New" pitchFamily="49" charset="0"/>
              </a:rPr>
              <a:t>(buffer, </a:t>
            </a:r>
            <a:r>
              <a:rPr lang="en-US" sz="2400" b="1" dirty="0" err="1" smtClean="0">
                <a:solidFill>
                  <a:schemeClr val="bg2">
                    <a:lumMod val="90000"/>
                  </a:schemeClr>
                </a:solidFill>
                <a:latin typeface="Courier New" pitchFamily="49" charset="0"/>
                <a:cs typeface="Courier New" pitchFamily="49" charset="0"/>
              </a:rPr>
              <a:t>str</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latin typeface="Courier New" pitchFamily="49" charset="0"/>
                <a:cs typeface="Courier New" pitchFamily="49" charset="0"/>
              </a:rPr>
              <a:t>}</a:t>
            </a:r>
          </a:p>
          <a:p>
            <a:pPr marL="118872" indent="0">
              <a:buNone/>
            </a:pPr>
            <a:endParaRPr lang="en-US" sz="2400" b="1" dirty="0" smtClean="0">
              <a:latin typeface="Courier New" pitchFamily="49" charset="0"/>
              <a:cs typeface="Courier New" pitchFamily="49" charset="0"/>
            </a:endParaRPr>
          </a:p>
          <a:p>
            <a:pPr marL="118872" indent="0">
              <a:buNone/>
            </a:pPr>
            <a:r>
              <a:rPr lang="en-US" sz="2400" b="1" dirty="0" smtClean="0">
                <a:solidFill>
                  <a:schemeClr val="bg2">
                    <a:lumMod val="90000"/>
                  </a:schemeClr>
                </a:solidFill>
                <a:latin typeface="Courier New" pitchFamily="49" charset="0"/>
                <a:cs typeface="Courier New" pitchFamily="49" charset="0"/>
              </a:rPr>
              <a:t>void main() {</a:t>
            </a:r>
          </a:p>
          <a:p>
            <a:pPr marL="118872" indent="0">
              <a:buNone/>
            </a:pPr>
            <a:r>
              <a:rPr lang="en-US" sz="2400" b="1" dirty="0" smtClean="0">
                <a:solidFill>
                  <a:schemeClr val="bg2">
                    <a:lumMod val="90000"/>
                  </a:schemeClr>
                </a:solidFill>
                <a:latin typeface="Courier New" pitchFamily="49" charset="0"/>
                <a:cs typeface="Courier New" pitchFamily="49" charset="0"/>
              </a:rPr>
              <a:t>  char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memset</a:t>
            </a:r>
            <a:r>
              <a:rPr lang="en-US" sz="2400" b="1" dirty="0" smtClean="0">
                <a:solidFill>
                  <a:schemeClr val="bg2">
                    <a:lumMod val="90000"/>
                  </a:schemeClr>
                </a:solidFill>
                <a:latin typeface="Courier New" pitchFamily="49" charset="0"/>
                <a:cs typeface="Courier New" pitchFamily="49" charset="0"/>
              </a:rPr>
              <a:t>(</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 ‘A’, 255);</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[255] = ‘\x00’;</a:t>
            </a:r>
          </a:p>
          <a:p>
            <a:pPr marL="118872" indent="0">
              <a:buNone/>
            </a:pPr>
            <a:r>
              <a:rPr lang="en-US" sz="2400" b="1" dirty="0" smtClean="0">
                <a:solidFill>
                  <a:schemeClr val="bg2">
                    <a:lumMod val="90000"/>
                  </a:schemeClr>
                </a:solidFill>
                <a:latin typeface="Courier New" pitchFamily="49" charset="0"/>
                <a:cs typeface="Courier New" pitchFamily="49" charset="0"/>
              </a:rPr>
              <a:t>  foo(</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solidFill>
                  <a:schemeClr val="bg2">
                    <a:lumMod val="90000"/>
                  </a:schemeClr>
                </a:solidFill>
                <a:latin typeface="Courier New" pitchFamily="49" charset="0"/>
                <a:cs typeface="Courier New" pitchFamily="49" charset="0"/>
              </a:rPr>
              <a:t>}</a:t>
            </a:r>
          </a:p>
        </p:txBody>
      </p:sp>
      <p:sp>
        <p:nvSpPr>
          <p:cNvPr id="4" name="Rectangle 3"/>
          <p:cNvSpPr/>
          <p:nvPr/>
        </p:nvSpPr>
        <p:spPr>
          <a:xfrm>
            <a:off x="7620001" y="5943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7620001"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620001"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0x41414141</a:t>
            </a: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620001"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0x41414141</a:t>
            </a: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7620001" y="5334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620002"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0" name="Straight Arrow Connector 9"/>
          <p:cNvCxnSpPr/>
          <p:nvPr/>
        </p:nvCxnSpPr>
        <p:spPr>
          <a:xfrm>
            <a:off x="6934201" y="41148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5194570" y="622935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7620001" y="4724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AAAAAAA…</a:t>
            </a:r>
            <a:endParaRPr lang="en-US" sz="3200" b="1" dirty="0">
              <a:solidFill>
                <a:schemeClr val="tx1"/>
              </a:solidFill>
              <a:latin typeface="Courier New" pitchFamily="49" charset="0"/>
              <a:cs typeface="Courier New" pitchFamily="49" charset="0"/>
            </a:endParaRPr>
          </a:p>
        </p:txBody>
      </p:sp>
      <p:sp>
        <p:nvSpPr>
          <p:cNvPr id="13" name="Rectangle 12"/>
          <p:cNvSpPr/>
          <p:nvPr/>
        </p:nvSpPr>
        <p:spPr>
          <a:xfrm>
            <a:off x="7620001" y="5943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14" name="Rectangle 13"/>
          <p:cNvSpPr/>
          <p:nvPr/>
        </p:nvSpPr>
        <p:spPr>
          <a:xfrm>
            <a:off x="7620001" y="4114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0x41414141</a:t>
            </a:r>
            <a:endParaRPr lang="en-US" sz="3200" b="1" dirty="0">
              <a:solidFill>
                <a:schemeClr val="tx1"/>
              </a:solidFill>
              <a:latin typeface="Courier New" pitchFamily="49" charset="0"/>
              <a:cs typeface="Courier New" pitchFamily="49" charset="0"/>
            </a:endParaRPr>
          </a:p>
        </p:txBody>
      </p:sp>
      <p:sp>
        <p:nvSpPr>
          <p:cNvPr id="23" name="TextBox 22"/>
          <p:cNvSpPr txBox="1"/>
          <p:nvPr/>
        </p:nvSpPr>
        <p:spPr>
          <a:xfrm>
            <a:off x="1320800" y="2958405"/>
            <a:ext cx="4572000" cy="1384995"/>
          </a:xfrm>
          <a:prstGeom prst="rect">
            <a:avLst/>
          </a:prstGeom>
          <a:solidFill>
            <a:schemeClr val="bg1"/>
          </a:solidFill>
          <a:ln w="31750">
            <a:solidFill>
              <a:schemeClr val="tx1"/>
            </a:solidFill>
          </a:ln>
        </p:spPr>
        <p:txBody>
          <a:bodyPr wrap="square" rtlCol="0">
            <a:spAutoFit/>
          </a:bodyPr>
          <a:lstStyle/>
          <a:p>
            <a:r>
              <a:rPr lang="en-US" sz="2800" b="1" dirty="0">
                <a:latin typeface="Courier New" pitchFamily="49" charset="0"/>
                <a:cs typeface="Courier New" pitchFamily="49" charset="0"/>
              </a:rPr>
              <a:t> </a:t>
            </a:r>
            <a:r>
              <a:rPr lang="en-US" sz="2800" b="1" baseline="0" dirty="0" err="1" smtClean="0">
                <a:solidFill>
                  <a:schemeClr val="bg2">
                    <a:lumMod val="90000"/>
                  </a:schemeClr>
                </a:solidFill>
                <a:latin typeface="Courier New" pitchFamily="49" charset="0"/>
                <a:cs typeface="Courier New" pitchFamily="49" charset="0"/>
              </a:rPr>
              <a:t>mov</a:t>
            </a:r>
            <a:r>
              <a:rPr lang="en-US" sz="2800" b="1" dirty="0" smtClean="0">
                <a:solidFill>
                  <a:schemeClr val="bg2">
                    <a:lumMod val="90000"/>
                  </a:schemeClr>
                </a:solidFill>
                <a:latin typeface="Courier New" pitchFamily="49" charset="0"/>
                <a:cs typeface="Courier New" pitchFamily="49" charset="0"/>
              </a:rPr>
              <a:t> %</a:t>
            </a:r>
            <a:r>
              <a:rPr lang="en-US" sz="2800" b="1" dirty="0" err="1" smtClean="0">
                <a:solidFill>
                  <a:schemeClr val="bg2">
                    <a:lumMod val="90000"/>
                  </a:schemeClr>
                </a:solidFill>
                <a:latin typeface="Courier New" pitchFamily="49" charset="0"/>
                <a:cs typeface="Courier New" pitchFamily="49" charset="0"/>
              </a:rPr>
              <a:t>ebp</a:t>
            </a:r>
            <a:r>
              <a:rPr lang="en-US" sz="2800" b="1" dirty="0" smtClean="0">
                <a:solidFill>
                  <a:schemeClr val="bg2">
                    <a:lumMod val="90000"/>
                  </a:schemeClr>
                </a:solidFill>
                <a:latin typeface="Courier New" pitchFamily="49" charset="0"/>
                <a:cs typeface="Courier New" pitchFamily="49" charset="0"/>
              </a:rPr>
              <a:t>, %</a:t>
            </a:r>
            <a:r>
              <a:rPr lang="en-US" sz="2800" b="1" dirty="0" err="1" smtClean="0">
                <a:solidFill>
                  <a:schemeClr val="bg2">
                    <a:lumMod val="90000"/>
                  </a:schemeClr>
                </a:solidFill>
                <a:latin typeface="Courier New" pitchFamily="49" charset="0"/>
                <a:cs typeface="Courier New" pitchFamily="49" charset="0"/>
              </a:rPr>
              <a:t>esp</a:t>
            </a:r>
            <a:endParaRPr lang="en-US" sz="2800" b="1" dirty="0" smtClean="0">
              <a:solidFill>
                <a:schemeClr val="bg2">
                  <a:lumMod val="90000"/>
                </a:schemeClr>
              </a:solidFill>
              <a:latin typeface="Courier New" pitchFamily="49" charset="0"/>
              <a:cs typeface="Courier New" pitchFamily="49" charset="0"/>
            </a:endParaRPr>
          </a:p>
          <a:p>
            <a:r>
              <a:rPr lang="en-US" sz="2800" b="1" dirty="0" smtClean="0">
                <a:solidFill>
                  <a:schemeClr val="bg2">
                    <a:lumMod val="90000"/>
                  </a:schemeClr>
                </a:solidFill>
                <a:latin typeface="Courier New" pitchFamily="49" charset="0"/>
                <a:cs typeface="Courier New" pitchFamily="49" charset="0"/>
              </a:rPr>
              <a:t> pop %</a:t>
            </a:r>
            <a:r>
              <a:rPr lang="en-US" sz="2800" b="1" dirty="0" err="1" smtClean="0">
                <a:solidFill>
                  <a:schemeClr val="bg2">
                    <a:lumMod val="90000"/>
                  </a:schemeClr>
                </a:solidFill>
                <a:latin typeface="Courier New" pitchFamily="49" charset="0"/>
                <a:cs typeface="Courier New" pitchFamily="49" charset="0"/>
              </a:rPr>
              <a:t>ebp</a:t>
            </a:r>
            <a:endParaRPr lang="en-US" sz="2800" b="1" dirty="0" smtClean="0">
              <a:solidFill>
                <a:schemeClr val="bg2">
                  <a:lumMod val="90000"/>
                </a:schemeClr>
              </a:solidFill>
              <a:latin typeface="Courier New" pitchFamily="49" charset="0"/>
              <a:cs typeface="Courier New" pitchFamily="49" charset="0"/>
            </a:endParaRPr>
          </a:p>
          <a:p>
            <a:r>
              <a:rPr lang="en-US" sz="2800" b="1" dirty="0">
                <a:latin typeface="Courier New" pitchFamily="49" charset="0"/>
                <a:cs typeface="Courier New" pitchFamily="49" charset="0"/>
              </a:rPr>
              <a:t> </a:t>
            </a:r>
            <a:r>
              <a:rPr lang="en-US" sz="2800" b="1" dirty="0" smtClean="0">
                <a:latin typeface="Courier New" pitchFamily="49" charset="0"/>
                <a:cs typeface="Courier New" pitchFamily="49" charset="0"/>
              </a:rPr>
              <a:t>ret</a:t>
            </a:r>
            <a:endParaRPr lang="en-US" sz="2800" b="1" dirty="0">
              <a:latin typeface="Courier New" pitchFamily="49" charset="0"/>
              <a:cs typeface="Courier New" pitchFamily="49" charset="0"/>
            </a:endParaRPr>
          </a:p>
        </p:txBody>
      </p:sp>
      <p:sp>
        <p:nvSpPr>
          <p:cNvPr id="15" name="TextBox 14"/>
          <p:cNvSpPr txBox="1"/>
          <p:nvPr/>
        </p:nvSpPr>
        <p:spPr>
          <a:xfrm>
            <a:off x="4673600" y="5867400"/>
            <a:ext cx="422361" cy="707886"/>
          </a:xfrm>
          <a:prstGeom prst="rect">
            <a:avLst/>
          </a:prstGeom>
          <a:noFill/>
        </p:spPr>
        <p:txBody>
          <a:bodyPr wrap="none" rtlCol="0">
            <a:spAutoFit/>
          </a:bodyPr>
          <a:lstStyle/>
          <a:p>
            <a:r>
              <a:rPr lang="en-US" sz="4000" b="1" dirty="0" smtClean="0"/>
              <a:t>?</a:t>
            </a:r>
            <a:endParaRPr lang="en-US" sz="4000" b="1" dirty="0"/>
          </a:p>
        </p:txBody>
      </p:sp>
    </p:spTree>
    <p:extLst>
      <p:ext uri="{BB962C8B-B14F-4D97-AF65-F5344CB8AC3E}">
        <p14:creationId xmlns:p14="http://schemas.microsoft.com/office/powerpoint/2010/main" val="242134367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7620001" y="1676400"/>
            <a:ext cx="3683540" cy="12192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AAAAAA…</a:t>
            </a: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a:t>Buffer Overflow Example</a:t>
            </a:r>
            <a:endParaRPr lang="en-US" dirty="0"/>
          </a:p>
        </p:txBody>
      </p:sp>
      <p:sp>
        <p:nvSpPr>
          <p:cNvPr id="3" name="Content Placeholder 2"/>
          <p:cNvSpPr>
            <a:spLocks noGrp="1"/>
          </p:cNvSpPr>
          <p:nvPr>
            <p:ph idx="1"/>
          </p:nvPr>
        </p:nvSpPr>
        <p:spPr>
          <a:xfrm>
            <a:off x="203200" y="1851391"/>
            <a:ext cx="10972800" cy="4625609"/>
          </a:xfrm>
        </p:spPr>
        <p:txBody>
          <a:bodyPr>
            <a:noAutofit/>
          </a:bodyPr>
          <a:lstStyle/>
          <a:p>
            <a:pPr marL="118872" indent="0">
              <a:buNone/>
            </a:pPr>
            <a:r>
              <a:rPr lang="en-US" sz="2400" b="1" dirty="0" smtClean="0">
                <a:latin typeface="Courier New" pitchFamily="49" charset="0"/>
                <a:cs typeface="Courier New" pitchFamily="49" charset="0"/>
              </a:rPr>
              <a:t>%</a:t>
            </a:r>
            <a:r>
              <a:rPr lang="en-US" sz="2400" b="1" dirty="0" err="1" smtClean="0">
                <a:latin typeface="Courier New" pitchFamily="49" charset="0"/>
                <a:cs typeface="Courier New" pitchFamily="49" charset="0"/>
              </a:rPr>
              <a:t>eip</a:t>
            </a:r>
            <a:r>
              <a:rPr lang="en-US" sz="2400" b="1" dirty="0" smtClean="0">
                <a:latin typeface="Courier New" pitchFamily="49" charset="0"/>
                <a:cs typeface="Courier New" pitchFamily="49" charset="0"/>
              </a:rPr>
              <a:t> = 0x41414141</a:t>
            </a:r>
            <a:br>
              <a:rPr lang="en-US" sz="2400" b="1" dirty="0" smtClean="0">
                <a:latin typeface="Courier New" pitchFamily="49" charset="0"/>
                <a:cs typeface="Courier New" pitchFamily="49" charset="0"/>
              </a:rPr>
            </a:br>
            <a:endParaRPr lang="en-US" sz="2400" b="1" dirty="0" smtClean="0">
              <a:latin typeface="Courier New" pitchFamily="49" charset="0"/>
              <a:cs typeface="Courier New" pitchFamily="49" charset="0"/>
            </a:endParaRPr>
          </a:p>
          <a:p>
            <a:pPr marL="118872" indent="0">
              <a:buNone/>
            </a:pPr>
            <a:endParaRPr lang="en-US" sz="2400" b="1" dirty="0">
              <a:latin typeface="Courier New" pitchFamily="49" charset="0"/>
              <a:cs typeface="Courier New" pitchFamily="49" charset="0"/>
            </a:endParaRPr>
          </a:p>
          <a:p>
            <a:pPr marL="118872" indent="0">
              <a:buNone/>
            </a:pPr>
            <a:r>
              <a:rPr lang="en-US" sz="2400" b="1" dirty="0" smtClean="0">
                <a:latin typeface="Courier New" pitchFamily="49" charset="0"/>
                <a:cs typeface="Courier New" pitchFamily="49" charset="0"/>
              </a:rPr>
              <a:t>???</a:t>
            </a:r>
          </a:p>
        </p:txBody>
      </p:sp>
      <p:sp>
        <p:nvSpPr>
          <p:cNvPr id="4" name="Rectangle 3"/>
          <p:cNvSpPr/>
          <p:nvPr/>
        </p:nvSpPr>
        <p:spPr>
          <a:xfrm>
            <a:off x="7620001" y="5943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7620001"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620001"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0x41414141</a:t>
            </a: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620001"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0x41414141</a:t>
            </a: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7620001" y="5334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620002"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0" name="Straight Arrow Connector 9"/>
          <p:cNvCxnSpPr/>
          <p:nvPr/>
        </p:nvCxnSpPr>
        <p:spPr>
          <a:xfrm>
            <a:off x="6934201" y="41148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5194570" y="622935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7620001" y="4724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AAAAAAA…</a:t>
            </a:r>
            <a:endParaRPr lang="en-US" sz="3200" b="1" dirty="0">
              <a:solidFill>
                <a:schemeClr val="tx1"/>
              </a:solidFill>
              <a:latin typeface="Courier New" pitchFamily="49" charset="0"/>
              <a:cs typeface="Courier New" pitchFamily="49" charset="0"/>
            </a:endParaRPr>
          </a:p>
        </p:txBody>
      </p:sp>
      <p:sp>
        <p:nvSpPr>
          <p:cNvPr id="13" name="Rectangle 12"/>
          <p:cNvSpPr/>
          <p:nvPr/>
        </p:nvSpPr>
        <p:spPr>
          <a:xfrm>
            <a:off x="7620001" y="5943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14" name="Rectangle 13"/>
          <p:cNvSpPr/>
          <p:nvPr/>
        </p:nvSpPr>
        <p:spPr>
          <a:xfrm>
            <a:off x="7620001" y="4114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0x41414141</a:t>
            </a:r>
            <a:endParaRPr lang="en-US" sz="3200" b="1" dirty="0">
              <a:solidFill>
                <a:schemeClr val="tx1"/>
              </a:solidFill>
              <a:latin typeface="Courier New" pitchFamily="49" charset="0"/>
              <a:cs typeface="Courier New" pitchFamily="49" charset="0"/>
            </a:endParaRPr>
          </a:p>
        </p:txBody>
      </p:sp>
      <p:sp>
        <p:nvSpPr>
          <p:cNvPr id="15" name="TextBox 14"/>
          <p:cNvSpPr txBox="1"/>
          <p:nvPr/>
        </p:nvSpPr>
        <p:spPr>
          <a:xfrm>
            <a:off x="4673600" y="5867400"/>
            <a:ext cx="422361" cy="707886"/>
          </a:xfrm>
          <a:prstGeom prst="rect">
            <a:avLst/>
          </a:prstGeom>
          <a:noFill/>
        </p:spPr>
        <p:txBody>
          <a:bodyPr wrap="none" rtlCol="0">
            <a:spAutoFit/>
          </a:bodyPr>
          <a:lstStyle/>
          <a:p>
            <a:r>
              <a:rPr lang="en-US" sz="4000" b="1" dirty="0" smtClean="0"/>
              <a:t>?</a:t>
            </a:r>
            <a:endParaRPr lang="en-US" sz="4000" b="1" dirty="0"/>
          </a:p>
        </p:txBody>
      </p:sp>
    </p:spTree>
    <p:extLst>
      <p:ext uri="{BB962C8B-B14F-4D97-AF65-F5344CB8AC3E}">
        <p14:creationId xmlns:p14="http://schemas.microsoft.com/office/powerpoint/2010/main" val="154395470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Buffer overflow FTW</a:t>
            </a:r>
            <a:endParaRPr lang="en-US" dirty="0"/>
          </a:p>
        </p:txBody>
      </p:sp>
      <p:sp>
        <p:nvSpPr>
          <p:cNvPr id="3" name="Content Placeholder 2"/>
          <p:cNvSpPr>
            <a:spLocks noGrp="1"/>
          </p:cNvSpPr>
          <p:nvPr>
            <p:ph idx="1"/>
          </p:nvPr>
        </p:nvSpPr>
        <p:spPr/>
        <p:txBody>
          <a:bodyPr/>
          <a:lstStyle/>
          <a:p>
            <a:r>
              <a:rPr lang="en-US" dirty="0" smtClean="0"/>
              <a:t>Success! Program crashed</a:t>
            </a:r>
            <a:r>
              <a:rPr lang="en-US" dirty="0" smtClean="0"/>
              <a:t>!</a:t>
            </a:r>
          </a:p>
          <a:p>
            <a:endParaRPr lang="en-US" dirty="0" smtClean="0"/>
          </a:p>
          <a:p>
            <a:r>
              <a:rPr lang="en-US" dirty="0" smtClean="0"/>
              <a:t>Can we do better?</a:t>
            </a:r>
            <a:endParaRPr lang="en-US" dirty="0"/>
          </a:p>
          <a:p>
            <a:pPr lvl="1"/>
            <a:r>
              <a:rPr lang="en-US" dirty="0" smtClean="0"/>
              <a:t>Yes</a:t>
            </a:r>
          </a:p>
          <a:p>
            <a:pPr lvl="2"/>
            <a:r>
              <a:rPr lang="en-US" dirty="0" smtClean="0"/>
              <a:t>How?</a:t>
            </a:r>
          </a:p>
        </p:txBody>
      </p:sp>
    </p:spTree>
    <p:extLst>
      <p:ext uri="{BB962C8B-B14F-4D97-AF65-F5344CB8AC3E}">
        <p14:creationId xmlns:p14="http://schemas.microsoft.com/office/powerpoint/2010/main" val="212399487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Exploiting Buffer Overflows</a:t>
            </a:r>
            <a:endParaRPr lang="en-US" dirty="0"/>
          </a:p>
        </p:txBody>
      </p:sp>
      <p:sp>
        <p:nvSpPr>
          <p:cNvPr id="3" name="Content Placeholder 2"/>
          <p:cNvSpPr>
            <a:spLocks noGrp="1"/>
          </p:cNvSpPr>
          <p:nvPr>
            <p:ph idx="1"/>
          </p:nvPr>
        </p:nvSpPr>
        <p:spPr>
          <a:xfrm>
            <a:off x="203200" y="1851391"/>
            <a:ext cx="10972800" cy="4625609"/>
          </a:xfrm>
        </p:spPr>
        <p:txBody>
          <a:bodyPr>
            <a:noAutofit/>
          </a:bodyPr>
          <a:lstStyle/>
          <a:p>
            <a:pPr marL="118872" indent="0">
              <a:buNone/>
            </a:pPr>
            <a:r>
              <a:rPr lang="en-US" sz="2400" b="1" dirty="0" smtClean="0">
                <a:solidFill>
                  <a:schemeClr val="bg2">
                    <a:lumMod val="75000"/>
                  </a:schemeClr>
                </a:solidFill>
                <a:latin typeface="Courier New" pitchFamily="49" charset="0"/>
                <a:cs typeface="Courier New" pitchFamily="49" charset="0"/>
              </a:rPr>
              <a:t>void foo(char *</a:t>
            </a:r>
            <a:r>
              <a:rPr lang="en-US" sz="2400" b="1" dirty="0" err="1" smtClean="0">
                <a:solidFill>
                  <a:schemeClr val="bg2">
                    <a:lumMod val="75000"/>
                  </a:schemeClr>
                </a:solidFill>
                <a:latin typeface="Courier New" pitchFamily="49" charset="0"/>
                <a:cs typeface="Courier New" pitchFamily="49" charset="0"/>
              </a:rPr>
              <a:t>str</a:t>
            </a:r>
            <a:r>
              <a:rPr lang="en-US" sz="2400" b="1" dirty="0" smtClean="0">
                <a:solidFill>
                  <a:schemeClr val="bg2">
                    <a:lumMod val="75000"/>
                  </a:schemeClr>
                </a:solidFill>
                <a:latin typeface="Courier New" pitchFamily="49" charset="0"/>
                <a:cs typeface="Courier New" pitchFamily="49" charset="0"/>
              </a:rPr>
              <a:t>) {</a:t>
            </a:r>
          </a:p>
          <a:p>
            <a:pPr marL="118872" indent="0">
              <a:buNone/>
            </a:pPr>
            <a:r>
              <a:rPr lang="en-US" sz="2400" b="1" dirty="0" smtClean="0">
                <a:solidFill>
                  <a:schemeClr val="bg2">
                    <a:lumMod val="75000"/>
                  </a:schemeClr>
                </a:solidFill>
                <a:latin typeface="Courier New" pitchFamily="49" charset="0"/>
                <a:cs typeface="Courier New" pitchFamily="49" charset="0"/>
              </a:rPr>
              <a:t>   char buffer[16];</a:t>
            </a:r>
          </a:p>
          <a:p>
            <a:pPr marL="118872" indent="0">
              <a:buNone/>
            </a:pPr>
            <a:r>
              <a:rPr lang="en-US" sz="2400" b="1" dirty="0" smtClean="0">
                <a:solidFill>
                  <a:schemeClr val="bg2">
                    <a:lumMod val="75000"/>
                  </a:schemeClr>
                </a:solidFill>
                <a:latin typeface="Courier New" pitchFamily="49" charset="0"/>
                <a:cs typeface="Courier New" pitchFamily="49" charset="0"/>
              </a:rPr>
              <a:t>   </a:t>
            </a:r>
            <a:r>
              <a:rPr lang="en-US" sz="2400" b="1" dirty="0" err="1" smtClean="0">
                <a:solidFill>
                  <a:schemeClr val="bg2">
                    <a:lumMod val="75000"/>
                  </a:schemeClr>
                </a:solidFill>
                <a:latin typeface="Courier New" pitchFamily="49" charset="0"/>
                <a:cs typeface="Courier New" pitchFamily="49" charset="0"/>
              </a:rPr>
              <a:t>strcpy</a:t>
            </a:r>
            <a:r>
              <a:rPr lang="en-US" sz="2400" b="1" dirty="0" smtClean="0">
                <a:solidFill>
                  <a:schemeClr val="bg2">
                    <a:lumMod val="75000"/>
                  </a:schemeClr>
                </a:solidFill>
                <a:latin typeface="Courier New" pitchFamily="49" charset="0"/>
                <a:cs typeface="Courier New" pitchFamily="49" charset="0"/>
              </a:rPr>
              <a:t>(buffer, </a:t>
            </a:r>
            <a:r>
              <a:rPr lang="en-US" sz="2400" b="1" dirty="0" err="1" smtClean="0">
                <a:solidFill>
                  <a:schemeClr val="bg2">
                    <a:lumMod val="75000"/>
                  </a:schemeClr>
                </a:solidFill>
                <a:latin typeface="Courier New" pitchFamily="49" charset="0"/>
                <a:cs typeface="Courier New" pitchFamily="49" charset="0"/>
              </a:rPr>
              <a:t>str</a:t>
            </a:r>
            <a:r>
              <a:rPr lang="en-US" sz="2400" b="1" dirty="0" smtClean="0">
                <a:solidFill>
                  <a:schemeClr val="bg2">
                    <a:lumMod val="75000"/>
                  </a:schemeClr>
                </a:solidFill>
                <a:latin typeface="Courier New" pitchFamily="49" charset="0"/>
                <a:cs typeface="Courier New" pitchFamily="49" charset="0"/>
              </a:rPr>
              <a:t>);</a:t>
            </a:r>
          </a:p>
          <a:p>
            <a:pPr marL="118872" indent="0">
              <a:buNone/>
            </a:pPr>
            <a:r>
              <a:rPr lang="en-US" sz="2400" b="1" dirty="0" smtClean="0">
                <a:solidFill>
                  <a:schemeClr val="bg2">
                    <a:lumMod val="75000"/>
                  </a:schemeClr>
                </a:solidFill>
                <a:latin typeface="Courier New" pitchFamily="49" charset="0"/>
                <a:cs typeface="Courier New" pitchFamily="49" charset="0"/>
              </a:rPr>
              <a:t>}</a:t>
            </a:r>
          </a:p>
          <a:p>
            <a:pPr marL="118872" indent="0">
              <a:buNone/>
            </a:pPr>
            <a:endParaRPr lang="en-US" sz="2400" b="1" dirty="0" smtClean="0">
              <a:solidFill>
                <a:schemeClr val="bg2">
                  <a:lumMod val="75000"/>
                </a:schemeClr>
              </a:solidFill>
              <a:latin typeface="Courier New" pitchFamily="49" charset="0"/>
              <a:cs typeface="Courier New" pitchFamily="49" charset="0"/>
            </a:endParaRPr>
          </a:p>
          <a:p>
            <a:pPr marL="118872" indent="0">
              <a:buNone/>
            </a:pPr>
            <a:r>
              <a:rPr lang="en-US" sz="2400" b="1" dirty="0">
                <a:solidFill>
                  <a:schemeClr val="bg2">
                    <a:lumMod val="75000"/>
                  </a:schemeClr>
                </a:solidFill>
                <a:latin typeface="Courier New" pitchFamily="49" charset="0"/>
                <a:cs typeface="Courier New" pitchFamily="49" charset="0"/>
              </a:rPr>
              <a:t>void main() {</a:t>
            </a:r>
          </a:p>
          <a:p>
            <a:pPr marL="118872" indent="0">
              <a:buNone/>
            </a:pPr>
            <a:r>
              <a:rPr lang="en-US" sz="2400" b="1" dirty="0">
                <a:solidFill>
                  <a:schemeClr val="bg2">
                    <a:lumMod val="75000"/>
                  </a:schemeClr>
                </a:solidFill>
                <a:latin typeface="Courier New" pitchFamily="49" charset="0"/>
                <a:cs typeface="Courier New" pitchFamily="49" charset="0"/>
              </a:rPr>
              <a:t>  char </a:t>
            </a:r>
            <a:r>
              <a:rPr lang="en-US" sz="2400" b="1" dirty="0" err="1">
                <a:solidFill>
                  <a:schemeClr val="bg2">
                    <a:lumMod val="75000"/>
                  </a:schemeClr>
                </a:solidFill>
                <a:latin typeface="Courier New" pitchFamily="49" charset="0"/>
                <a:cs typeface="Courier New" pitchFamily="49" charset="0"/>
              </a:rPr>
              <a:t>buf</a:t>
            </a:r>
            <a:r>
              <a:rPr lang="en-US" sz="2400" b="1" dirty="0">
                <a:solidFill>
                  <a:schemeClr val="bg2">
                    <a:lumMod val="75000"/>
                  </a:schemeClr>
                </a:solidFill>
                <a:latin typeface="Courier New" pitchFamily="49" charset="0"/>
                <a:cs typeface="Courier New" pitchFamily="49" charset="0"/>
              </a:rPr>
              <a:t>[256];</a:t>
            </a:r>
          </a:p>
          <a:p>
            <a:pPr marL="118872" indent="0">
              <a:buNone/>
            </a:pPr>
            <a:r>
              <a:rPr lang="en-US" sz="2400" b="1" dirty="0">
                <a:solidFill>
                  <a:schemeClr val="bg2">
                    <a:lumMod val="75000"/>
                  </a:schemeClr>
                </a:solidFill>
                <a:latin typeface="Courier New" pitchFamily="49" charset="0"/>
                <a:cs typeface="Courier New" pitchFamily="49" charset="0"/>
              </a:rPr>
              <a:t>  </a:t>
            </a:r>
            <a:r>
              <a:rPr lang="en-US" sz="2400" b="1" dirty="0" err="1">
                <a:solidFill>
                  <a:schemeClr val="bg2">
                    <a:lumMod val="75000"/>
                  </a:schemeClr>
                </a:solidFill>
                <a:latin typeface="Courier New" pitchFamily="49" charset="0"/>
                <a:cs typeface="Courier New" pitchFamily="49" charset="0"/>
              </a:rPr>
              <a:t>memset</a:t>
            </a:r>
            <a:r>
              <a:rPr lang="en-US" sz="2400" b="1" dirty="0">
                <a:solidFill>
                  <a:schemeClr val="bg2">
                    <a:lumMod val="75000"/>
                  </a:schemeClr>
                </a:solidFill>
                <a:latin typeface="Courier New" pitchFamily="49" charset="0"/>
                <a:cs typeface="Courier New" pitchFamily="49" charset="0"/>
              </a:rPr>
              <a:t>(</a:t>
            </a:r>
            <a:r>
              <a:rPr lang="en-US" sz="2400" b="1" dirty="0" err="1">
                <a:solidFill>
                  <a:schemeClr val="bg2">
                    <a:lumMod val="75000"/>
                  </a:schemeClr>
                </a:solidFill>
                <a:latin typeface="Courier New" pitchFamily="49" charset="0"/>
                <a:cs typeface="Courier New" pitchFamily="49" charset="0"/>
              </a:rPr>
              <a:t>buf</a:t>
            </a:r>
            <a:r>
              <a:rPr lang="en-US" sz="2400" b="1" dirty="0">
                <a:solidFill>
                  <a:schemeClr val="bg2">
                    <a:lumMod val="75000"/>
                  </a:schemeClr>
                </a:solidFill>
                <a:latin typeface="Courier New" pitchFamily="49" charset="0"/>
                <a:cs typeface="Courier New" pitchFamily="49" charset="0"/>
              </a:rPr>
              <a:t>, ‘A’, 255);</a:t>
            </a:r>
          </a:p>
          <a:p>
            <a:pPr marL="118872" indent="0">
              <a:buNone/>
            </a:pPr>
            <a:r>
              <a:rPr lang="en-US" sz="2400" b="1" dirty="0">
                <a:solidFill>
                  <a:schemeClr val="bg2">
                    <a:lumMod val="75000"/>
                  </a:schemeClr>
                </a:solidFill>
                <a:latin typeface="Courier New" pitchFamily="49" charset="0"/>
                <a:cs typeface="Courier New" pitchFamily="49" charset="0"/>
              </a:rPr>
              <a:t>  </a:t>
            </a:r>
            <a:r>
              <a:rPr lang="en-US" sz="2400" b="1" dirty="0" err="1">
                <a:solidFill>
                  <a:schemeClr val="bg2">
                    <a:lumMod val="75000"/>
                  </a:schemeClr>
                </a:solidFill>
                <a:latin typeface="Courier New" pitchFamily="49" charset="0"/>
                <a:cs typeface="Courier New" pitchFamily="49" charset="0"/>
              </a:rPr>
              <a:t>buf</a:t>
            </a:r>
            <a:r>
              <a:rPr lang="en-US" sz="2400" b="1" dirty="0">
                <a:solidFill>
                  <a:schemeClr val="bg2">
                    <a:lumMod val="75000"/>
                  </a:schemeClr>
                </a:solidFill>
                <a:latin typeface="Courier New" pitchFamily="49" charset="0"/>
                <a:cs typeface="Courier New" pitchFamily="49" charset="0"/>
              </a:rPr>
              <a:t>[255] = ‘\x00</a:t>
            </a:r>
            <a:r>
              <a:rPr lang="en-US" sz="2400" b="1" dirty="0" smtClean="0">
                <a:solidFill>
                  <a:schemeClr val="bg2">
                    <a:lumMod val="75000"/>
                  </a:schemeClr>
                </a:solidFill>
                <a:latin typeface="Courier New" pitchFamily="49" charset="0"/>
                <a:cs typeface="Courier New" pitchFamily="49" charset="0"/>
              </a:rPr>
              <a:t>’;</a:t>
            </a:r>
          </a:p>
          <a:p>
            <a:pPr marL="118872" indent="0">
              <a:buNone/>
            </a:pPr>
            <a:r>
              <a:rPr lang="en-US" sz="2400" b="1" dirty="0" smtClean="0">
                <a:latin typeface="Courier New" pitchFamily="49" charset="0"/>
                <a:cs typeface="Courier New" pitchFamily="49" charset="0"/>
              </a:rPr>
              <a:t>  ((</a:t>
            </a:r>
            <a:r>
              <a:rPr lang="en-US" sz="2400" b="1" dirty="0" err="1" smtClean="0">
                <a:latin typeface="Courier New" pitchFamily="49" charset="0"/>
                <a:cs typeface="Courier New" pitchFamily="49" charset="0"/>
              </a:rPr>
              <a:t>int</a:t>
            </a:r>
            <a:r>
              <a:rPr lang="en-US" sz="2400" b="1" dirty="0" smtClean="0">
                <a:latin typeface="Courier New" pitchFamily="49" charset="0"/>
                <a:cs typeface="Courier New" pitchFamily="49" charset="0"/>
              </a:rPr>
              <a:t>*)</a:t>
            </a:r>
            <a:r>
              <a:rPr lang="en-US" sz="2400" b="1" dirty="0" err="1" smtClean="0">
                <a:latin typeface="Courier New" pitchFamily="49" charset="0"/>
                <a:cs typeface="Courier New" pitchFamily="49" charset="0"/>
              </a:rPr>
              <a:t>buf</a:t>
            </a:r>
            <a:r>
              <a:rPr lang="en-US" sz="2400" b="1" dirty="0" smtClean="0">
                <a:latin typeface="Courier New" pitchFamily="49" charset="0"/>
                <a:cs typeface="Courier New" pitchFamily="49" charset="0"/>
              </a:rPr>
              <a:t>)[5] = (</a:t>
            </a:r>
            <a:r>
              <a:rPr lang="en-US" sz="2400" b="1" dirty="0" err="1" smtClean="0">
                <a:latin typeface="Courier New" pitchFamily="49" charset="0"/>
                <a:cs typeface="Courier New" pitchFamily="49" charset="0"/>
              </a:rPr>
              <a:t>int</a:t>
            </a:r>
            <a:r>
              <a:rPr lang="en-US" sz="2400" b="1" dirty="0" smtClean="0">
                <a:latin typeface="Courier New" pitchFamily="49" charset="0"/>
                <a:cs typeface="Courier New" pitchFamily="49" charset="0"/>
              </a:rPr>
              <a:t>)</a:t>
            </a:r>
            <a:r>
              <a:rPr lang="en-US" sz="2400" b="1" dirty="0" err="1" smtClean="0">
                <a:latin typeface="Courier New" pitchFamily="49" charset="0"/>
                <a:cs typeface="Courier New" pitchFamily="49" charset="0"/>
              </a:rPr>
              <a:t>buf</a:t>
            </a:r>
            <a:r>
              <a:rPr lang="en-US" sz="2400" b="1" dirty="0" smtClean="0">
                <a:latin typeface="Courier New" pitchFamily="49" charset="0"/>
                <a:cs typeface="Courier New" pitchFamily="49" charset="0"/>
              </a:rPr>
              <a:t>;</a:t>
            </a:r>
            <a:endParaRPr lang="en-US" sz="2400" b="1" dirty="0">
              <a:latin typeface="Courier New" pitchFamily="49" charset="0"/>
              <a:cs typeface="Courier New" pitchFamily="49" charset="0"/>
            </a:endParaRPr>
          </a:p>
          <a:p>
            <a:pPr marL="118872" indent="0">
              <a:buNone/>
            </a:pPr>
            <a:r>
              <a:rPr lang="en-US" sz="2400" b="1" dirty="0">
                <a:solidFill>
                  <a:schemeClr val="bg2">
                    <a:lumMod val="75000"/>
                  </a:schemeClr>
                </a:solidFill>
                <a:latin typeface="Courier New" pitchFamily="49" charset="0"/>
                <a:cs typeface="Courier New" pitchFamily="49" charset="0"/>
              </a:rPr>
              <a:t>  foo(</a:t>
            </a:r>
            <a:r>
              <a:rPr lang="en-US" sz="2400" b="1" dirty="0" err="1">
                <a:solidFill>
                  <a:schemeClr val="bg2">
                    <a:lumMod val="75000"/>
                  </a:schemeClr>
                </a:solidFill>
                <a:latin typeface="Courier New" pitchFamily="49" charset="0"/>
                <a:cs typeface="Courier New" pitchFamily="49" charset="0"/>
              </a:rPr>
              <a:t>buf</a:t>
            </a:r>
            <a:r>
              <a:rPr lang="en-US" sz="2400" b="1" dirty="0">
                <a:solidFill>
                  <a:schemeClr val="bg2">
                    <a:lumMod val="75000"/>
                  </a:schemeClr>
                </a:solidFill>
                <a:latin typeface="Courier New" pitchFamily="49" charset="0"/>
                <a:cs typeface="Courier New" pitchFamily="49" charset="0"/>
              </a:rPr>
              <a:t>);</a:t>
            </a:r>
          </a:p>
          <a:p>
            <a:pPr marL="118872" indent="0">
              <a:buNone/>
            </a:pPr>
            <a:r>
              <a:rPr lang="en-US" sz="2400" b="1" dirty="0">
                <a:solidFill>
                  <a:schemeClr val="bg2">
                    <a:lumMod val="75000"/>
                  </a:schemeClr>
                </a:solidFill>
                <a:latin typeface="Courier New" pitchFamily="49" charset="0"/>
                <a:cs typeface="Courier New" pitchFamily="49" charset="0"/>
              </a:rPr>
              <a:t>}</a:t>
            </a:r>
          </a:p>
        </p:txBody>
      </p:sp>
    </p:spTree>
    <p:extLst>
      <p:ext uri="{BB962C8B-B14F-4D97-AF65-F5344CB8AC3E}">
        <p14:creationId xmlns:p14="http://schemas.microsoft.com/office/powerpoint/2010/main" val="403037832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7620001" y="2286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a:t>Exploiting Buffer Overflows</a:t>
            </a:r>
            <a:endParaRPr lang="en-US" dirty="0"/>
          </a:p>
        </p:txBody>
      </p:sp>
      <p:sp>
        <p:nvSpPr>
          <p:cNvPr id="3" name="Content Placeholder 2"/>
          <p:cNvSpPr>
            <a:spLocks noGrp="1"/>
          </p:cNvSpPr>
          <p:nvPr>
            <p:ph idx="1"/>
          </p:nvPr>
        </p:nvSpPr>
        <p:spPr>
          <a:xfrm>
            <a:off x="203200" y="1851391"/>
            <a:ext cx="10972800" cy="4625609"/>
          </a:xfrm>
          <a:noFill/>
        </p:spPr>
        <p:txBody>
          <a:bodyPr>
            <a:noAutofit/>
          </a:bodyPr>
          <a:lstStyle/>
          <a:p>
            <a:pPr marL="118872" indent="0">
              <a:buNone/>
            </a:pPr>
            <a:r>
              <a:rPr lang="en-US" sz="2400" b="1" dirty="0" smtClean="0">
                <a:latin typeface="Courier New" pitchFamily="49" charset="0"/>
                <a:cs typeface="Courier New" pitchFamily="49" charset="0"/>
              </a:rPr>
              <a:t>void foo(char *</a:t>
            </a:r>
            <a:r>
              <a:rPr lang="en-US" sz="2400" b="1" dirty="0" err="1" smtClean="0">
                <a:latin typeface="Courier New" pitchFamily="49" charset="0"/>
                <a:cs typeface="Courier New" pitchFamily="49" charset="0"/>
              </a:rPr>
              <a:t>str</a:t>
            </a:r>
            <a:r>
              <a:rPr lang="en-US" sz="2400" b="1" dirty="0" smtClean="0">
                <a:latin typeface="Courier New" pitchFamily="49" charset="0"/>
                <a:cs typeface="Courier New" pitchFamily="49" charset="0"/>
              </a:rPr>
              <a:t>) {</a:t>
            </a:r>
          </a:p>
          <a:p>
            <a:pPr marL="118872" indent="0">
              <a:buNone/>
            </a:pPr>
            <a:r>
              <a:rPr lang="en-US" sz="2400" b="1" dirty="0" smtClean="0">
                <a:solidFill>
                  <a:schemeClr val="bg2">
                    <a:lumMod val="90000"/>
                  </a:schemeClr>
                </a:solidFill>
                <a:latin typeface="Courier New" pitchFamily="49" charset="0"/>
                <a:cs typeface="Courier New" pitchFamily="49" charset="0"/>
              </a:rPr>
              <a:t>   char buffer[16];</a:t>
            </a:r>
          </a:p>
          <a:p>
            <a:pPr marL="118872" indent="0">
              <a:buNone/>
            </a:pPr>
            <a:r>
              <a:rPr lang="en-US" sz="2400" b="1" dirty="0" smtClean="0">
                <a:latin typeface="Courier New" pitchFamily="49" charset="0"/>
                <a:cs typeface="Courier New" pitchFamily="49" charset="0"/>
              </a:rPr>
              <a:t>   </a:t>
            </a:r>
            <a:r>
              <a:rPr lang="en-US" sz="2400" b="1" dirty="0" err="1" smtClean="0">
                <a:latin typeface="Courier New" pitchFamily="49" charset="0"/>
                <a:cs typeface="Courier New" pitchFamily="49" charset="0"/>
              </a:rPr>
              <a:t>strcpy</a:t>
            </a:r>
            <a:r>
              <a:rPr lang="en-US" sz="2400" b="1" dirty="0" smtClean="0">
                <a:latin typeface="Courier New" pitchFamily="49" charset="0"/>
                <a:cs typeface="Courier New" pitchFamily="49" charset="0"/>
              </a:rPr>
              <a:t>(buffer, </a:t>
            </a:r>
            <a:r>
              <a:rPr lang="en-US" sz="2400" b="1" dirty="0" err="1" smtClean="0">
                <a:latin typeface="Courier New" pitchFamily="49" charset="0"/>
                <a:cs typeface="Courier New" pitchFamily="49" charset="0"/>
              </a:rPr>
              <a:t>str</a:t>
            </a:r>
            <a:r>
              <a:rPr lang="en-US" sz="2400" b="1" dirty="0" smtClean="0">
                <a:latin typeface="Courier New" pitchFamily="49" charset="0"/>
                <a:cs typeface="Courier New" pitchFamily="49" charset="0"/>
              </a:rPr>
              <a:t>);</a:t>
            </a:r>
          </a:p>
          <a:p>
            <a:pPr marL="118872" indent="0">
              <a:buNone/>
            </a:pPr>
            <a:r>
              <a:rPr lang="en-US" sz="2400" b="1" dirty="0" smtClean="0">
                <a:solidFill>
                  <a:schemeClr val="bg2">
                    <a:lumMod val="90000"/>
                  </a:schemeClr>
                </a:solidFill>
                <a:latin typeface="Courier New" pitchFamily="49" charset="0"/>
                <a:cs typeface="Courier New" pitchFamily="49" charset="0"/>
              </a:rPr>
              <a:t>}</a:t>
            </a:r>
          </a:p>
          <a:p>
            <a:pPr marL="118872" indent="0">
              <a:buNone/>
            </a:pPr>
            <a:endParaRPr lang="en-US" sz="2400" b="1" dirty="0" smtClean="0">
              <a:latin typeface="Courier New" pitchFamily="49" charset="0"/>
              <a:cs typeface="Courier New" pitchFamily="49" charset="0"/>
            </a:endParaRPr>
          </a:p>
          <a:p>
            <a:pPr marL="118872" indent="0">
              <a:buNone/>
            </a:pPr>
            <a:r>
              <a:rPr lang="en-US" sz="2400" b="1" dirty="0" smtClean="0">
                <a:solidFill>
                  <a:schemeClr val="bg2">
                    <a:lumMod val="90000"/>
                  </a:schemeClr>
                </a:solidFill>
                <a:latin typeface="Courier New" pitchFamily="49" charset="0"/>
                <a:cs typeface="Courier New" pitchFamily="49" charset="0"/>
              </a:rPr>
              <a:t>void main() {</a:t>
            </a:r>
          </a:p>
          <a:p>
            <a:pPr marL="118872" indent="0">
              <a:buNone/>
            </a:pPr>
            <a:r>
              <a:rPr lang="en-US" sz="2400" b="1" dirty="0" smtClean="0">
                <a:solidFill>
                  <a:schemeClr val="bg2">
                    <a:lumMod val="90000"/>
                  </a:schemeClr>
                </a:solidFill>
                <a:latin typeface="Courier New" pitchFamily="49" charset="0"/>
                <a:cs typeface="Courier New" pitchFamily="49" charset="0"/>
              </a:rPr>
              <a:t>  char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memset</a:t>
            </a:r>
            <a:r>
              <a:rPr lang="en-US" sz="2400" b="1" dirty="0" smtClean="0">
                <a:solidFill>
                  <a:schemeClr val="bg2">
                    <a:lumMod val="90000"/>
                  </a:schemeClr>
                </a:solidFill>
                <a:latin typeface="Courier New" pitchFamily="49" charset="0"/>
                <a:cs typeface="Courier New" pitchFamily="49" charset="0"/>
              </a:rPr>
              <a:t>(</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 ‘A’, 255);</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[255] = ‘\x00’;</a:t>
            </a:r>
          </a:p>
          <a:p>
            <a:pPr marL="118872" indent="0">
              <a:buNone/>
            </a:pPr>
            <a:r>
              <a:rPr lang="en-US" sz="2400" b="1" dirty="0">
                <a:solidFill>
                  <a:schemeClr val="bg2">
                    <a:lumMod val="90000"/>
                  </a:schemeClr>
                </a:solidFill>
                <a:latin typeface="Courier New" pitchFamily="49" charset="0"/>
                <a:cs typeface="Courier New" pitchFamily="49" charset="0"/>
              </a:rPr>
              <a:t> ((</a:t>
            </a:r>
            <a:r>
              <a:rPr lang="en-US" sz="2400" b="1" dirty="0" err="1">
                <a:solidFill>
                  <a:schemeClr val="bg2">
                    <a:lumMod val="90000"/>
                  </a:schemeClr>
                </a:solidFill>
                <a:latin typeface="Courier New" pitchFamily="49" charset="0"/>
                <a:cs typeface="Courier New" pitchFamily="49" charset="0"/>
              </a:rPr>
              <a:t>int</a:t>
            </a:r>
            <a:r>
              <a:rPr lang="en-US" sz="2400" b="1" dirty="0">
                <a:solidFill>
                  <a:schemeClr val="bg2">
                    <a:lumMod val="90000"/>
                  </a:schemeClr>
                </a:solidFill>
                <a:latin typeface="Courier New" pitchFamily="49" charset="0"/>
                <a:cs typeface="Courier New" pitchFamily="49" charset="0"/>
              </a:rPr>
              <a:t>*)</a:t>
            </a:r>
            <a:r>
              <a:rPr lang="en-US" sz="2400" b="1" dirty="0" err="1">
                <a:solidFill>
                  <a:schemeClr val="bg2">
                    <a:lumMod val="90000"/>
                  </a:schemeClr>
                </a:solidFill>
                <a:latin typeface="Courier New" pitchFamily="49" charset="0"/>
                <a:cs typeface="Courier New" pitchFamily="49" charset="0"/>
              </a:rPr>
              <a:t>buf</a:t>
            </a:r>
            <a:r>
              <a:rPr lang="en-US" sz="2400" b="1" dirty="0">
                <a:solidFill>
                  <a:schemeClr val="bg2">
                    <a:lumMod val="90000"/>
                  </a:schemeClr>
                </a:solidFill>
                <a:latin typeface="Courier New" pitchFamily="49" charset="0"/>
                <a:cs typeface="Courier New" pitchFamily="49" charset="0"/>
              </a:rPr>
              <a:t>)[5] = (</a:t>
            </a:r>
            <a:r>
              <a:rPr lang="en-US" sz="2400" b="1" dirty="0" err="1">
                <a:solidFill>
                  <a:schemeClr val="bg2">
                    <a:lumMod val="90000"/>
                  </a:schemeClr>
                </a:solidFill>
                <a:latin typeface="Courier New" pitchFamily="49" charset="0"/>
                <a:cs typeface="Courier New" pitchFamily="49" charset="0"/>
              </a:rPr>
              <a:t>int</a:t>
            </a:r>
            <a:r>
              <a:rPr lang="en-US" sz="2400" b="1" dirty="0">
                <a:solidFill>
                  <a:schemeClr val="bg2">
                    <a:lumMod val="90000"/>
                  </a:schemeClr>
                </a:solidFill>
                <a:latin typeface="Courier New" pitchFamily="49" charset="0"/>
                <a:cs typeface="Courier New" pitchFamily="49" charset="0"/>
              </a:rPr>
              <a:t>)</a:t>
            </a:r>
            <a:r>
              <a:rPr lang="en-US" sz="2400" b="1" dirty="0" err="1">
                <a:solidFill>
                  <a:schemeClr val="bg2">
                    <a:lumMod val="90000"/>
                  </a:schemeClr>
                </a:solidFill>
                <a:latin typeface="Courier New" pitchFamily="49" charset="0"/>
                <a:cs typeface="Courier New" pitchFamily="49" charset="0"/>
              </a:rPr>
              <a:t>buf</a:t>
            </a:r>
            <a:r>
              <a:rPr lang="en-US" sz="2400" b="1" dirty="0">
                <a:solidFill>
                  <a:schemeClr val="bg2">
                    <a:lumMod val="90000"/>
                  </a:schemeClr>
                </a:solidFill>
                <a:latin typeface="Courier New" pitchFamily="49" charset="0"/>
                <a:cs typeface="Courier New" pitchFamily="49" charset="0"/>
              </a:rPr>
              <a:t>;</a:t>
            </a:r>
            <a:endParaRPr lang="en-US" sz="2400" b="1" dirty="0" smtClean="0">
              <a:solidFill>
                <a:schemeClr val="bg2">
                  <a:lumMod val="90000"/>
                </a:schemeClr>
              </a:solidFill>
              <a:latin typeface="Courier New" pitchFamily="49" charset="0"/>
              <a:cs typeface="Courier New" pitchFamily="49" charset="0"/>
            </a:endParaRPr>
          </a:p>
          <a:p>
            <a:pPr marL="118872" indent="0">
              <a:buNone/>
            </a:pPr>
            <a:r>
              <a:rPr lang="en-US" sz="2400" b="1" dirty="0" smtClean="0">
                <a:solidFill>
                  <a:schemeClr val="bg2">
                    <a:lumMod val="90000"/>
                  </a:schemeClr>
                </a:solidFill>
                <a:latin typeface="Courier New" pitchFamily="49" charset="0"/>
                <a:cs typeface="Courier New" pitchFamily="49" charset="0"/>
              </a:rPr>
              <a:t>  foo(</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solidFill>
                  <a:schemeClr val="bg2">
                    <a:lumMod val="90000"/>
                  </a:schemeClr>
                </a:solidFill>
                <a:latin typeface="Courier New" pitchFamily="49" charset="0"/>
                <a:cs typeface="Courier New" pitchFamily="49" charset="0"/>
              </a:rPr>
              <a:t>}</a:t>
            </a:r>
          </a:p>
        </p:txBody>
      </p:sp>
      <p:sp>
        <p:nvSpPr>
          <p:cNvPr id="4" name="Rectangle 3"/>
          <p:cNvSpPr/>
          <p:nvPr/>
        </p:nvSpPr>
        <p:spPr>
          <a:xfrm>
            <a:off x="7620001" y="5943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7620001"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620001"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620001"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7620001" y="5334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620002"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0" name="Straight Arrow Connector 9"/>
          <p:cNvCxnSpPr/>
          <p:nvPr/>
        </p:nvCxnSpPr>
        <p:spPr>
          <a:xfrm>
            <a:off x="6934201" y="16764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11353799" y="2895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7620001" y="4724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AAAAAAA…</a:t>
            </a:r>
            <a:endParaRPr lang="en-US" sz="3200" b="1" dirty="0">
              <a:solidFill>
                <a:schemeClr val="tx1"/>
              </a:solidFill>
              <a:latin typeface="Courier New" pitchFamily="49" charset="0"/>
              <a:cs typeface="Courier New" pitchFamily="49" charset="0"/>
            </a:endParaRPr>
          </a:p>
        </p:txBody>
      </p:sp>
      <p:sp>
        <p:nvSpPr>
          <p:cNvPr id="13" name="Rectangle 12"/>
          <p:cNvSpPr/>
          <p:nvPr/>
        </p:nvSpPr>
        <p:spPr>
          <a:xfrm>
            <a:off x="7620001" y="5943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14" name="Rectangle 13"/>
          <p:cNvSpPr/>
          <p:nvPr/>
        </p:nvSpPr>
        <p:spPr>
          <a:xfrm>
            <a:off x="7620001" y="4114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0x41414141</a:t>
            </a:r>
            <a:endParaRPr lang="en-US" sz="3200" b="1" dirty="0">
              <a:solidFill>
                <a:schemeClr val="tx1"/>
              </a:solidFill>
              <a:latin typeface="Courier New" pitchFamily="49" charset="0"/>
              <a:cs typeface="Courier New" pitchFamily="49" charset="0"/>
            </a:endParaRPr>
          </a:p>
        </p:txBody>
      </p:sp>
      <p:sp>
        <p:nvSpPr>
          <p:cNvPr id="17" name="Rectangle 16"/>
          <p:cNvSpPr/>
          <p:nvPr/>
        </p:nvSpPr>
        <p:spPr>
          <a:xfrm>
            <a:off x="7620001" y="3505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buf</a:t>
            </a:r>
            <a:endParaRPr lang="en-US" sz="3200" b="1" i="1" dirty="0">
              <a:solidFill>
                <a:schemeClr val="tx1"/>
              </a:solidFill>
              <a:latin typeface="Courier New" pitchFamily="49" charset="0"/>
              <a:cs typeface="Courier New" pitchFamily="49" charset="0"/>
            </a:endParaRPr>
          </a:p>
        </p:txBody>
      </p:sp>
      <p:sp>
        <p:nvSpPr>
          <p:cNvPr id="18" name="Rectangle 17"/>
          <p:cNvSpPr/>
          <p:nvPr/>
        </p:nvSpPr>
        <p:spPr>
          <a:xfrm>
            <a:off x="7620001" y="2895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0x41414141</a:t>
            </a:r>
            <a:endParaRPr lang="en-US" sz="3200" b="1" dirty="0">
              <a:solidFill>
                <a:schemeClr val="tx1"/>
              </a:solidFill>
              <a:latin typeface="Courier New" pitchFamily="49" charset="0"/>
              <a:cs typeface="Courier New" pitchFamily="49" charset="0"/>
            </a:endParaRPr>
          </a:p>
        </p:txBody>
      </p:sp>
      <p:sp>
        <p:nvSpPr>
          <p:cNvPr id="21" name="Rectangle 20"/>
          <p:cNvSpPr/>
          <p:nvPr/>
        </p:nvSpPr>
        <p:spPr>
          <a:xfrm>
            <a:off x="7620001" y="1676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22" name="Rectangle 21"/>
          <p:cNvSpPr/>
          <p:nvPr/>
        </p:nvSpPr>
        <p:spPr>
          <a:xfrm>
            <a:off x="7620001" y="1676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AAAAAAA…</a:t>
            </a:r>
            <a:endParaRPr lang="en-US" sz="3200" b="1" dirty="0">
              <a:solidFill>
                <a:schemeClr val="tx1"/>
              </a:solidFill>
              <a:latin typeface="Courier New" pitchFamily="49" charset="0"/>
              <a:cs typeface="Courier New" pitchFamily="49" charset="0"/>
            </a:endParaRPr>
          </a:p>
        </p:txBody>
      </p:sp>
      <p:cxnSp>
        <p:nvCxnSpPr>
          <p:cNvPr id="16" name="Elbow Connector 15"/>
          <p:cNvCxnSpPr/>
          <p:nvPr/>
        </p:nvCxnSpPr>
        <p:spPr>
          <a:xfrm rot="16200000" flipH="1">
            <a:off x="10731769" y="4152631"/>
            <a:ext cx="914400" cy="229140"/>
          </a:xfrm>
          <a:prstGeom prst="bentConnector4">
            <a:avLst>
              <a:gd name="adj1" fmla="val -596"/>
              <a:gd name="adj2" fmla="val 233019"/>
            </a:avLst>
          </a:prstGeom>
          <a:ln w="31750">
            <a:solidFill>
              <a:schemeClr val="tx1"/>
            </a:solidFill>
            <a:prstDash val="sysDash"/>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4517019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7620001" y="1676400"/>
            <a:ext cx="3683540" cy="12192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AAAAAAA…</a:t>
            </a: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a:t>Exploiting Buffer Overflows</a:t>
            </a:r>
            <a:endParaRPr lang="en-US" dirty="0"/>
          </a:p>
        </p:txBody>
      </p:sp>
      <p:sp>
        <p:nvSpPr>
          <p:cNvPr id="3" name="Content Placeholder 2"/>
          <p:cNvSpPr>
            <a:spLocks noGrp="1"/>
          </p:cNvSpPr>
          <p:nvPr>
            <p:ph idx="1"/>
          </p:nvPr>
        </p:nvSpPr>
        <p:spPr>
          <a:xfrm>
            <a:off x="203200" y="1851391"/>
            <a:ext cx="10972800" cy="4625609"/>
          </a:xfrm>
          <a:noFill/>
        </p:spPr>
        <p:txBody>
          <a:bodyPr>
            <a:noAutofit/>
          </a:bodyPr>
          <a:lstStyle/>
          <a:p>
            <a:pPr marL="118872" indent="0">
              <a:buNone/>
            </a:pPr>
            <a:r>
              <a:rPr lang="en-US" sz="2400" b="1" dirty="0" smtClean="0">
                <a:latin typeface="Courier New" pitchFamily="49" charset="0"/>
                <a:cs typeface="Courier New" pitchFamily="49" charset="0"/>
              </a:rPr>
              <a:t>void foo(char *</a:t>
            </a:r>
            <a:r>
              <a:rPr lang="en-US" sz="2400" b="1" dirty="0" err="1" smtClean="0">
                <a:latin typeface="Courier New" pitchFamily="49" charset="0"/>
                <a:cs typeface="Courier New" pitchFamily="49" charset="0"/>
              </a:rPr>
              <a:t>str</a:t>
            </a:r>
            <a:r>
              <a:rPr lang="en-US" sz="2400" b="1" dirty="0" smtClean="0">
                <a:latin typeface="Courier New" pitchFamily="49" charset="0"/>
                <a:cs typeface="Courier New" pitchFamily="49" charset="0"/>
              </a:rPr>
              <a:t>) {</a:t>
            </a:r>
          </a:p>
          <a:p>
            <a:pPr marL="118872" indent="0">
              <a:buNone/>
            </a:pPr>
            <a:r>
              <a:rPr lang="en-US" sz="2400" b="1" dirty="0" smtClean="0">
                <a:solidFill>
                  <a:schemeClr val="bg2">
                    <a:lumMod val="90000"/>
                  </a:schemeClr>
                </a:solidFill>
                <a:latin typeface="Courier New" pitchFamily="49" charset="0"/>
                <a:cs typeface="Courier New" pitchFamily="49" charset="0"/>
              </a:rPr>
              <a:t>   char buffer[16];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strcpy</a:t>
            </a:r>
            <a:r>
              <a:rPr lang="en-US" sz="2400" b="1" dirty="0" smtClean="0">
                <a:solidFill>
                  <a:schemeClr val="bg2">
                    <a:lumMod val="90000"/>
                  </a:schemeClr>
                </a:solidFill>
                <a:latin typeface="Courier New" pitchFamily="49" charset="0"/>
                <a:cs typeface="Courier New" pitchFamily="49" charset="0"/>
              </a:rPr>
              <a:t>(buffer, </a:t>
            </a:r>
            <a:r>
              <a:rPr lang="en-US" sz="2400" b="1" dirty="0" err="1" smtClean="0">
                <a:solidFill>
                  <a:schemeClr val="bg2">
                    <a:lumMod val="90000"/>
                  </a:schemeClr>
                </a:solidFill>
                <a:latin typeface="Courier New" pitchFamily="49" charset="0"/>
                <a:cs typeface="Courier New" pitchFamily="49" charset="0"/>
              </a:rPr>
              <a:t>str</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latin typeface="Courier New" pitchFamily="49" charset="0"/>
                <a:cs typeface="Courier New" pitchFamily="49" charset="0"/>
              </a:rPr>
              <a:t>}</a:t>
            </a:r>
          </a:p>
          <a:p>
            <a:pPr marL="118872" indent="0">
              <a:buNone/>
            </a:pPr>
            <a:endParaRPr lang="en-US" sz="2400" b="1" dirty="0" smtClean="0">
              <a:latin typeface="Courier New" pitchFamily="49" charset="0"/>
              <a:cs typeface="Courier New" pitchFamily="49" charset="0"/>
            </a:endParaRPr>
          </a:p>
          <a:p>
            <a:pPr marL="118872" indent="0">
              <a:buNone/>
            </a:pPr>
            <a:r>
              <a:rPr lang="en-US" sz="2400" b="1" dirty="0" smtClean="0">
                <a:solidFill>
                  <a:schemeClr val="bg2">
                    <a:lumMod val="90000"/>
                  </a:schemeClr>
                </a:solidFill>
                <a:latin typeface="Courier New" pitchFamily="49" charset="0"/>
                <a:cs typeface="Courier New" pitchFamily="49" charset="0"/>
              </a:rPr>
              <a:t>void main() {</a:t>
            </a:r>
          </a:p>
          <a:p>
            <a:pPr marL="118872" indent="0">
              <a:buNone/>
            </a:pPr>
            <a:r>
              <a:rPr lang="en-US" sz="2400" b="1" dirty="0" smtClean="0">
                <a:solidFill>
                  <a:schemeClr val="bg2">
                    <a:lumMod val="90000"/>
                  </a:schemeClr>
                </a:solidFill>
                <a:latin typeface="Courier New" pitchFamily="49" charset="0"/>
                <a:cs typeface="Courier New" pitchFamily="49" charset="0"/>
              </a:rPr>
              <a:t>  char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memset</a:t>
            </a:r>
            <a:r>
              <a:rPr lang="en-US" sz="2400" b="1" dirty="0" smtClean="0">
                <a:solidFill>
                  <a:schemeClr val="bg2">
                    <a:lumMod val="90000"/>
                  </a:schemeClr>
                </a:solidFill>
                <a:latin typeface="Courier New" pitchFamily="49" charset="0"/>
                <a:cs typeface="Courier New" pitchFamily="49" charset="0"/>
              </a:rPr>
              <a:t>(</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 ‘A’, 255);</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[255] = ‘\x00’;</a:t>
            </a:r>
          </a:p>
          <a:p>
            <a:pPr marL="118872" indent="0">
              <a:buNone/>
            </a:pPr>
            <a:r>
              <a:rPr lang="en-US" sz="2400" b="1" dirty="0">
                <a:solidFill>
                  <a:schemeClr val="bg2">
                    <a:lumMod val="90000"/>
                  </a:schemeClr>
                </a:solidFill>
                <a:latin typeface="Courier New" pitchFamily="49" charset="0"/>
                <a:cs typeface="Courier New" pitchFamily="49" charset="0"/>
              </a:rPr>
              <a:t> ((</a:t>
            </a:r>
            <a:r>
              <a:rPr lang="en-US" sz="2400" b="1" dirty="0" err="1">
                <a:solidFill>
                  <a:schemeClr val="bg2">
                    <a:lumMod val="90000"/>
                  </a:schemeClr>
                </a:solidFill>
                <a:latin typeface="Courier New" pitchFamily="49" charset="0"/>
                <a:cs typeface="Courier New" pitchFamily="49" charset="0"/>
              </a:rPr>
              <a:t>int</a:t>
            </a:r>
            <a:r>
              <a:rPr lang="en-US" sz="2400" b="1" dirty="0">
                <a:solidFill>
                  <a:schemeClr val="bg2">
                    <a:lumMod val="90000"/>
                  </a:schemeClr>
                </a:solidFill>
                <a:latin typeface="Courier New" pitchFamily="49" charset="0"/>
                <a:cs typeface="Courier New" pitchFamily="49" charset="0"/>
              </a:rPr>
              <a:t>*)</a:t>
            </a:r>
            <a:r>
              <a:rPr lang="en-US" sz="2400" b="1" dirty="0" err="1">
                <a:solidFill>
                  <a:schemeClr val="bg2">
                    <a:lumMod val="90000"/>
                  </a:schemeClr>
                </a:solidFill>
                <a:latin typeface="Courier New" pitchFamily="49" charset="0"/>
                <a:cs typeface="Courier New" pitchFamily="49" charset="0"/>
              </a:rPr>
              <a:t>buf</a:t>
            </a:r>
            <a:r>
              <a:rPr lang="en-US" sz="2400" b="1" dirty="0">
                <a:solidFill>
                  <a:schemeClr val="bg2">
                    <a:lumMod val="90000"/>
                  </a:schemeClr>
                </a:solidFill>
                <a:latin typeface="Courier New" pitchFamily="49" charset="0"/>
                <a:cs typeface="Courier New" pitchFamily="49" charset="0"/>
              </a:rPr>
              <a:t>)[5] = (</a:t>
            </a:r>
            <a:r>
              <a:rPr lang="en-US" sz="2400" b="1" dirty="0" err="1">
                <a:solidFill>
                  <a:schemeClr val="bg2">
                    <a:lumMod val="90000"/>
                  </a:schemeClr>
                </a:solidFill>
                <a:latin typeface="Courier New" pitchFamily="49" charset="0"/>
                <a:cs typeface="Courier New" pitchFamily="49" charset="0"/>
              </a:rPr>
              <a:t>int</a:t>
            </a:r>
            <a:r>
              <a:rPr lang="en-US" sz="2400" b="1" dirty="0">
                <a:solidFill>
                  <a:schemeClr val="bg2">
                    <a:lumMod val="90000"/>
                  </a:schemeClr>
                </a:solidFill>
                <a:latin typeface="Courier New" pitchFamily="49" charset="0"/>
                <a:cs typeface="Courier New" pitchFamily="49" charset="0"/>
              </a:rPr>
              <a:t>)</a:t>
            </a:r>
            <a:r>
              <a:rPr lang="en-US" sz="2400" b="1" dirty="0" err="1">
                <a:solidFill>
                  <a:schemeClr val="bg2">
                    <a:lumMod val="90000"/>
                  </a:schemeClr>
                </a:solidFill>
                <a:latin typeface="Courier New" pitchFamily="49" charset="0"/>
                <a:cs typeface="Courier New" pitchFamily="49" charset="0"/>
              </a:rPr>
              <a:t>buf</a:t>
            </a:r>
            <a:r>
              <a:rPr lang="en-US" sz="2400" b="1" dirty="0">
                <a:solidFill>
                  <a:schemeClr val="bg2">
                    <a:lumMod val="90000"/>
                  </a:schemeClr>
                </a:solidFill>
                <a:latin typeface="Courier New" pitchFamily="49" charset="0"/>
                <a:cs typeface="Courier New" pitchFamily="49" charset="0"/>
              </a:rPr>
              <a:t>;</a:t>
            </a:r>
            <a:endParaRPr lang="en-US" sz="2400" b="1" dirty="0" smtClean="0">
              <a:solidFill>
                <a:schemeClr val="bg2">
                  <a:lumMod val="90000"/>
                </a:schemeClr>
              </a:solidFill>
              <a:latin typeface="Courier New" pitchFamily="49" charset="0"/>
              <a:cs typeface="Courier New" pitchFamily="49" charset="0"/>
            </a:endParaRPr>
          </a:p>
          <a:p>
            <a:pPr marL="118872" indent="0">
              <a:buNone/>
            </a:pPr>
            <a:r>
              <a:rPr lang="en-US" sz="2400" b="1" dirty="0" smtClean="0">
                <a:solidFill>
                  <a:schemeClr val="bg2">
                    <a:lumMod val="90000"/>
                  </a:schemeClr>
                </a:solidFill>
                <a:latin typeface="Courier New" pitchFamily="49" charset="0"/>
                <a:cs typeface="Courier New" pitchFamily="49" charset="0"/>
              </a:rPr>
              <a:t>  foo(</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solidFill>
                  <a:schemeClr val="bg2">
                    <a:lumMod val="90000"/>
                  </a:schemeClr>
                </a:solidFill>
                <a:latin typeface="Courier New" pitchFamily="49" charset="0"/>
                <a:cs typeface="Courier New" pitchFamily="49" charset="0"/>
              </a:rPr>
              <a:t>}</a:t>
            </a:r>
          </a:p>
        </p:txBody>
      </p:sp>
      <p:sp>
        <p:nvSpPr>
          <p:cNvPr id="4" name="Rectangle 3"/>
          <p:cNvSpPr/>
          <p:nvPr/>
        </p:nvSpPr>
        <p:spPr>
          <a:xfrm>
            <a:off x="7620001" y="5943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7620001"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620001"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620001"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7620001" y="5334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620002"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0" name="Straight Arrow Connector 9"/>
          <p:cNvCxnSpPr/>
          <p:nvPr/>
        </p:nvCxnSpPr>
        <p:spPr>
          <a:xfrm>
            <a:off x="6934201" y="28956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11353799" y="2895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7620001" y="4724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AAAAAAA…</a:t>
            </a:r>
            <a:endParaRPr lang="en-US" sz="3200" b="1" dirty="0">
              <a:solidFill>
                <a:schemeClr val="tx1"/>
              </a:solidFill>
              <a:latin typeface="Courier New" pitchFamily="49" charset="0"/>
              <a:cs typeface="Courier New" pitchFamily="49" charset="0"/>
            </a:endParaRPr>
          </a:p>
        </p:txBody>
      </p:sp>
      <p:sp>
        <p:nvSpPr>
          <p:cNvPr id="13" name="Rectangle 12"/>
          <p:cNvSpPr/>
          <p:nvPr/>
        </p:nvSpPr>
        <p:spPr>
          <a:xfrm>
            <a:off x="7620001" y="5943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14" name="Rectangle 13"/>
          <p:cNvSpPr/>
          <p:nvPr/>
        </p:nvSpPr>
        <p:spPr>
          <a:xfrm>
            <a:off x="7620001" y="4114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0x41414141</a:t>
            </a:r>
            <a:endParaRPr lang="en-US" sz="3200" b="1" dirty="0">
              <a:solidFill>
                <a:schemeClr val="tx1"/>
              </a:solidFill>
              <a:latin typeface="Courier New" pitchFamily="49" charset="0"/>
              <a:cs typeface="Courier New" pitchFamily="49" charset="0"/>
            </a:endParaRPr>
          </a:p>
        </p:txBody>
      </p:sp>
      <p:sp>
        <p:nvSpPr>
          <p:cNvPr id="17" name="Rectangle 16"/>
          <p:cNvSpPr/>
          <p:nvPr/>
        </p:nvSpPr>
        <p:spPr>
          <a:xfrm>
            <a:off x="7620001" y="3505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buf</a:t>
            </a:r>
            <a:endParaRPr lang="en-US" sz="3200" b="1" i="1" dirty="0">
              <a:solidFill>
                <a:schemeClr val="tx1"/>
              </a:solidFill>
              <a:latin typeface="Courier New" pitchFamily="49" charset="0"/>
              <a:cs typeface="Courier New" pitchFamily="49" charset="0"/>
            </a:endParaRPr>
          </a:p>
        </p:txBody>
      </p:sp>
      <p:sp>
        <p:nvSpPr>
          <p:cNvPr id="18" name="Rectangle 17"/>
          <p:cNvSpPr/>
          <p:nvPr/>
        </p:nvSpPr>
        <p:spPr>
          <a:xfrm>
            <a:off x="7620001" y="2895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0x41414141</a:t>
            </a:r>
            <a:endParaRPr lang="en-US" sz="3200" b="1" dirty="0">
              <a:solidFill>
                <a:schemeClr val="tx1"/>
              </a:solidFill>
              <a:latin typeface="Courier New" pitchFamily="49" charset="0"/>
              <a:cs typeface="Courier New" pitchFamily="49" charset="0"/>
            </a:endParaRPr>
          </a:p>
        </p:txBody>
      </p:sp>
      <p:cxnSp>
        <p:nvCxnSpPr>
          <p:cNvPr id="16" name="Elbow Connector 15"/>
          <p:cNvCxnSpPr/>
          <p:nvPr/>
        </p:nvCxnSpPr>
        <p:spPr>
          <a:xfrm rot="16200000" flipH="1">
            <a:off x="10731769" y="4152631"/>
            <a:ext cx="914400" cy="229140"/>
          </a:xfrm>
          <a:prstGeom prst="bentConnector4">
            <a:avLst>
              <a:gd name="adj1" fmla="val -596"/>
              <a:gd name="adj2" fmla="val 233019"/>
            </a:avLst>
          </a:prstGeom>
          <a:ln w="31750">
            <a:solidFill>
              <a:schemeClr val="tx1"/>
            </a:solidFill>
            <a:prstDash val="sysDash"/>
            <a:tailEnd type="arrow" w="lg" len="med"/>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1320800" y="2958405"/>
            <a:ext cx="4572000" cy="1384995"/>
          </a:xfrm>
          <a:prstGeom prst="rect">
            <a:avLst/>
          </a:prstGeom>
          <a:solidFill>
            <a:schemeClr val="bg1"/>
          </a:solidFill>
          <a:ln w="31750">
            <a:solidFill>
              <a:schemeClr val="tx1"/>
            </a:solidFill>
          </a:ln>
        </p:spPr>
        <p:txBody>
          <a:bodyPr wrap="square" rtlCol="0">
            <a:spAutoFit/>
          </a:bodyPr>
          <a:lstStyle/>
          <a:p>
            <a:r>
              <a:rPr lang="en-US" sz="2800" b="1" dirty="0">
                <a:latin typeface="Courier New" pitchFamily="49" charset="0"/>
                <a:cs typeface="Courier New" pitchFamily="49" charset="0"/>
              </a:rPr>
              <a:t> </a:t>
            </a:r>
            <a:r>
              <a:rPr lang="en-US" sz="2800" b="1" baseline="0" dirty="0" err="1" smtClean="0">
                <a:latin typeface="Courier New" pitchFamily="49" charset="0"/>
                <a:cs typeface="Courier New" pitchFamily="49" charset="0"/>
              </a:rPr>
              <a:t>mov</a:t>
            </a:r>
            <a:r>
              <a:rPr lang="en-US" sz="2800" b="1" dirty="0" smtClean="0">
                <a:latin typeface="Courier New" pitchFamily="49" charset="0"/>
                <a:cs typeface="Courier New" pitchFamily="49" charset="0"/>
              </a:rPr>
              <a:t> %</a:t>
            </a:r>
            <a:r>
              <a:rPr lang="en-US" sz="2800" b="1" dirty="0" err="1" smtClean="0">
                <a:latin typeface="Courier New" pitchFamily="49" charset="0"/>
                <a:cs typeface="Courier New" pitchFamily="49" charset="0"/>
              </a:rPr>
              <a:t>ebp</a:t>
            </a:r>
            <a:r>
              <a:rPr lang="en-US" sz="2800" b="1" dirty="0" smtClean="0">
                <a:latin typeface="Courier New" pitchFamily="49" charset="0"/>
                <a:cs typeface="Courier New" pitchFamily="49" charset="0"/>
              </a:rPr>
              <a:t>, %</a:t>
            </a:r>
            <a:r>
              <a:rPr lang="en-US" sz="2800" b="1" dirty="0" err="1" smtClean="0">
                <a:latin typeface="Courier New" pitchFamily="49" charset="0"/>
                <a:cs typeface="Courier New" pitchFamily="49" charset="0"/>
              </a:rPr>
              <a:t>esp</a:t>
            </a:r>
            <a:endParaRPr lang="en-US" sz="2800" b="1" dirty="0" smtClean="0">
              <a:latin typeface="Courier New" pitchFamily="49" charset="0"/>
              <a:cs typeface="Courier New" pitchFamily="49" charset="0"/>
            </a:endParaRPr>
          </a:p>
          <a:p>
            <a:r>
              <a:rPr lang="en-US" sz="2800" b="1" dirty="0" smtClean="0">
                <a:latin typeface="Courier New" pitchFamily="49" charset="0"/>
                <a:cs typeface="Courier New" pitchFamily="49" charset="0"/>
              </a:rPr>
              <a:t> </a:t>
            </a:r>
            <a:r>
              <a:rPr lang="en-US" sz="2800" b="1" dirty="0" smtClean="0">
                <a:solidFill>
                  <a:schemeClr val="bg2">
                    <a:lumMod val="90000"/>
                  </a:schemeClr>
                </a:solidFill>
                <a:latin typeface="Courier New" pitchFamily="49" charset="0"/>
                <a:cs typeface="Courier New" pitchFamily="49" charset="0"/>
              </a:rPr>
              <a:t>pop %</a:t>
            </a:r>
            <a:r>
              <a:rPr lang="en-US" sz="2800" b="1" dirty="0" err="1" smtClean="0">
                <a:solidFill>
                  <a:schemeClr val="bg2">
                    <a:lumMod val="90000"/>
                  </a:schemeClr>
                </a:solidFill>
                <a:latin typeface="Courier New" pitchFamily="49" charset="0"/>
                <a:cs typeface="Courier New" pitchFamily="49" charset="0"/>
              </a:rPr>
              <a:t>ebp</a:t>
            </a:r>
            <a:endParaRPr lang="en-US" sz="2800" b="1" dirty="0" smtClean="0">
              <a:solidFill>
                <a:schemeClr val="bg2">
                  <a:lumMod val="90000"/>
                </a:schemeClr>
              </a:solidFill>
              <a:latin typeface="Courier New" pitchFamily="49" charset="0"/>
              <a:cs typeface="Courier New" pitchFamily="49" charset="0"/>
            </a:endParaRPr>
          </a:p>
          <a:p>
            <a:r>
              <a:rPr lang="en-US" sz="2800" b="1" dirty="0">
                <a:solidFill>
                  <a:schemeClr val="bg2">
                    <a:lumMod val="90000"/>
                  </a:schemeClr>
                </a:solidFill>
                <a:latin typeface="Courier New" pitchFamily="49" charset="0"/>
                <a:cs typeface="Courier New" pitchFamily="49" charset="0"/>
              </a:rPr>
              <a:t> </a:t>
            </a:r>
            <a:r>
              <a:rPr lang="en-US" sz="2800" b="1" dirty="0" smtClean="0">
                <a:solidFill>
                  <a:schemeClr val="bg2">
                    <a:lumMod val="90000"/>
                  </a:schemeClr>
                </a:solidFill>
                <a:latin typeface="Courier New" pitchFamily="49" charset="0"/>
                <a:cs typeface="Courier New" pitchFamily="49" charset="0"/>
              </a:rPr>
              <a:t>ret</a:t>
            </a:r>
            <a:endParaRPr lang="en-US" sz="2800" b="1" dirty="0">
              <a:solidFill>
                <a:schemeClr val="bg2">
                  <a:lumMod val="90000"/>
                </a:schemeClr>
              </a:solidFill>
              <a:latin typeface="Courier New" pitchFamily="49" charset="0"/>
              <a:cs typeface="Courier New" pitchFamily="49" charset="0"/>
            </a:endParaRPr>
          </a:p>
        </p:txBody>
      </p:sp>
    </p:spTree>
    <p:extLst>
      <p:ext uri="{BB962C8B-B14F-4D97-AF65-F5344CB8AC3E}">
        <p14:creationId xmlns:p14="http://schemas.microsoft.com/office/powerpoint/2010/main" val="121382386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7620001" y="1676400"/>
            <a:ext cx="3683540" cy="12192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AAAAAAA…</a:t>
            </a: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a:t>Exploiting Buffer Overflows</a:t>
            </a:r>
            <a:endParaRPr lang="en-US" dirty="0"/>
          </a:p>
        </p:txBody>
      </p:sp>
      <p:sp>
        <p:nvSpPr>
          <p:cNvPr id="3" name="Content Placeholder 2"/>
          <p:cNvSpPr>
            <a:spLocks noGrp="1"/>
          </p:cNvSpPr>
          <p:nvPr>
            <p:ph idx="1"/>
          </p:nvPr>
        </p:nvSpPr>
        <p:spPr>
          <a:xfrm>
            <a:off x="203200" y="1851391"/>
            <a:ext cx="10972800" cy="4625609"/>
          </a:xfrm>
          <a:noFill/>
        </p:spPr>
        <p:txBody>
          <a:bodyPr>
            <a:noAutofit/>
          </a:bodyPr>
          <a:lstStyle/>
          <a:p>
            <a:pPr marL="118872" indent="0">
              <a:buNone/>
            </a:pPr>
            <a:r>
              <a:rPr lang="en-US" sz="2400" b="1" dirty="0" smtClean="0">
                <a:latin typeface="Courier New" pitchFamily="49" charset="0"/>
                <a:cs typeface="Courier New" pitchFamily="49" charset="0"/>
              </a:rPr>
              <a:t>void foo(char *</a:t>
            </a:r>
            <a:r>
              <a:rPr lang="en-US" sz="2400" b="1" dirty="0" err="1" smtClean="0">
                <a:latin typeface="Courier New" pitchFamily="49" charset="0"/>
                <a:cs typeface="Courier New" pitchFamily="49" charset="0"/>
              </a:rPr>
              <a:t>str</a:t>
            </a:r>
            <a:r>
              <a:rPr lang="en-US" sz="2400" b="1" dirty="0" smtClean="0">
                <a:latin typeface="Courier New" pitchFamily="49" charset="0"/>
                <a:cs typeface="Courier New" pitchFamily="49" charset="0"/>
              </a:rPr>
              <a:t>) {</a:t>
            </a:r>
          </a:p>
          <a:p>
            <a:pPr marL="118872" indent="0">
              <a:buNone/>
            </a:pPr>
            <a:r>
              <a:rPr lang="en-US" sz="2400" b="1" dirty="0" smtClean="0">
                <a:solidFill>
                  <a:schemeClr val="bg2">
                    <a:lumMod val="90000"/>
                  </a:schemeClr>
                </a:solidFill>
                <a:latin typeface="Courier New" pitchFamily="49" charset="0"/>
                <a:cs typeface="Courier New" pitchFamily="49" charset="0"/>
              </a:rPr>
              <a:t>   char buffer[16];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strcpy</a:t>
            </a:r>
            <a:r>
              <a:rPr lang="en-US" sz="2400" b="1" dirty="0" smtClean="0">
                <a:solidFill>
                  <a:schemeClr val="bg2">
                    <a:lumMod val="90000"/>
                  </a:schemeClr>
                </a:solidFill>
                <a:latin typeface="Courier New" pitchFamily="49" charset="0"/>
                <a:cs typeface="Courier New" pitchFamily="49" charset="0"/>
              </a:rPr>
              <a:t>(buffer, </a:t>
            </a:r>
            <a:r>
              <a:rPr lang="en-US" sz="2400" b="1" dirty="0" err="1" smtClean="0">
                <a:solidFill>
                  <a:schemeClr val="bg2">
                    <a:lumMod val="90000"/>
                  </a:schemeClr>
                </a:solidFill>
                <a:latin typeface="Courier New" pitchFamily="49" charset="0"/>
                <a:cs typeface="Courier New" pitchFamily="49" charset="0"/>
              </a:rPr>
              <a:t>str</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latin typeface="Courier New" pitchFamily="49" charset="0"/>
                <a:cs typeface="Courier New" pitchFamily="49" charset="0"/>
              </a:rPr>
              <a:t>}</a:t>
            </a:r>
          </a:p>
          <a:p>
            <a:pPr marL="118872" indent="0">
              <a:buNone/>
            </a:pPr>
            <a:endParaRPr lang="en-US" sz="2400" b="1" dirty="0" smtClean="0">
              <a:latin typeface="Courier New" pitchFamily="49" charset="0"/>
              <a:cs typeface="Courier New" pitchFamily="49" charset="0"/>
            </a:endParaRPr>
          </a:p>
          <a:p>
            <a:pPr marL="118872" indent="0">
              <a:buNone/>
            </a:pPr>
            <a:r>
              <a:rPr lang="en-US" sz="2400" b="1" dirty="0" smtClean="0">
                <a:solidFill>
                  <a:schemeClr val="bg2">
                    <a:lumMod val="90000"/>
                  </a:schemeClr>
                </a:solidFill>
                <a:latin typeface="Courier New" pitchFamily="49" charset="0"/>
                <a:cs typeface="Courier New" pitchFamily="49" charset="0"/>
              </a:rPr>
              <a:t>void main() {</a:t>
            </a:r>
          </a:p>
          <a:p>
            <a:pPr marL="118872" indent="0">
              <a:buNone/>
            </a:pPr>
            <a:r>
              <a:rPr lang="en-US" sz="2400" b="1" dirty="0" smtClean="0">
                <a:solidFill>
                  <a:schemeClr val="bg2">
                    <a:lumMod val="90000"/>
                  </a:schemeClr>
                </a:solidFill>
                <a:latin typeface="Courier New" pitchFamily="49" charset="0"/>
                <a:cs typeface="Courier New" pitchFamily="49" charset="0"/>
              </a:rPr>
              <a:t>  char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memset</a:t>
            </a:r>
            <a:r>
              <a:rPr lang="en-US" sz="2400" b="1" dirty="0" smtClean="0">
                <a:solidFill>
                  <a:schemeClr val="bg2">
                    <a:lumMod val="90000"/>
                  </a:schemeClr>
                </a:solidFill>
                <a:latin typeface="Courier New" pitchFamily="49" charset="0"/>
                <a:cs typeface="Courier New" pitchFamily="49" charset="0"/>
              </a:rPr>
              <a:t>(</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 ‘A’, 255);</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[255] = ‘\x00’;</a:t>
            </a:r>
          </a:p>
          <a:p>
            <a:pPr marL="118872" indent="0">
              <a:buNone/>
            </a:pPr>
            <a:r>
              <a:rPr lang="en-US" sz="2400" b="1" dirty="0">
                <a:solidFill>
                  <a:schemeClr val="bg2">
                    <a:lumMod val="90000"/>
                  </a:schemeClr>
                </a:solidFill>
                <a:latin typeface="Courier New" pitchFamily="49" charset="0"/>
                <a:cs typeface="Courier New" pitchFamily="49" charset="0"/>
              </a:rPr>
              <a:t> ((</a:t>
            </a:r>
            <a:r>
              <a:rPr lang="en-US" sz="2400" b="1" dirty="0" err="1">
                <a:solidFill>
                  <a:schemeClr val="bg2">
                    <a:lumMod val="90000"/>
                  </a:schemeClr>
                </a:solidFill>
                <a:latin typeface="Courier New" pitchFamily="49" charset="0"/>
                <a:cs typeface="Courier New" pitchFamily="49" charset="0"/>
              </a:rPr>
              <a:t>int</a:t>
            </a:r>
            <a:r>
              <a:rPr lang="en-US" sz="2400" b="1" dirty="0">
                <a:solidFill>
                  <a:schemeClr val="bg2">
                    <a:lumMod val="90000"/>
                  </a:schemeClr>
                </a:solidFill>
                <a:latin typeface="Courier New" pitchFamily="49" charset="0"/>
                <a:cs typeface="Courier New" pitchFamily="49" charset="0"/>
              </a:rPr>
              <a:t>*)</a:t>
            </a:r>
            <a:r>
              <a:rPr lang="en-US" sz="2400" b="1" dirty="0" err="1">
                <a:solidFill>
                  <a:schemeClr val="bg2">
                    <a:lumMod val="90000"/>
                  </a:schemeClr>
                </a:solidFill>
                <a:latin typeface="Courier New" pitchFamily="49" charset="0"/>
                <a:cs typeface="Courier New" pitchFamily="49" charset="0"/>
              </a:rPr>
              <a:t>buf</a:t>
            </a:r>
            <a:r>
              <a:rPr lang="en-US" sz="2400" b="1" dirty="0">
                <a:solidFill>
                  <a:schemeClr val="bg2">
                    <a:lumMod val="90000"/>
                  </a:schemeClr>
                </a:solidFill>
                <a:latin typeface="Courier New" pitchFamily="49" charset="0"/>
                <a:cs typeface="Courier New" pitchFamily="49" charset="0"/>
              </a:rPr>
              <a:t>)[5] = (</a:t>
            </a:r>
            <a:r>
              <a:rPr lang="en-US" sz="2400" b="1" dirty="0" err="1">
                <a:solidFill>
                  <a:schemeClr val="bg2">
                    <a:lumMod val="90000"/>
                  </a:schemeClr>
                </a:solidFill>
                <a:latin typeface="Courier New" pitchFamily="49" charset="0"/>
                <a:cs typeface="Courier New" pitchFamily="49" charset="0"/>
              </a:rPr>
              <a:t>int</a:t>
            </a:r>
            <a:r>
              <a:rPr lang="en-US" sz="2400" b="1" dirty="0">
                <a:solidFill>
                  <a:schemeClr val="bg2">
                    <a:lumMod val="90000"/>
                  </a:schemeClr>
                </a:solidFill>
                <a:latin typeface="Courier New" pitchFamily="49" charset="0"/>
                <a:cs typeface="Courier New" pitchFamily="49" charset="0"/>
              </a:rPr>
              <a:t>)</a:t>
            </a:r>
            <a:r>
              <a:rPr lang="en-US" sz="2400" b="1" dirty="0" err="1">
                <a:solidFill>
                  <a:schemeClr val="bg2">
                    <a:lumMod val="90000"/>
                  </a:schemeClr>
                </a:solidFill>
                <a:latin typeface="Courier New" pitchFamily="49" charset="0"/>
                <a:cs typeface="Courier New" pitchFamily="49" charset="0"/>
              </a:rPr>
              <a:t>buf</a:t>
            </a:r>
            <a:r>
              <a:rPr lang="en-US" sz="2400" b="1" dirty="0">
                <a:solidFill>
                  <a:schemeClr val="bg2">
                    <a:lumMod val="90000"/>
                  </a:schemeClr>
                </a:solidFill>
                <a:latin typeface="Courier New" pitchFamily="49" charset="0"/>
                <a:cs typeface="Courier New" pitchFamily="49" charset="0"/>
              </a:rPr>
              <a:t>;</a:t>
            </a:r>
            <a:endParaRPr lang="en-US" sz="2400" b="1" dirty="0" smtClean="0">
              <a:solidFill>
                <a:schemeClr val="bg2">
                  <a:lumMod val="90000"/>
                </a:schemeClr>
              </a:solidFill>
              <a:latin typeface="Courier New" pitchFamily="49" charset="0"/>
              <a:cs typeface="Courier New" pitchFamily="49" charset="0"/>
            </a:endParaRPr>
          </a:p>
          <a:p>
            <a:pPr marL="118872" indent="0">
              <a:buNone/>
            </a:pPr>
            <a:r>
              <a:rPr lang="en-US" sz="2400" b="1" dirty="0" smtClean="0">
                <a:solidFill>
                  <a:schemeClr val="bg2">
                    <a:lumMod val="90000"/>
                  </a:schemeClr>
                </a:solidFill>
                <a:latin typeface="Courier New" pitchFamily="49" charset="0"/>
                <a:cs typeface="Courier New" pitchFamily="49" charset="0"/>
              </a:rPr>
              <a:t>  foo(</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solidFill>
                  <a:schemeClr val="bg2">
                    <a:lumMod val="90000"/>
                  </a:schemeClr>
                </a:solidFill>
                <a:latin typeface="Courier New" pitchFamily="49" charset="0"/>
                <a:cs typeface="Courier New" pitchFamily="49" charset="0"/>
              </a:rPr>
              <a:t>}</a:t>
            </a:r>
          </a:p>
        </p:txBody>
      </p:sp>
      <p:sp>
        <p:nvSpPr>
          <p:cNvPr id="4" name="Rectangle 3"/>
          <p:cNvSpPr/>
          <p:nvPr/>
        </p:nvSpPr>
        <p:spPr>
          <a:xfrm>
            <a:off x="7620001" y="5943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7620001"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620001"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620001"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0x41414141</a:t>
            </a: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7620001" y="5334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620002"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0" name="Straight Arrow Connector 9"/>
          <p:cNvCxnSpPr/>
          <p:nvPr/>
        </p:nvCxnSpPr>
        <p:spPr>
          <a:xfrm>
            <a:off x="6934201" y="35052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5892801" y="6313714"/>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7620001" y="4724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AAAAAAA…</a:t>
            </a:r>
            <a:endParaRPr lang="en-US" sz="3200" b="1" dirty="0">
              <a:solidFill>
                <a:schemeClr val="tx1"/>
              </a:solidFill>
              <a:latin typeface="Courier New" pitchFamily="49" charset="0"/>
              <a:cs typeface="Courier New" pitchFamily="49" charset="0"/>
            </a:endParaRPr>
          </a:p>
        </p:txBody>
      </p:sp>
      <p:sp>
        <p:nvSpPr>
          <p:cNvPr id="13" name="Rectangle 12"/>
          <p:cNvSpPr/>
          <p:nvPr/>
        </p:nvSpPr>
        <p:spPr>
          <a:xfrm>
            <a:off x="7620001" y="5943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14" name="Rectangle 13"/>
          <p:cNvSpPr/>
          <p:nvPr/>
        </p:nvSpPr>
        <p:spPr>
          <a:xfrm>
            <a:off x="7620001" y="4114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0x41414141</a:t>
            </a:r>
            <a:endParaRPr lang="en-US" sz="3200" b="1" dirty="0">
              <a:solidFill>
                <a:schemeClr val="tx1"/>
              </a:solidFill>
              <a:latin typeface="Courier New" pitchFamily="49" charset="0"/>
              <a:cs typeface="Courier New" pitchFamily="49" charset="0"/>
            </a:endParaRPr>
          </a:p>
        </p:txBody>
      </p:sp>
      <p:sp>
        <p:nvSpPr>
          <p:cNvPr id="17" name="Rectangle 16"/>
          <p:cNvSpPr/>
          <p:nvPr/>
        </p:nvSpPr>
        <p:spPr>
          <a:xfrm>
            <a:off x="7620001" y="3505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buf</a:t>
            </a:r>
            <a:endParaRPr lang="en-US" sz="3200" b="1" i="1" dirty="0">
              <a:solidFill>
                <a:schemeClr val="tx1"/>
              </a:solidFill>
              <a:latin typeface="Courier New" pitchFamily="49" charset="0"/>
              <a:cs typeface="Courier New" pitchFamily="49" charset="0"/>
            </a:endParaRPr>
          </a:p>
        </p:txBody>
      </p:sp>
      <p:cxnSp>
        <p:nvCxnSpPr>
          <p:cNvPr id="16" name="Elbow Connector 15"/>
          <p:cNvCxnSpPr/>
          <p:nvPr/>
        </p:nvCxnSpPr>
        <p:spPr>
          <a:xfrm rot="16200000" flipH="1">
            <a:off x="10731769" y="4152631"/>
            <a:ext cx="914400" cy="229140"/>
          </a:xfrm>
          <a:prstGeom prst="bentConnector4">
            <a:avLst>
              <a:gd name="adj1" fmla="val -596"/>
              <a:gd name="adj2" fmla="val 233019"/>
            </a:avLst>
          </a:prstGeom>
          <a:ln w="31750">
            <a:solidFill>
              <a:schemeClr val="tx1"/>
            </a:solidFill>
            <a:prstDash val="sysDash"/>
            <a:tailEnd type="arrow" w="lg" len="med"/>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1320800" y="2958405"/>
            <a:ext cx="4572000" cy="1384995"/>
          </a:xfrm>
          <a:prstGeom prst="rect">
            <a:avLst/>
          </a:prstGeom>
          <a:solidFill>
            <a:schemeClr val="bg1"/>
          </a:solidFill>
          <a:ln w="31750">
            <a:solidFill>
              <a:schemeClr val="tx1"/>
            </a:solidFill>
          </a:ln>
        </p:spPr>
        <p:txBody>
          <a:bodyPr wrap="square" rtlCol="0">
            <a:spAutoFit/>
          </a:bodyPr>
          <a:lstStyle/>
          <a:p>
            <a:r>
              <a:rPr lang="en-US" sz="2800" b="1" dirty="0">
                <a:solidFill>
                  <a:schemeClr val="bg2">
                    <a:lumMod val="90000"/>
                  </a:schemeClr>
                </a:solidFill>
                <a:latin typeface="Courier New" pitchFamily="49" charset="0"/>
                <a:cs typeface="Courier New" pitchFamily="49" charset="0"/>
              </a:rPr>
              <a:t> </a:t>
            </a:r>
            <a:r>
              <a:rPr lang="en-US" sz="2800" b="1" baseline="0" dirty="0" err="1" smtClean="0">
                <a:solidFill>
                  <a:schemeClr val="bg2">
                    <a:lumMod val="90000"/>
                  </a:schemeClr>
                </a:solidFill>
                <a:latin typeface="Courier New" pitchFamily="49" charset="0"/>
                <a:cs typeface="Courier New" pitchFamily="49" charset="0"/>
              </a:rPr>
              <a:t>mov</a:t>
            </a:r>
            <a:r>
              <a:rPr lang="en-US" sz="2800" b="1" dirty="0" smtClean="0">
                <a:solidFill>
                  <a:schemeClr val="bg2">
                    <a:lumMod val="90000"/>
                  </a:schemeClr>
                </a:solidFill>
                <a:latin typeface="Courier New" pitchFamily="49" charset="0"/>
                <a:cs typeface="Courier New" pitchFamily="49" charset="0"/>
              </a:rPr>
              <a:t> %</a:t>
            </a:r>
            <a:r>
              <a:rPr lang="en-US" sz="2800" b="1" dirty="0" err="1" smtClean="0">
                <a:solidFill>
                  <a:schemeClr val="bg2">
                    <a:lumMod val="90000"/>
                  </a:schemeClr>
                </a:solidFill>
                <a:latin typeface="Courier New" pitchFamily="49" charset="0"/>
                <a:cs typeface="Courier New" pitchFamily="49" charset="0"/>
              </a:rPr>
              <a:t>ebp</a:t>
            </a:r>
            <a:r>
              <a:rPr lang="en-US" sz="2800" b="1" dirty="0" smtClean="0">
                <a:solidFill>
                  <a:schemeClr val="bg2">
                    <a:lumMod val="90000"/>
                  </a:schemeClr>
                </a:solidFill>
                <a:latin typeface="Courier New" pitchFamily="49" charset="0"/>
                <a:cs typeface="Courier New" pitchFamily="49" charset="0"/>
              </a:rPr>
              <a:t>, %</a:t>
            </a:r>
            <a:r>
              <a:rPr lang="en-US" sz="2800" b="1" dirty="0" err="1" smtClean="0">
                <a:solidFill>
                  <a:schemeClr val="bg2">
                    <a:lumMod val="90000"/>
                  </a:schemeClr>
                </a:solidFill>
                <a:latin typeface="Courier New" pitchFamily="49" charset="0"/>
                <a:cs typeface="Courier New" pitchFamily="49" charset="0"/>
              </a:rPr>
              <a:t>esp</a:t>
            </a:r>
            <a:endParaRPr lang="en-US" sz="2800" b="1" dirty="0" smtClean="0">
              <a:solidFill>
                <a:schemeClr val="bg2">
                  <a:lumMod val="90000"/>
                </a:schemeClr>
              </a:solidFill>
              <a:latin typeface="Courier New" pitchFamily="49" charset="0"/>
              <a:cs typeface="Courier New" pitchFamily="49" charset="0"/>
            </a:endParaRPr>
          </a:p>
          <a:p>
            <a:r>
              <a:rPr lang="en-US" sz="2800" b="1" dirty="0" smtClean="0">
                <a:latin typeface="Courier New" pitchFamily="49" charset="0"/>
                <a:cs typeface="Courier New" pitchFamily="49" charset="0"/>
              </a:rPr>
              <a:t> pop %</a:t>
            </a:r>
            <a:r>
              <a:rPr lang="en-US" sz="2800" b="1" dirty="0" err="1" smtClean="0">
                <a:latin typeface="Courier New" pitchFamily="49" charset="0"/>
                <a:cs typeface="Courier New" pitchFamily="49" charset="0"/>
              </a:rPr>
              <a:t>ebp</a:t>
            </a:r>
            <a:endParaRPr lang="en-US" sz="2800" b="1" dirty="0" smtClean="0">
              <a:latin typeface="Courier New" pitchFamily="49" charset="0"/>
              <a:cs typeface="Courier New" pitchFamily="49" charset="0"/>
            </a:endParaRPr>
          </a:p>
          <a:p>
            <a:r>
              <a:rPr lang="en-US" sz="2800" b="1" dirty="0">
                <a:solidFill>
                  <a:schemeClr val="bg2">
                    <a:lumMod val="90000"/>
                  </a:schemeClr>
                </a:solidFill>
                <a:latin typeface="Courier New" pitchFamily="49" charset="0"/>
                <a:cs typeface="Courier New" pitchFamily="49" charset="0"/>
              </a:rPr>
              <a:t> </a:t>
            </a:r>
            <a:r>
              <a:rPr lang="en-US" sz="2800" b="1" dirty="0" smtClean="0">
                <a:solidFill>
                  <a:schemeClr val="bg2">
                    <a:lumMod val="90000"/>
                  </a:schemeClr>
                </a:solidFill>
                <a:latin typeface="Courier New" pitchFamily="49" charset="0"/>
                <a:cs typeface="Courier New" pitchFamily="49" charset="0"/>
              </a:rPr>
              <a:t>ret</a:t>
            </a:r>
            <a:endParaRPr lang="en-US" sz="2800" b="1" dirty="0">
              <a:solidFill>
                <a:schemeClr val="bg2">
                  <a:lumMod val="90000"/>
                </a:schemeClr>
              </a:solidFill>
              <a:latin typeface="Courier New" pitchFamily="49" charset="0"/>
              <a:cs typeface="Courier New" pitchFamily="49" charset="0"/>
            </a:endParaRPr>
          </a:p>
        </p:txBody>
      </p:sp>
    </p:spTree>
    <p:extLst>
      <p:ext uri="{BB962C8B-B14F-4D97-AF65-F5344CB8AC3E}">
        <p14:creationId xmlns:p14="http://schemas.microsoft.com/office/powerpoint/2010/main" val="329497247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7620001" y="1676400"/>
            <a:ext cx="3683540" cy="12192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AAAAAAA…</a:t>
            </a: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a:t>Exploiting Buffer Overflows</a:t>
            </a:r>
            <a:endParaRPr lang="en-US" dirty="0"/>
          </a:p>
        </p:txBody>
      </p:sp>
      <p:sp>
        <p:nvSpPr>
          <p:cNvPr id="3" name="Content Placeholder 2"/>
          <p:cNvSpPr>
            <a:spLocks noGrp="1"/>
          </p:cNvSpPr>
          <p:nvPr>
            <p:ph idx="1"/>
          </p:nvPr>
        </p:nvSpPr>
        <p:spPr>
          <a:xfrm>
            <a:off x="203200" y="1851391"/>
            <a:ext cx="10972800" cy="4625609"/>
          </a:xfrm>
          <a:noFill/>
        </p:spPr>
        <p:txBody>
          <a:bodyPr>
            <a:noAutofit/>
          </a:bodyPr>
          <a:lstStyle/>
          <a:p>
            <a:pPr marL="118872" indent="0">
              <a:buNone/>
            </a:pPr>
            <a:r>
              <a:rPr lang="en-US" sz="2400" b="1" dirty="0" smtClean="0">
                <a:latin typeface="Courier New" pitchFamily="49" charset="0"/>
                <a:cs typeface="Courier New" pitchFamily="49" charset="0"/>
              </a:rPr>
              <a:t>void foo(char *</a:t>
            </a:r>
            <a:r>
              <a:rPr lang="en-US" sz="2400" b="1" dirty="0" err="1" smtClean="0">
                <a:latin typeface="Courier New" pitchFamily="49" charset="0"/>
                <a:cs typeface="Courier New" pitchFamily="49" charset="0"/>
              </a:rPr>
              <a:t>str</a:t>
            </a:r>
            <a:r>
              <a:rPr lang="en-US" sz="2400" b="1" dirty="0" smtClean="0">
                <a:latin typeface="Courier New" pitchFamily="49" charset="0"/>
                <a:cs typeface="Courier New" pitchFamily="49" charset="0"/>
              </a:rPr>
              <a:t>) {</a:t>
            </a:r>
          </a:p>
          <a:p>
            <a:pPr marL="118872" indent="0">
              <a:buNone/>
            </a:pPr>
            <a:r>
              <a:rPr lang="en-US" sz="2400" b="1" dirty="0" smtClean="0">
                <a:solidFill>
                  <a:schemeClr val="bg2">
                    <a:lumMod val="90000"/>
                  </a:schemeClr>
                </a:solidFill>
                <a:latin typeface="Courier New" pitchFamily="49" charset="0"/>
                <a:cs typeface="Courier New" pitchFamily="49" charset="0"/>
              </a:rPr>
              <a:t>   char buffer[16];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strcpy</a:t>
            </a:r>
            <a:r>
              <a:rPr lang="en-US" sz="2400" b="1" dirty="0" smtClean="0">
                <a:solidFill>
                  <a:schemeClr val="bg2">
                    <a:lumMod val="90000"/>
                  </a:schemeClr>
                </a:solidFill>
                <a:latin typeface="Courier New" pitchFamily="49" charset="0"/>
                <a:cs typeface="Courier New" pitchFamily="49" charset="0"/>
              </a:rPr>
              <a:t>(buffer, </a:t>
            </a:r>
            <a:r>
              <a:rPr lang="en-US" sz="2400" b="1" dirty="0" err="1" smtClean="0">
                <a:solidFill>
                  <a:schemeClr val="bg2">
                    <a:lumMod val="90000"/>
                  </a:schemeClr>
                </a:solidFill>
                <a:latin typeface="Courier New" pitchFamily="49" charset="0"/>
                <a:cs typeface="Courier New" pitchFamily="49" charset="0"/>
              </a:rPr>
              <a:t>str</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latin typeface="Courier New" pitchFamily="49" charset="0"/>
                <a:cs typeface="Courier New" pitchFamily="49" charset="0"/>
              </a:rPr>
              <a:t>}</a:t>
            </a:r>
          </a:p>
          <a:p>
            <a:pPr marL="118872" indent="0">
              <a:buNone/>
            </a:pPr>
            <a:endParaRPr lang="en-US" sz="2400" b="1" dirty="0" smtClean="0">
              <a:latin typeface="Courier New" pitchFamily="49" charset="0"/>
              <a:cs typeface="Courier New" pitchFamily="49" charset="0"/>
            </a:endParaRPr>
          </a:p>
          <a:p>
            <a:pPr marL="118872" indent="0">
              <a:buNone/>
            </a:pPr>
            <a:r>
              <a:rPr lang="en-US" sz="2400" b="1" dirty="0" smtClean="0">
                <a:solidFill>
                  <a:schemeClr val="bg2">
                    <a:lumMod val="90000"/>
                  </a:schemeClr>
                </a:solidFill>
                <a:latin typeface="Courier New" pitchFamily="49" charset="0"/>
                <a:cs typeface="Courier New" pitchFamily="49" charset="0"/>
              </a:rPr>
              <a:t>void main() {</a:t>
            </a:r>
          </a:p>
          <a:p>
            <a:pPr marL="118872" indent="0">
              <a:buNone/>
            </a:pPr>
            <a:r>
              <a:rPr lang="en-US" sz="2400" b="1" dirty="0" smtClean="0">
                <a:solidFill>
                  <a:schemeClr val="bg2">
                    <a:lumMod val="90000"/>
                  </a:schemeClr>
                </a:solidFill>
                <a:latin typeface="Courier New" pitchFamily="49" charset="0"/>
                <a:cs typeface="Courier New" pitchFamily="49" charset="0"/>
              </a:rPr>
              <a:t>  char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[256];</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memset</a:t>
            </a:r>
            <a:r>
              <a:rPr lang="en-US" sz="2400" b="1" dirty="0" smtClean="0">
                <a:solidFill>
                  <a:schemeClr val="bg2">
                    <a:lumMod val="90000"/>
                  </a:schemeClr>
                </a:solidFill>
                <a:latin typeface="Courier New" pitchFamily="49" charset="0"/>
                <a:cs typeface="Courier New" pitchFamily="49" charset="0"/>
              </a:rPr>
              <a:t>(</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 ‘A’, 255);</a:t>
            </a:r>
          </a:p>
          <a:p>
            <a:pPr marL="118872" indent="0">
              <a:buNone/>
            </a:pPr>
            <a:r>
              <a:rPr lang="en-US" sz="2400" b="1" dirty="0" smtClean="0">
                <a:solidFill>
                  <a:schemeClr val="bg2">
                    <a:lumMod val="90000"/>
                  </a:schemeClr>
                </a:solidFill>
                <a:latin typeface="Courier New" pitchFamily="49" charset="0"/>
                <a:cs typeface="Courier New" pitchFamily="49" charset="0"/>
              </a:rPr>
              <a:t>  </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[255] = ‘\x00’;</a:t>
            </a:r>
          </a:p>
          <a:p>
            <a:pPr marL="118872" indent="0">
              <a:buNone/>
            </a:pPr>
            <a:r>
              <a:rPr lang="en-US" sz="2400" b="1" dirty="0">
                <a:solidFill>
                  <a:schemeClr val="bg2">
                    <a:lumMod val="90000"/>
                  </a:schemeClr>
                </a:solidFill>
                <a:latin typeface="Courier New" pitchFamily="49" charset="0"/>
                <a:cs typeface="Courier New" pitchFamily="49" charset="0"/>
              </a:rPr>
              <a:t> ((</a:t>
            </a:r>
            <a:r>
              <a:rPr lang="en-US" sz="2400" b="1" dirty="0" err="1">
                <a:solidFill>
                  <a:schemeClr val="bg2">
                    <a:lumMod val="90000"/>
                  </a:schemeClr>
                </a:solidFill>
                <a:latin typeface="Courier New" pitchFamily="49" charset="0"/>
                <a:cs typeface="Courier New" pitchFamily="49" charset="0"/>
              </a:rPr>
              <a:t>int</a:t>
            </a:r>
            <a:r>
              <a:rPr lang="en-US" sz="2400" b="1" dirty="0">
                <a:solidFill>
                  <a:schemeClr val="bg2">
                    <a:lumMod val="90000"/>
                  </a:schemeClr>
                </a:solidFill>
                <a:latin typeface="Courier New" pitchFamily="49" charset="0"/>
                <a:cs typeface="Courier New" pitchFamily="49" charset="0"/>
              </a:rPr>
              <a:t>*)</a:t>
            </a:r>
            <a:r>
              <a:rPr lang="en-US" sz="2400" b="1" dirty="0" err="1">
                <a:solidFill>
                  <a:schemeClr val="bg2">
                    <a:lumMod val="90000"/>
                  </a:schemeClr>
                </a:solidFill>
                <a:latin typeface="Courier New" pitchFamily="49" charset="0"/>
                <a:cs typeface="Courier New" pitchFamily="49" charset="0"/>
              </a:rPr>
              <a:t>buf</a:t>
            </a:r>
            <a:r>
              <a:rPr lang="en-US" sz="2400" b="1" dirty="0">
                <a:solidFill>
                  <a:schemeClr val="bg2">
                    <a:lumMod val="90000"/>
                  </a:schemeClr>
                </a:solidFill>
                <a:latin typeface="Courier New" pitchFamily="49" charset="0"/>
                <a:cs typeface="Courier New" pitchFamily="49" charset="0"/>
              </a:rPr>
              <a:t>)[5] = (</a:t>
            </a:r>
            <a:r>
              <a:rPr lang="en-US" sz="2400" b="1" dirty="0" err="1">
                <a:solidFill>
                  <a:schemeClr val="bg2">
                    <a:lumMod val="90000"/>
                  </a:schemeClr>
                </a:solidFill>
                <a:latin typeface="Courier New" pitchFamily="49" charset="0"/>
                <a:cs typeface="Courier New" pitchFamily="49" charset="0"/>
              </a:rPr>
              <a:t>int</a:t>
            </a:r>
            <a:r>
              <a:rPr lang="en-US" sz="2400" b="1" dirty="0">
                <a:solidFill>
                  <a:schemeClr val="bg2">
                    <a:lumMod val="90000"/>
                  </a:schemeClr>
                </a:solidFill>
                <a:latin typeface="Courier New" pitchFamily="49" charset="0"/>
                <a:cs typeface="Courier New" pitchFamily="49" charset="0"/>
              </a:rPr>
              <a:t>)</a:t>
            </a:r>
            <a:r>
              <a:rPr lang="en-US" sz="2400" b="1" dirty="0" err="1">
                <a:solidFill>
                  <a:schemeClr val="bg2">
                    <a:lumMod val="90000"/>
                  </a:schemeClr>
                </a:solidFill>
                <a:latin typeface="Courier New" pitchFamily="49" charset="0"/>
                <a:cs typeface="Courier New" pitchFamily="49" charset="0"/>
              </a:rPr>
              <a:t>buf</a:t>
            </a:r>
            <a:r>
              <a:rPr lang="en-US" sz="2400" b="1" dirty="0">
                <a:solidFill>
                  <a:schemeClr val="bg2">
                    <a:lumMod val="90000"/>
                  </a:schemeClr>
                </a:solidFill>
                <a:latin typeface="Courier New" pitchFamily="49" charset="0"/>
                <a:cs typeface="Courier New" pitchFamily="49" charset="0"/>
              </a:rPr>
              <a:t>;</a:t>
            </a:r>
            <a:endParaRPr lang="en-US" sz="2400" b="1" dirty="0" smtClean="0">
              <a:solidFill>
                <a:schemeClr val="bg2">
                  <a:lumMod val="90000"/>
                </a:schemeClr>
              </a:solidFill>
              <a:latin typeface="Courier New" pitchFamily="49" charset="0"/>
              <a:cs typeface="Courier New" pitchFamily="49" charset="0"/>
            </a:endParaRPr>
          </a:p>
          <a:p>
            <a:pPr marL="118872" indent="0">
              <a:buNone/>
            </a:pPr>
            <a:r>
              <a:rPr lang="en-US" sz="2400" b="1" dirty="0" smtClean="0">
                <a:solidFill>
                  <a:schemeClr val="bg2">
                    <a:lumMod val="90000"/>
                  </a:schemeClr>
                </a:solidFill>
                <a:latin typeface="Courier New" pitchFamily="49" charset="0"/>
                <a:cs typeface="Courier New" pitchFamily="49" charset="0"/>
              </a:rPr>
              <a:t>  foo(</a:t>
            </a:r>
            <a:r>
              <a:rPr lang="en-US" sz="2400" b="1" dirty="0" err="1" smtClean="0">
                <a:solidFill>
                  <a:schemeClr val="bg2">
                    <a:lumMod val="90000"/>
                  </a:schemeClr>
                </a:solidFill>
                <a:latin typeface="Courier New" pitchFamily="49" charset="0"/>
                <a:cs typeface="Courier New" pitchFamily="49" charset="0"/>
              </a:rPr>
              <a:t>buf</a:t>
            </a:r>
            <a:r>
              <a:rPr lang="en-US" sz="2400" b="1" dirty="0" smtClean="0">
                <a:solidFill>
                  <a:schemeClr val="bg2">
                    <a:lumMod val="90000"/>
                  </a:schemeClr>
                </a:solidFill>
                <a:latin typeface="Courier New" pitchFamily="49" charset="0"/>
                <a:cs typeface="Courier New" pitchFamily="49" charset="0"/>
              </a:rPr>
              <a:t>);</a:t>
            </a:r>
          </a:p>
          <a:p>
            <a:pPr marL="118872" indent="0">
              <a:buNone/>
            </a:pPr>
            <a:r>
              <a:rPr lang="en-US" sz="2400" b="1" dirty="0" smtClean="0">
                <a:solidFill>
                  <a:schemeClr val="bg2">
                    <a:lumMod val="90000"/>
                  </a:schemeClr>
                </a:solidFill>
                <a:latin typeface="Courier New" pitchFamily="49" charset="0"/>
                <a:cs typeface="Courier New" pitchFamily="49" charset="0"/>
              </a:rPr>
              <a:t>}</a:t>
            </a:r>
          </a:p>
        </p:txBody>
      </p:sp>
      <p:sp>
        <p:nvSpPr>
          <p:cNvPr id="4" name="Rectangle 3"/>
          <p:cNvSpPr/>
          <p:nvPr/>
        </p:nvSpPr>
        <p:spPr>
          <a:xfrm>
            <a:off x="7620001" y="5943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7620001"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620001"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bg2">
                    <a:lumMod val="50000"/>
                  </a:schemeClr>
                </a:solidFill>
                <a:latin typeface="Courier New" pitchFamily="49" charset="0"/>
                <a:cs typeface="Courier New" pitchFamily="49" charset="0"/>
              </a:rPr>
              <a:t>buf</a:t>
            </a:r>
            <a:endParaRPr lang="en-US" sz="3200" b="1" i="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7620001"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0x41414141</a:t>
            </a: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7620001" y="5334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7620002"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0" name="Straight Arrow Connector 9"/>
          <p:cNvCxnSpPr/>
          <p:nvPr/>
        </p:nvCxnSpPr>
        <p:spPr>
          <a:xfrm>
            <a:off x="6934201" y="41148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5892801" y="6313714"/>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7620001" y="4724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AAAAAAA…</a:t>
            </a:r>
            <a:endParaRPr lang="en-US" sz="3200" b="1" dirty="0">
              <a:solidFill>
                <a:schemeClr val="tx1"/>
              </a:solidFill>
              <a:latin typeface="Courier New" pitchFamily="49" charset="0"/>
              <a:cs typeface="Courier New" pitchFamily="49" charset="0"/>
            </a:endParaRPr>
          </a:p>
        </p:txBody>
      </p:sp>
      <p:sp>
        <p:nvSpPr>
          <p:cNvPr id="13" name="Rectangle 12"/>
          <p:cNvSpPr/>
          <p:nvPr/>
        </p:nvSpPr>
        <p:spPr>
          <a:xfrm>
            <a:off x="7620001" y="5943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14" name="Rectangle 13"/>
          <p:cNvSpPr/>
          <p:nvPr/>
        </p:nvSpPr>
        <p:spPr>
          <a:xfrm>
            <a:off x="7620001" y="4114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0x41414141</a:t>
            </a:r>
            <a:endParaRPr lang="en-US" sz="3200" b="1" dirty="0">
              <a:solidFill>
                <a:schemeClr val="tx1"/>
              </a:solidFill>
              <a:latin typeface="Courier New" pitchFamily="49" charset="0"/>
              <a:cs typeface="Courier New" pitchFamily="49" charset="0"/>
            </a:endParaRPr>
          </a:p>
        </p:txBody>
      </p:sp>
      <p:cxnSp>
        <p:nvCxnSpPr>
          <p:cNvPr id="16" name="Elbow Connector 15"/>
          <p:cNvCxnSpPr/>
          <p:nvPr/>
        </p:nvCxnSpPr>
        <p:spPr>
          <a:xfrm rot="16200000" flipH="1">
            <a:off x="10731769" y="4152631"/>
            <a:ext cx="914400" cy="229140"/>
          </a:xfrm>
          <a:prstGeom prst="bentConnector4">
            <a:avLst>
              <a:gd name="adj1" fmla="val -596"/>
              <a:gd name="adj2" fmla="val 233019"/>
            </a:avLst>
          </a:prstGeom>
          <a:ln w="31750">
            <a:solidFill>
              <a:schemeClr val="tx1"/>
            </a:solidFill>
            <a:prstDash val="sysDash"/>
            <a:tailEnd type="arrow" w="lg" len="med"/>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1320800" y="2958405"/>
            <a:ext cx="4572000" cy="1384995"/>
          </a:xfrm>
          <a:prstGeom prst="rect">
            <a:avLst/>
          </a:prstGeom>
          <a:solidFill>
            <a:schemeClr val="bg1"/>
          </a:solidFill>
          <a:ln w="31750">
            <a:solidFill>
              <a:schemeClr val="tx1"/>
            </a:solidFill>
          </a:ln>
        </p:spPr>
        <p:txBody>
          <a:bodyPr wrap="square" rtlCol="0">
            <a:spAutoFit/>
          </a:bodyPr>
          <a:lstStyle/>
          <a:p>
            <a:r>
              <a:rPr lang="en-US" sz="2800" b="1" dirty="0">
                <a:solidFill>
                  <a:schemeClr val="bg2">
                    <a:lumMod val="90000"/>
                  </a:schemeClr>
                </a:solidFill>
                <a:latin typeface="Courier New" pitchFamily="49" charset="0"/>
                <a:cs typeface="Courier New" pitchFamily="49" charset="0"/>
              </a:rPr>
              <a:t> </a:t>
            </a:r>
            <a:r>
              <a:rPr lang="en-US" sz="2800" b="1" baseline="0" dirty="0" err="1" smtClean="0">
                <a:solidFill>
                  <a:schemeClr val="bg2">
                    <a:lumMod val="90000"/>
                  </a:schemeClr>
                </a:solidFill>
                <a:latin typeface="Courier New" pitchFamily="49" charset="0"/>
                <a:cs typeface="Courier New" pitchFamily="49" charset="0"/>
              </a:rPr>
              <a:t>mov</a:t>
            </a:r>
            <a:r>
              <a:rPr lang="en-US" sz="2800" b="1" dirty="0" smtClean="0">
                <a:solidFill>
                  <a:schemeClr val="bg2">
                    <a:lumMod val="90000"/>
                  </a:schemeClr>
                </a:solidFill>
                <a:latin typeface="Courier New" pitchFamily="49" charset="0"/>
                <a:cs typeface="Courier New" pitchFamily="49" charset="0"/>
              </a:rPr>
              <a:t> %</a:t>
            </a:r>
            <a:r>
              <a:rPr lang="en-US" sz="2800" b="1" dirty="0" err="1" smtClean="0">
                <a:solidFill>
                  <a:schemeClr val="bg2">
                    <a:lumMod val="90000"/>
                  </a:schemeClr>
                </a:solidFill>
                <a:latin typeface="Courier New" pitchFamily="49" charset="0"/>
                <a:cs typeface="Courier New" pitchFamily="49" charset="0"/>
              </a:rPr>
              <a:t>ebp</a:t>
            </a:r>
            <a:r>
              <a:rPr lang="en-US" sz="2800" b="1" dirty="0" smtClean="0">
                <a:solidFill>
                  <a:schemeClr val="bg2">
                    <a:lumMod val="90000"/>
                  </a:schemeClr>
                </a:solidFill>
                <a:latin typeface="Courier New" pitchFamily="49" charset="0"/>
                <a:cs typeface="Courier New" pitchFamily="49" charset="0"/>
              </a:rPr>
              <a:t>, %</a:t>
            </a:r>
            <a:r>
              <a:rPr lang="en-US" sz="2800" b="1" dirty="0" err="1" smtClean="0">
                <a:solidFill>
                  <a:schemeClr val="bg2">
                    <a:lumMod val="90000"/>
                  </a:schemeClr>
                </a:solidFill>
                <a:latin typeface="Courier New" pitchFamily="49" charset="0"/>
                <a:cs typeface="Courier New" pitchFamily="49" charset="0"/>
              </a:rPr>
              <a:t>esp</a:t>
            </a:r>
            <a:endParaRPr lang="en-US" sz="2800" b="1" dirty="0" smtClean="0">
              <a:solidFill>
                <a:schemeClr val="bg2">
                  <a:lumMod val="90000"/>
                </a:schemeClr>
              </a:solidFill>
              <a:latin typeface="Courier New" pitchFamily="49" charset="0"/>
              <a:cs typeface="Courier New" pitchFamily="49" charset="0"/>
            </a:endParaRPr>
          </a:p>
          <a:p>
            <a:r>
              <a:rPr lang="en-US" sz="2800" b="1" dirty="0" smtClean="0">
                <a:solidFill>
                  <a:schemeClr val="bg2">
                    <a:lumMod val="90000"/>
                  </a:schemeClr>
                </a:solidFill>
                <a:latin typeface="Courier New" pitchFamily="49" charset="0"/>
                <a:cs typeface="Courier New" pitchFamily="49" charset="0"/>
              </a:rPr>
              <a:t> pop %</a:t>
            </a:r>
            <a:r>
              <a:rPr lang="en-US" sz="2800" b="1" dirty="0" err="1" smtClean="0">
                <a:solidFill>
                  <a:schemeClr val="bg2">
                    <a:lumMod val="90000"/>
                  </a:schemeClr>
                </a:solidFill>
                <a:latin typeface="Courier New" pitchFamily="49" charset="0"/>
                <a:cs typeface="Courier New" pitchFamily="49" charset="0"/>
              </a:rPr>
              <a:t>ebp</a:t>
            </a:r>
            <a:endParaRPr lang="en-US" sz="2800" b="1" dirty="0" smtClean="0">
              <a:solidFill>
                <a:schemeClr val="bg2">
                  <a:lumMod val="90000"/>
                </a:schemeClr>
              </a:solidFill>
              <a:latin typeface="Courier New" pitchFamily="49" charset="0"/>
              <a:cs typeface="Courier New" pitchFamily="49" charset="0"/>
            </a:endParaRPr>
          </a:p>
          <a:p>
            <a:r>
              <a:rPr lang="en-US" sz="2800" b="1" dirty="0">
                <a:latin typeface="Courier New" pitchFamily="49" charset="0"/>
                <a:cs typeface="Courier New" pitchFamily="49" charset="0"/>
              </a:rPr>
              <a:t> </a:t>
            </a:r>
            <a:r>
              <a:rPr lang="en-US" sz="2800" b="1" dirty="0" smtClean="0">
                <a:latin typeface="Courier New" pitchFamily="49" charset="0"/>
                <a:cs typeface="Courier New" pitchFamily="49" charset="0"/>
              </a:rPr>
              <a:t>ret</a:t>
            </a:r>
            <a:endParaRPr lang="en-US" sz="2800" b="1" dirty="0">
              <a:latin typeface="Courier New" pitchFamily="49" charset="0"/>
              <a:cs typeface="Courier New" pitchFamily="49" charset="0"/>
            </a:endParaRPr>
          </a:p>
        </p:txBody>
      </p:sp>
      <p:cxnSp>
        <p:nvCxnSpPr>
          <p:cNvPr id="19" name="Straight Arrow Connector 18"/>
          <p:cNvCxnSpPr/>
          <p:nvPr/>
        </p:nvCxnSpPr>
        <p:spPr>
          <a:xfrm>
            <a:off x="6972570" y="4735284"/>
            <a:ext cx="647431" cy="0"/>
          </a:xfrm>
          <a:prstGeom prst="straightConnector1">
            <a:avLst/>
          </a:prstGeom>
          <a:ln w="34925">
            <a:solidFill>
              <a:schemeClr val="accent3">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341264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(slightly) more realistic vulnerability</a:t>
            </a:r>
            <a:endParaRPr lang="en-US" dirty="0"/>
          </a:p>
        </p:txBody>
      </p:sp>
      <p:sp>
        <p:nvSpPr>
          <p:cNvPr id="3" name="Content Placeholder 2"/>
          <p:cNvSpPr>
            <a:spLocks noGrp="1"/>
          </p:cNvSpPr>
          <p:nvPr>
            <p:ph idx="1"/>
          </p:nvPr>
        </p:nvSpPr>
        <p:spPr/>
        <p:txBody>
          <a:bodyPr>
            <a:normAutofit/>
          </a:bodyPr>
          <a:lstStyle/>
          <a:p>
            <a:pPr marL="118872" indent="0">
              <a:buNone/>
            </a:pPr>
            <a:r>
              <a:rPr lang="en-US" sz="2800" b="1" dirty="0">
                <a:latin typeface="Courier New" pitchFamily="49" charset="0"/>
                <a:cs typeface="Courier New" pitchFamily="49" charset="0"/>
              </a:rPr>
              <a:t>void </a:t>
            </a:r>
            <a:r>
              <a:rPr lang="en-US" sz="2800" b="1" dirty="0" smtClean="0">
                <a:latin typeface="Courier New" pitchFamily="49" charset="0"/>
                <a:cs typeface="Courier New" pitchFamily="49" charset="0"/>
              </a:rPr>
              <a:t>main()</a:t>
            </a:r>
            <a:endParaRPr lang="en-US" sz="2800" b="1" dirty="0">
              <a:latin typeface="Courier New" pitchFamily="49" charset="0"/>
              <a:cs typeface="Courier New" pitchFamily="49" charset="0"/>
            </a:endParaRPr>
          </a:p>
          <a:p>
            <a:pPr marL="118872" indent="0">
              <a:buNone/>
            </a:pPr>
            <a:r>
              <a:rPr lang="en-US" sz="2800" b="1" dirty="0" smtClean="0">
                <a:latin typeface="Courier New" pitchFamily="49" charset="0"/>
                <a:cs typeface="Courier New" pitchFamily="49" charset="0"/>
              </a:rPr>
              <a:t>{</a:t>
            </a:r>
            <a:endParaRPr lang="en-US" sz="2800" b="1" dirty="0">
              <a:latin typeface="Courier New" pitchFamily="49" charset="0"/>
              <a:cs typeface="Courier New" pitchFamily="49" charset="0"/>
            </a:endParaRPr>
          </a:p>
          <a:p>
            <a:pPr marL="118872" indent="0">
              <a:buNone/>
            </a:pPr>
            <a:r>
              <a:rPr lang="en-US" sz="2800" b="1" dirty="0">
                <a:latin typeface="Courier New" pitchFamily="49" charset="0"/>
                <a:cs typeface="Courier New" pitchFamily="49" charset="0"/>
              </a:rPr>
              <a:t>    char buffer[100];</a:t>
            </a: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printf</a:t>
            </a:r>
            <a:r>
              <a:rPr lang="en-US" sz="2800" b="1" dirty="0">
                <a:latin typeface="Courier New" pitchFamily="49" charset="0"/>
                <a:cs typeface="Courier New" pitchFamily="49" charset="0"/>
              </a:rPr>
              <a:t>("Enter name: ");</a:t>
            </a:r>
          </a:p>
          <a:p>
            <a:pPr marL="118872" indent="0">
              <a:buNone/>
            </a:pPr>
            <a:r>
              <a:rPr lang="en-US" sz="2800" b="1" dirty="0">
                <a:latin typeface="Courier New" pitchFamily="49" charset="0"/>
                <a:cs typeface="Courier New" pitchFamily="49" charset="0"/>
              </a:rPr>
              <a:t>    gets(buffer); </a:t>
            </a: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printf</a:t>
            </a:r>
            <a:r>
              <a:rPr lang="en-US" sz="2800" b="1" dirty="0">
                <a:latin typeface="Courier New" pitchFamily="49" charset="0"/>
                <a:cs typeface="Courier New" pitchFamily="49" charset="0"/>
              </a:rPr>
              <a:t>("Hello, %s!\n", buffer); </a:t>
            </a:r>
          </a:p>
          <a:p>
            <a:pPr marL="118872" indent="0">
              <a:buNone/>
            </a:pPr>
            <a:r>
              <a:rPr lang="en-US" sz="2800" b="1" dirty="0">
                <a:latin typeface="Courier New" pitchFamily="49" charset="0"/>
                <a:cs typeface="Courier New" pitchFamily="49" charset="0"/>
              </a:rPr>
              <a:t>}</a:t>
            </a:r>
          </a:p>
          <a:p>
            <a:pPr marL="118872" indent="0">
              <a:buNone/>
            </a:pPr>
            <a:endParaRPr lang="en-US" sz="2800" b="1" dirty="0">
              <a:latin typeface="Courier New" pitchFamily="49" charset="0"/>
              <a:cs typeface="Courier New" pitchFamily="49" charset="0"/>
            </a:endParaRPr>
          </a:p>
        </p:txBody>
      </p:sp>
    </p:spTree>
    <p:extLst>
      <p:ext uri="{BB962C8B-B14F-4D97-AF65-F5344CB8AC3E}">
        <p14:creationId xmlns:p14="http://schemas.microsoft.com/office/powerpoint/2010/main" val="250970269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Buffer </a:t>
            </a:r>
            <a:r>
              <a:rPr lang="en-US" dirty="0" smtClean="0"/>
              <a:t>Overflow</a:t>
            </a:r>
            <a:endParaRPr lang="en-US" dirty="0"/>
          </a:p>
        </p:txBody>
      </p:sp>
      <p:sp>
        <p:nvSpPr>
          <p:cNvPr id="4" name="Content Placeholder 3"/>
          <p:cNvSpPr>
            <a:spLocks noGrp="1"/>
          </p:cNvSpPr>
          <p:nvPr>
            <p:ph idx="1"/>
          </p:nvPr>
        </p:nvSpPr>
        <p:spPr/>
        <p:txBody>
          <a:bodyPr>
            <a:normAutofit/>
          </a:bodyPr>
          <a:lstStyle/>
          <a:p>
            <a:pPr marL="0" indent="0">
              <a:buNone/>
            </a:pPr>
            <a:r>
              <a:rPr lang="en-US" sz="2400" dirty="0" smtClean="0">
                <a:latin typeface="Consolas" panose="020B0609020204030204" pitchFamily="49" charset="0"/>
                <a:cs typeface="Consolas" panose="020B0609020204030204" pitchFamily="49" charset="0"/>
              </a:rPr>
              <a:t>void insecure(char *bar)</a:t>
            </a:r>
          </a:p>
          <a:p>
            <a:pPr marL="0" indent="0">
              <a:buNone/>
            </a:pPr>
            <a:r>
              <a:rPr lang="en-US" sz="2400" dirty="0" smtClean="0">
                <a:latin typeface="Consolas" panose="020B0609020204030204" pitchFamily="49" charset="0"/>
                <a:cs typeface="Consolas" panose="020B0609020204030204" pitchFamily="49" charset="0"/>
              </a:rPr>
              <a:t>{</a:t>
            </a:r>
          </a:p>
          <a:p>
            <a:pPr marL="0" indent="0">
              <a:buNone/>
            </a:pPr>
            <a:r>
              <a:rPr lang="en-US" sz="2400" dirty="0">
                <a:latin typeface="Consolas" panose="020B0609020204030204" pitchFamily="49" charset="0"/>
                <a:cs typeface="Consolas" panose="020B0609020204030204" pitchFamily="49" charset="0"/>
              </a:rPr>
              <a:t>	</a:t>
            </a:r>
            <a:r>
              <a:rPr lang="en-US" sz="2400" dirty="0" smtClean="0">
                <a:latin typeface="Consolas" panose="020B0609020204030204" pitchFamily="49" charset="0"/>
                <a:cs typeface="Consolas" panose="020B0609020204030204" pitchFamily="49" charset="0"/>
              </a:rPr>
              <a:t>char c[12];</a:t>
            </a:r>
          </a:p>
          <a:p>
            <a:pPr marL="0" indent="0">
              <a:buNone/>
            </a:pPr>
            <a:r>
              <a:rPr lang="en-US" sz="2400" dirty="0">
                <a:latin typeface="Consolas" panose="020B0609020204030204" pitchFamily="49" charset="0"/>
                <a:cs typeface="Consolas" panose="020B0609020204030204" pitchFamily="49" charset="0"/>
              </a:rPr>
              <a:t>	</a:t>
            </a:r>
            <a:r>
              <a:rPr lang="en-US" sz="2400" dirty="0" err="1" smtClean="0">
                <a:latin typeface="Consolas" panose="020B0609020204030204" pitchFamily="49" charset="0"/>
                <a:cs typeface="Consolas" panose="020B0609020204030204" pitchFamily="49" charset="0"/>
              </a:rPr>
              <a:t>strcpy</a:t>
            </a:r>
            <a:r>
              <a:rPr lang="en-US" sz="2400" dirty="0" smtClean="0">
                <a:latin typeface="Consolas" panose="020B0609020204030204" pitchFamily="49" charset="0"/>
                <a:cs typeface="Consolas" panose="020B0609020204030204" pitchFamily="49" charset="0"/>
              </a:rPr>
              <a:t> (c, bar);</a:t>
            </a:r>
          </a:p>
          <a:p>
            <a:pPr marL="0" indent="0">
              <a:buNone/>
            </a:pPr>
            <a:r>
              <a:rPr lang="en-US" sz="2400" dirty="0">
                <a:latin typeface="Consolas" panose="020B0609020204030204" pitchFamily="49" charset="0"/>
                <a:cs typeface="Consolas" panose="020B0609020204030204" pitchFamily="49" charset="0"/>
              </a:rPr>
              <a:t>}</a:t>
            </a:r>
          </a:p>
        </p:txBody>
      </p:sp>
      <p:pic>
        <p:nvPicPr>
          <p:cNvPr id="3" name="Picture 2"/>
          <p:cNvPicPr>
            <a:picLocks noChangeAspect="1"/>
          </p:cNvPicPr>
          <p:nvPr/>
        </p:nvPicPr>
        <p:blipFill rotWithShape="1">
          <a:blip r:embed="rId3"/>
          <a:srcRect b="13238"/>
          <a:stretch/>
        </p:blipFill>
        <p:spPr>
          <a:xfrm>
            <a:off x="7840603" y="1462770"/>
            <a:ext cx="4351397" cy="5395230"/>
          </a:xfrm>
          <a:prstGeom prst="rect">
            <a:avLst/>
          </a:prstGeom>
        </p:spPr>
      </p:pic>
    </p:spTree>
    <p:extLst>
      <p:ext uri="{BB962C8B-B14F-4D97-AF65-F5344CB8AC3E}">
        <p14:creationId xmlns:p14="http://schemas.microsoft.com/office/powerpoint/2010/main" val="137349855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(slightly) more realistic vulnerability</a:t>
            </a:r>
            <a:endParaRPr lang="en-US" dirty="0"/>
          </a:p>
        </p:txBody>
      </p:sp>
      <p:sp>
        <p:nvSpPr>
          <p:cNvPr id="3" name="Content Placeholder 2"/>
          <p:cNvSpPr>
            <a:spLocks noGrp="1"/>
          </p:cNvSpPr>
          <p:nvPr>
            <p:ph idx="1"/>
          </p:nvPr>
        </p:nvSpPr>
        <p:spPr/>
        <p:txBody>
          <a:bodyPr>
            <a:normAutofit fontScale="92500" lnSpcReduction="20000"/>
          </a:bodyPr>
          <a:lstStyle/>
          <a:p>
            <a:pPr marL="118872" indent="0">
              <a:buNone/>
            </a:pPr>
            <a:r>
              <a:rPr lang="en-US" sz="2800" b="1" dirty="0">
                <a:latin typeface="Courier New" pitchFamily="49" charset="0"/>
                <a:cs typeface="Courier New" pitchFamily="49" charset="0"/>
              </a:rPr>
              <a:t>void </a:t>
            </a:r>
            <a:r>
              <a:rPr lang="en-US" sz="2800" b="1" dirty="0" smtClean="0">
                <a:latin typeface="Courier New" pitchFamily="49" charset="0"/>
                <a:cs typeface="Courier New" pitchFamily="49" charset="0"/>
              </a:rPr>
              <a:t>main()</a:t>
            </a:r>
            <a:endParaRPr lang="en-US" sz="2800" b="1" dirty="0">
              <a:latin typeface="Courier New" pitchFamily="49" charset="0"/>
              <a:cs typeface="Courier New" pitchFamily="49" charset="0"/>
            </a:endParaRPr>
          </a:p>
          <a:p>
            <a:pPr marL="118872" indent="0">
              <a:buNone/>
            </a:pPr>
            <a:r>
              <a:rPr lang="en-US" sz="2800" b="1" dirty="0" smtClean="0">
                <a:latin typeface="Courier New" pitchFamily="49" charset="0"/>
                <a:cs typeface="Courier New" pitchFamily="49" charset="0"/>
              </a:rPr>
              <a:t>{</a:t>
            </a:r>
            <a:endParaRPr lang="en-US" sz="2800" b="1" dirty="0">
              <a:latin typeface="Courier New" pitchFamily="49" charset="0"/>
              <a:cs typeface="Courier New" pitchFamily="49" charset="0"/>
            </a:endParaRPr>
          </a:p>
          <a:p>
            <a:pPr marL="118872" indent="0">
              <a:buNone/>
            </a:pPr>
            <a:r>
              <a:rPr lang="en-US" sz="2800" b="1" dirty="0">
                <a:latin typeface="Courier New" pitchFamily="49" charset="0"/>
                <a:cs typeface="Courier New" pitchFamily="49" charset="0"/>
              </a:rPr>
              <a:t>    char buffer[100];</a:t>
            </a: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printf</a:t>
            </a:r>
            <a:r>
              <a:rPr lang="en-US" sz="2800" b="1" dirty="0">
                <a:latin typeface="Courier New" pitchFamily="49" charset="0"/>
                <a:cs typeface="Courier New" pitchFamily="49" charset="0"/>
              </a:rPr>
              <a:t>("Enter name: ");</a:t>
            </a:r>
          </a:p>
          <a:p>
            <a:pPr marL="118872" indent="0">
              <a:buNone/>
            </a:pPr>
            <a:r>
              <a:rPr lang="en-US" sz="2800" b="1" dirty="0">
                <a:latin typeface="Courier New" pitchFamily="49" charset="0"/>
                <a:cs typeface="Courier New" pitchFamily="49" charset="0"/>
              </a:rPr>
              <a:t>    gets(buffer); </a:t>
            </a: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printf</a:t>
            </a:r>
            <a:r>
              <a:rPr lang="en-US" sz="2800" b="1" dirty="0">
                <a:latin typeface="Courier New" pitchFamily="49" charset="0"/>
                <a:cs typeface="Courier New" pitchFamily="49" charset="0"/>
              </a:rPr>
              <a:t>("Hello, %s!\n", buffer); </a:t>
            </a:r>
          </a:p>
          <a:p>
            <a:pPr marL="118872" indent="0">
              <a:buNone/>
            </a:pPr>
            <a:r>
              <a:rPr lang="en-US" sz="2800" b="1" dirty="0">
                <a:latin typeface="Courier New" pitchFamily="49" charset="0"/>
                <a:cs typeface="Courier New" pitchFamily="49" charset="0"/>
              </a:rPr>
              <a:t>}</a:t>
            </a:r>
          </a:p>
          <a:p>
            <a:pPr marL="118872" indent="0">
              <a:buNone/>
            </a:pPr>
            <a:endParaRPr lang="en-US" sz="2800" b="1" dirty="0" smtClean="0">
              <a:latin typeface="Courier New" pitchFamily="49" charset="0"/>
              <a:cs typeface="Courier New" pitchFamily="49" charset="0"/>
            </a:endParaRPr>
          </a:p>
          <a:p>
            <a:pPr marL="118872" indent="0">
              <a:buNone/>
            </a:pPr>
            <a:r>
              <a:rPr lang="en-US" sz="2800" b="1" dirty="0">
                <a:latin typeface="Courier New" pitchFamily="49" charset="0"/>
                <a:cs typeface="Courier New" pitchFamily="49" charset="0"/>
              </a:rPr>
              <a:t>p</a:t>
            </a:r>
            <a:r>
              <a:rPr lang="en-US" sz="2800" b="1" dirty="0" smtClean="0">
                <a:latin typeface="Courier New" pitchFamily="49" charset="0"/>
                <a:cs typeface="Courier New" pitchFamily="49" charset="0"/>
              </a:rPr>
              <a:t>ython –c “print ‘\x90’*110 + \</a:t>
            </a:r>
          </a:p>
          <a:p>
            <a:pPr marL="118872" indent="0">
              <a:buNone/>
            </a:pPr>
            <a:r>
              <a:rPr lang="en-US" sz="2800" b="1" dirty="0" smtClean="0">
                <a:latin typeface="Courier New" pitchFamily="49" charset="0"/>
                <a:cs typeface="Courier New" pitchFamily="49" charset="0"/>
              </a:rPr>
              <a:t>‘\</a:t>
            </a:r>
            <a:r>
              <a:rPr lang="en-US" sz="2800" b="1" dirty="0" err="1" smtClean="0">
                <a:latin typeface="Courier New" pitchFamily="49" charset="0"/>
                <a:cs typeface="Courier New" pitchFamily="49" charset="0"/>
              </a:rPr>
              <a:t>xeb</a:t>
            </a:r>
            <a:r>
              <a:rPr lang="en-US" sz="2800" b="1" dirty="0" smtClean="0">
                <a:latin typeface="Courier New" pitchFamily="49" charset="0"/>
                <a:cs typeface="Courier New" pitchFamily="49" charset="0"/>
              </a:rPr>
              <a:t>\</a:t>
            </a:r>
            <a:r>
              <a:rPr lang="en-US" sz="2800" b="1" dirty="0" err="1" smtClean="0">
                <a:latin typeface="Courier New" pitchFamily="49" charset="0"/>
                <a:cs typeface="Courier New" pitchFamily="49" charset="0"/>
              </a:rPr>
              <a:t>xfe</a:t>
            </a:r>
            <a:r>
              <a:rPr lang="en-US" sz="2800" b="1" dirty="0" smtClean="0">
                <a:latin typeface="Courier New" pitchFamily="49" charset="0"/>
                <a:cs typeface="Courier New" pitchFamily="49" charset="0"/>
              </a:rPr>
              <a:t>’ </a:t>
            </a:r>
            <a:r>
              <a:rPr lang="en-US" sz="2800" b="1" dirty="0">
                <a:latin typeface="Courier New" pitchFamily="49" charset="0"/>
                <a:cs typeface="Courier New" pitchFamily="49" charset="0"/>
              </a:rPr>
              <a:t>+ ‘\</a:t>
            </a:r>
            <a:r>
              <a:rPr lang="en-US" sz="2800" b="1" dirty="0" smtClean="0">
                <a:latin typeface="Courier New" pitchFamily="49" charset="0"/>
                <a:cs typeface="Courier New" pitchFamily="49" charset="0"/>
              </a:rPr>
              <a:t>x00\xd0\</a:t>
            </a:r>
            <a:r>
              <a:rPr lang="en-US" sz="2800" b="1" dirty="0" err="1" smtClean="0">
                <a:latin typeface="Courier New" pitchFamily="49" charset="0"/>
                <a:cs typeface="Courier New" pitchFamily="49" charset="0"/>
              </a:rPr>
              <a:t>xff</a:t>
            </a:r>
            <a:r>
              <a:rPr lang="en-US" sz="2800" b="1" dirty="0" smtClean="0">
                <a:latin typeface="Courier New" pitchFamily="49" charset="0"/>
                <a:cs typeface="Courier New" pitchFamily="49" charset="0"/>
              </a:rPr>
              <a:t>\</a:t>
            </a:r>
            <a:r>
              <a:rPr lang="en-US" sz="2800" b="1" dirty="0" err="1" smtClean="0">
                <a:latin typeface="Courier New" pitchFamily="49" charset="0"/>
                <a:cs typeface="Courier New" pitchFamily="49" charset="0"/>
              </a:rPr>
              <a:t>xff</a:t>
            </a:r>
            <a:r>
              <a:rPr lang="en-US" sz="2800" b="1" dirty="0" smtClean="0">
                <a:latin typeface="Courier New" pitchFamily="49" charset="0"/>
                <a:cs typeface="Courier New" pitchFamily="49" charset="0"/>
              </a:rPr>
              <a:t>’” | \</a:t>
            </a:r>
          </a:p>
          <a:p>
            <a:pPr marL="118872" indent="0">
              <a:buNone/>
            </a:pPr>
            <a:r>
              <a:rPr lang="en-US" sz="2800" b="1" dirty="0" smtClean="0">
                <a:latin typeface="Courier New" pitchFamily="49" charset="0"/>
                <a:cs typeface="Courier New" pitchFamily="49" charset="0"/>
              </a:rPr>
              <a:t>./</a:t>
            </a:r>
            <a:r>
              <a:rPr lang="en-US" sz="2800" b="1" dirty="0" err="1" smtClean="0">
                <a:latin typeface="Courier New" pitchFamily="49" charset="0"/>
                <a:cs typeface="Courier New" pitchFamily="49" charset="0"/>
              </a:rPr>
              <a:t>a.out</a:t>
            </a:r>
            <a:endParaRPr lang="en-US" sz="2800" b="1" dirty="0">
              <a:latin typeface="Courier New" pitchFamily="49" charset="0"/>
              <a:cs typeface="Courier New" pitchFamily="49" charset="0"/>
            </a:endParaRPr>
          </a:p>
        </p:txBody>
      </p:sp>
    </p:spTree>
    <p:extLst>
      <p:ext uri="{BB962C8B-B14F-4D97-AF65-F5344CB8AC3E}">
        <p14:creationId xmlns:p14="http://schemas.microsoft.com/office/powerpoint/2010/main" val="132048148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Simple attack payload</a:t>
            </a:r>
            <a:endParaRPr lang="en-US" dirty="0"/>
          </a:p>
        </p:txBody>
      </p:sp>
      <p:sp>
        <p:nvSpPr>
          <p:cNvPr id="4" name="Rectangle 3"/>
          <p:cNvSpPr/>
          <p:nvPr/>
        </p:nvSpPr>
        <p:spPr>
          <a:xfrm>
            <a:off x="7620001" y="2514600"/>
            <a:ext cx="3683540" cy="34290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err="1" smtClean="0">
                <a:solidFill>
                  <a:schemeClr val="tx1"/>
                </a:solidFill>
                <a:latin typeface="Courier New" pitchFamily="49" charset="0"/>
                <a:cs typeface="Courier New" pitchFamily="49" charset="0"/>
              </a:rPr>
              <a:t>nop</a:t>
            </a:r>
            <a:endParaRPr lang="en-US" sz="3200" b="1" dirty="0" smtClean="0">
              <a:solidFill>
                <a:schemeClr val="tx1"/>
              </a:solidFill>
              <a:latin typeface="Courier New" pitchFamily="49" charset="0"/>
              <a:cs typeface="Courier New" pitchFamily="49" charset="0"/>
            </a:endParaRPr>
          </a:p>
          <a:p>
            <a:pPr algn="ctr"/>
            <a:r>
              <a:rPr lang="en-US" sz="3200" b="1" dirty="0" err="1">
                <a:solidFill>
                  <a:schemeClr val="tx1"/>
                </a:solidFill>
                <a:latin typeface="Courier New" pitchFamily="49" charset="0"/>
                <a:cs typeface="Courier New" pitchFamily="49" charset="0"/>
              </a:rPr>
              <a:t>nop</a:t>
            </a:r>
            <a:endParaRPr lang="en-US" sz="3200" b="1" dirty="0">
              <a:solidFill>
                <a:schemeClr val="tx1"/>
              </a:solidFill>
              <a:latin typeface="Courier New" pitchFamily="49" charset="0"/>
              <a:cs typeface="Courier New" pitchFamily="49" charset="0"/>
            </a:endParaRPr>
          </a:p>
          <a:p>
            <a:pPr algn="ctr"/>
            <a:r>
              <a:rPr lang="en-US" sz="3200" b="1" dirty="0" err="1">
                <a:solidFill>
                  <a:schemeClr val="tx1"/>
                </a:solidFill>
                <a:latin typeface="Courier New" pitchFamily="49" charset="0"/>
                <a:cs typeface="Courier New" pitchFamily="49" charset="0"/>
              </a:rPr>
              <a:t>nop</a:t>
            </a:r>
            <a:endParaRPr lang="en-US" sz="3200" b="1" dirty="0">
              <a:solidFill>
                <a:schemeClr val="tx1"/>
              </a:solidFill>
              <a:latin typeface="Courier New" pitchFamily="49" charset="0"/>
              <a:cs typeface="Courier New" pitchFamily="49" charset="0"/>
            </a:endParaRPr>
          </a:p>
          <a:p>
            <a:pPr algn="ctr"/>
            <a:r>
              <a:rPr lang="en-US" sz="3200" b="1" dirty="0" err="1">
                <a:solidFill>
                  <a:schemeClr val="tx1"/>
                </a:solidFill>
                <a:latin typeface="Courier New" pitchFamily="49" charset="0"/>
                <a:cs typeface="Courier New" pitchFamily="49" charset="0"/>
              </a:rPr>
              <a:t>nop</a:t>
            </a:r>
            <a:endParaRPr lang="en-US" sz="3200" b="1" dirty="0">
              <a:solidFill>
                <a:schemeClr val="tx1"/>
              </a:solidFill>
              <a:latin typeface="Courier New" pitchFamily="49" charset="0"/>
              <a:cs typeface="Courier New" pitchFamily="49" charset="0"/>
            </a:endParaRPr>
          </a:p>
          <a:p>
            <a:pPr algn="ctr"/>
            <a:r>
              <a:rPr lang="en-US" sz="3200" b="1" dirty="0" smtClean="0">
                <a:solidFill>
                  <a:schemeClr val="tx1"/>
                </a:solidFill>
                <a:latin typeface="Courier New" pitchFamily="49" charset="0"/>
                <a:cs typeface="Courier New" pitchFamily="49" charset="0"/>
              </a:rPr>
              <a:t>…</a:t>
            </a:r>
          </a:p>
          <a:p>
            <a:pPr algn="ctr"/>
            <a:r>
              <a:rPr lang="en-US" sz="3200" b="1" dirty="0" err="1">
                <a:solidFill>
                  <a:schemeClr val="tx1"/>
                </a:solidFill>
                <a:latin typeface="Courier New" pitchFamily="49" charset="0"/>
                <a:cs typeface="Courier New" pitchFamily="49" charset="0"/>
              </a:rPr>
              <a:t>j</a:t>
            </a:r>
            <a:r>
              <a:rPr lang="en-US" sz="3200" b="1" dirty="0" err="1" smtClean="0">
                <a:solidFill>
                  <a:schemeClr val="tx1"/>
                </a:solidFill>
                <a:latin typeface="Courier New" pitchFamily="49" charset="0"/>
                <a:cs typeface="Courier New" pitchFamily="49" charset="0"/>
              </a:rPr>
              <a:t>mp</a:t>
            </a:r>
            <a:r>
              <a:rPr lang="en-US" sz="3200" b="1" dirty="0" smtClean="0">
                <a:solidFill>
                  <a:schemeClr val="tx1"/>
                </a:solidFill>
                <a:latin typeface="Courier New" pitchFamily="49" charset="0"/>
                <a:cs typeface="Courier New" pitchFamily="49" charset="0"/>
              </a:rPr>
              <a:t> -2</a:t>
            </a:r>
            <a:br>
              <a:rPr lang="en-US" sz="3200" b="1" dirty="0" smtClean="0">
                <a:solidFill>
                  <a:schemeClr val="tx1"/>
                </a:solidFill>
                <a:latin typeface="Courier New" pitchFamily="49" charset="0"/>
                <a:cs typeface="Courier New" pitchFamily="49" charset="0"/>
              </a:rPr>
            </a:br>
            <a:r>
              <a:rPr lang="en-US" sz="3200" b="1" dirty="0" smtClean="0">
                <a:solidFill>
                  <a:schemeClr val="tx1"/>
                </a:solidFill>
                <a:latin typeface="Courier New" pitchFamily="49" charset="0"/>
                <a:cs typeface="Courier New" pitchFamily="49" charset="0"/>
              </a:rPr>
              <a:t>0xffffd000</a:t>
            </a:r>
            <a:endParaRPr lang="en-US" sz="3200" b="1" dirty="0">
              <a:solidFill>
                <a:schemeClr val="tx1"/>
              </a:solidFill>
              <a:latin typeface="Courier New" pitchFamily="49" charset="0"/>
              <a:cs typeface="Courier New" pitchFamily="49" charset="0"/>
            </a:endParaRPr>
          </a:p>
        </p:txBody>
      </p:sp>
      <p:sp>
        <p:nvSpPr>
          <p:cNvPr id="5" name="TextBox 4"/>
          <p:cNvSpPr txBox="1"/>
          <p:nvPr/>
        </p:nvSpPr>
        <p:spPr>
          <a:xfrm>
            <a:off x="4572000" y="2286000"/>
            <a:ext cx="2339453" cy="523220"/>
          </a:xfrm>
          <a:prstGeom prst="rect">
            <a:avLst/>
          </a:prstGeom>
          <a:noFill/>
        </p:spPr>
        <p:txBody>
          <a:bodyPr wrap="none" rtlCol="0">
            <a:spAutoFit/>
          </a:bodyPr>
          <a:lstStyle/>
          <a:p>
            <a:r>
              <a:rPr lang="en-US" sz="2800" b="1" dirty="0" smtClean="0">
                <a:latin typeface="Courier New" pitchFamily="49" charset="0"/>
                <a:cs typeface="Courier New" pitchFamily="49" charset="0"/>
              </a:rPr>
              <a:t>0xffffd000</a:t>
            </a:r>
            <a:endParaRPr lang="en-US" sz="2800" b="1" dirty="0">
              <a:latin typeface="Courier New" pitchFamily="49" charset="0"/>
              <a:cs typeface="Courier New" pitchFamily="49" charset="0"/>
            </a:endParaRPr>
          </a:p>
        </p:txBody>
      </p:sp>
      <p:cxnSp>
        <p:nvCxnSpPr>
          <p:cNvPr id="6" name="Straight Arrow Connector 5"/>
          <p:cNvCxnSpPr/>
          <p:nvPr/>
        </p:nvCxnSpPr>
        <p:spPr>
          <a:xfrm>
            <a:off x="6972570" y="5682342"/>
            <a:ext cx="647431" cy="0"/>
          </a:xfrm>
          <a:prstGeom prst="straightConnector1">
            <a:avLst/>
          </a:prstGeom>
          <a:ln w="34925">
            <a:solidFill>
              <a:schemeClr val="accent3">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657600" y="5420380"/>
            <a:ext cx="2554931" cy="523220"/>
          </a:xfrm>
          <a:prstGeom prst="rect">
            <a:avLst/>
          </a:prstGeom>
          <a:noFill/>
        </p:spPr>
        <p:txBody>
          <a:bodyPr wrap="none" rtlCol="0">
            <a:spAutoFit/>
          </a:bodyPr>
          <a:lstStyle/>
          <a:p>
            <a:r>
              <a:rPr lang="en-US" sz="2800" b="1" dirty="0">
                <a:latin typeface="Courier New" pitchFamily="49" charset="0"/>
                <a:cs typeface="Courier New" pitchFamily="49" charset="0"/>
              </a:rPr>
              <a:t>r</a:t>
            </a:r>
            <a:r>
              <a:rPr lang="en-US" sz="2800" b="1" dirty="0" smtClean="0">
                <a:latin typeface="Courier New" pitchFamily="49" charset="0"/>
                <a:cs typeface="Courier New" pitchFamily="49" charset="0"/>
              </a:rPr>
              <a:t>eturn </a:t>
            </a:r>
            <a:r>
              <a:rPr lang="en-US" sz="2800" b="1" dirty="0" err="1" smtClean="0">
                <a:latin typeface="Courier New" pitchFamily="49" charset="0"/>
                <a:cs typeface="Courier New" pitchFamily="49" charset="0"/>
              </a:rPr>
              <a:t>addr</a:t>
            </a:r>
            <a:endParaRPr lang="en-US" sz="2800" b="1" dirty="0">
              <a:latin typeface="Courier New" pitchFamily="49" charset="0"/>
              <a:cs typeface="Courier New" pitchFamily="49" charset="0"/>
            </a:endParaRPr>
          </a:p>
        </p:txBody>
      </p:sp>
    </p:spTree>
    <p:extLst>
      <p:ext uri="{BB962C8B-B14F-4D97-AF65-F5344CB8AC3E}">
        <p14:creationId xmlns:p14="http://schemas.microsoft.com/office/powerpoint/2010/main" val="291001671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Buffer </a:t>
            </a:r>
            <a:r>
              <a:rPr lang="en-US" dirty="0" smtClean="0"/>
              <a:t>Overflows</a:t>
            </a:r>
            <a:endParaRPr lang="en-US" dirty="0"/>
          </a:p>
        </p:txBody>
      </p:sp>
      <p:sp>
        <p:nvSpPr>
          <p:cNvPr id="3" name="Content Placeholder 2"/>
          <p:cNvSpPr>
            <a:spLocks noGrp="1"/>
          </p:cNvSpPr>
          <p:nvPr>
            <p:ph idx="1"/>
          </p:nvPr>
        </p:nvSpPr>
        <p:spPr/>
        <p:txBody>
          <a:bodyPr/>
          <a:lstStyle/>
          <a:p>
            <a:r>
              <a:rPr lang="en-US" dirty="0" smtClean="0"/>
              <a:t>Not just for the return address</a:t>
            </a:r>
          </a:p>
          <a:p>
            <a:pPr lvl="1"/>
            <a:r>
              <a:rPr lang="en-US" dirty="0" smtClean="0"/>
              <a:t>Function pointers</a:t>
            </a:r>
          </a:p>
          <a:p>
            <a:pPr lvl="1"/>
            <a:r>
              <a:rPr lang="en-US" dirty="0" smtClean="0"/>
              <a:t>Arbitrary data</a:t>
            </a:r>
          </a:p>
          <a:p>
            <a:pPr lvl="1"/>
            <a:r>
              <a:rPr lang="en-US" dirty="0" smtClean="0"/>
              <a:t>C++: exceptions</a:t>
            </a:r>
          </a:p>
          <a:p>
            <a:pPr lvl="1"/>
            <a:r>
              <a:rPr lang="en-US" dirty="0" smtClean="0"/>
              <a:t>C++: objects</a:t>
            </a:r>
          </a:p>
          <a:p>
            <a:pPr lvl="1"/>
            <a:r>
              <a:rPr lang="en-US" dirty="0" smtClean="0"/>
              <a:t>Heap/free list</a:t>
            </a:r>
          </a:p>
          <a:p>
            <a:r>
              <a:rPr lang="en-US" dirty="0" smtClean="0"/>
              <a:t>Any code pointer!</a:t>
            </a:r>
          </a:p>
          <a:p>
            <a:pPr lvl="1"/>
            <a:endParaRPr lang="en-US" dirty="0"/>
          </a:p>
        </p:txBody>
      </p:sp>
    </p:spTree>
    <p:extLst>
      <p:ext uri="{BB962C8B-B14F-4D97-AF65-F5344CB8AC3E}">
        <p14:creationId xmlns:p14="http://schemas.microsoft.com/office/powerpoint/2010/main" val="272503480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normAutofit/>
          </a:bodyPr>
          <a:lstStyle/>
          <a:p>
            <a:r>
              <a:rPr lang="en-US" dirty="0" err="1" smtClean="0"/>
              <a:t>Shellcode</a:t>
            </a:r>
            <a:endParaRPr lang="en-US" dirty="0"/>
          </a:p>
          <a:p>
            <a:r>
              <a:rPr lang="en-US" dirty="0" smtClean="0"/>
              <a:t>Common vulnerabilities</a:t>
            </a:r>
          </a:p>
          <a:p>
            <a:pPr lvl="1"/>
            <a:r>
              <a:rPr lang="en-US" dirty="0" smtClean="0"/>
              <a:t>Buffer overflow</a:t>
            </a:r>
          </a:p>
          <a:p>
            <a:pPr lvl="1"/>
            <a:r>
              <a:rPr lang="en-US" dirty="0" smtClean="0"/>
              <a:t>Integer overflow</a:t>
            </a:r>
          </a:p>
          <a:p>
            <a:pPr lvl="1"/>
            <a:r>
              <a:rPr lang="en-US" dirty="0" smtClean="0"/>
              <a:t>Shell injection</a:t>
            </a:r>
          </a:p>
          <a:p>
            <a:r>
              <a:rPr lang="en-US" dirty="0" smtClean="0"/>
              <a:t>Defenses</a:t>
            </a:r>
          </a:p>
          <a:p>
            <a:pPr lvl="1"/>
            <a:r>
              <a:rPr lang="en-US" dirty="0" smtClean="0"/>
              <a:t>Input sanitization</a:t>
            </a:r>
          </a:p>
          <a:p>
            <a:pPr lvl="1"/>
            <a:r>
              <a:rPr lang="en-US" dirty="0" smtClean="0"/>
              <a:t>System modifications</a:t>
            </a:r>
          </a:p>
          <a:p>
            <a:pPr lvl="1"/>
            <a:endParaRPr lang="en-US" dirty="0"/>
          </a:p>
        </p:txBody>
      </p:sp>
    </p:spTree>
    <p:extLst>
      <p:ext uri="{BB962C8B-B14F-4D97-AF65-F5344CB8AC3E}">
        <p14:creationId xmlns:p14="http://schemas.microsoft.com/office/powerpoint/2010/main" val="149507625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a:t>
            </a:r>
            <a:endParaRPr lang="en-US" dirty="0"/>
          </a:p>
        </p:txBody>
      </p:sp>
      <p:sp>
        <p:nvSpPr>
          <p:cNvPr id="3" name="Content Placeholder 2"/>
          <p:cNvSpPr>
            <a:spLocks noGrp="1"/>
          </p:cNvSpPr>
          <p:nvPr>
            <p:ph idx="1"/>
          </p:nvPr>
        </p:nvSpPr>
        <p:spPr/>
        <p:txBody>
          <a:bodyPr/>
          <a:lstStyle/>
          <a:p>
            <a:endParaRPr lang="en-US"/>
          </a:p>
        </p:txBody>
      </p:sp>
      <p:sp>
        <p:nvSpPr>
          <p:cNvPr id="4" name="Rectangle 3"/>
          <p:cNvSpPr/>
          <p:nvPr/>
        </p:nvSpPr>
        <p:spPr>
          <a:xfrm>
            <a:off x="4343401" y="2286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4343401" y="5943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4343401"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4343401"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4343401"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4343401" y="5334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0" name="Rectangle 9"/>
          <p:cNvSpPr/>
          <p:nvPr/>
        </p:nvSpPr>
        <p:spPr>
          <a:xfrm>
            <a:off x="4343402"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1" name="Straight Arrow Connector 10"/>
          <p:cNvCxnSpPr/>
          <p:nvPr/>
        </p:nvCxnSpPr>
        <p:spPr>
          <a:xfrm>
            <a:off x="3657601" y="16764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4343401" y="4724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AAAAAAA…</a:t>
            </a:r>
            <a:endParaRPr lang="en-US" sz="3200" b="1" dirty="0">
              <a:solidFill>
                <a:schemeClr val="tx1"/>
              </a:solidFill>
              <a:latin typeface="Courier New" pitchFamily="49" charset="0"/>
              <a:cs typeface="Courier New" pitchFamily="49" charset="0"/>
            </a:endParaRPr>
          </a:p>
        </p:txBody>
      </p:sp>
      <p:sp>
        <p:nvSpPr>
          <p:cNvPr id="13" name="Rectangle 12"/>
          <p:cNvSpPr/>
          <p:nvPr/>
        </p:nvSpPr>
        <p:spPr>
          <a:xfrm>
            <a:off x="4343401" y="5943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14" name="Rectangle 13"/>
          <p:cNvSpPr/>
          <p:nvPr/>
        </p:nvSpPr>
        <p:spPr>
          <a:xfrm>
            <a:off x="4343401" y="4114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f</a:t>
            </a:r>
            <a:r>
              <a:rPr lang="en-US" sz="3200" b="1" i="1" dirty="0" smtClean="0">
                <a:solidFill>
                  <a:schemeClr val="tx1"/>
                </a:solidFill>
                <a:latin typeface="Courier New" pitchFamily="49" charset="0"/>
                <a:cs typeface="Courier New" pitchFamily="49" charset="0"/>
              </a:rPr>
              <a:t>oo_arg1</a:t>
            </a:r>
            <a:endParaRPr lang="en-US" sz="3200" b="1" i="1" dirty="0">
              <a:solidFill>
                <a:schemeClr val="tx1"/>
              </a:solidFill>
              <a:latin typeface="Courier New" pitchFamily="49" charset="0"/>
              <a:cs typeface="Courier New" pitchFamily="49" charset="0"/>
            </a:endParaRPr>
          </a:p>
        </p:txBody>
      </p:sp>
      <p:cxnSp>
        <p:nvCxnSpPr>
          <p:cNvPr id="15" name="Elbow Connector 14"/>
          <p:cNvCxnSpPr>
            <a:cxnSpLocks noChangeAspect="1"/>
          </p:cNvCxnSpPr>
          <p:nvPr/>
        </p:nvCxnSpPr>
        <p:spPr>
          <a:xfrm rot="16200000" flipH="1">
            <a:off x="7761274" y="4458733"/>
            <a:ext cx="380999" cy="150335"/>
          </a:xfrm>
          <a:prstGeom prst="bentConnector4">
            <a:avLst>
              <a:gd name="adj1" fmla="val 0"/>
              <a:gd name="adj2" fmla="val 302748"/>
            </a:avLst>
          </a:prstGeom>
          <a:ln w="28575">
            <a:solidFill>
              <a:schemeClr val="tx1"/>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4343401" y="3505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return</a:t>
            </a:r>
            <a:endParaRPr lang="en-US" sz="3200" b="1" i="1" dirty="0">
              <a:solidFill>
                <a:schemeClr val="tx1"/>
              </a:solidFill>
              <a:latin typeface="Courier New" pitchFamily="49" charset="0"/>
              <a:cs typeface="Courier New" pitchFamily="49" charset="0"/>
            </a:endParaRPr>
          </a:p>
        </p:txBody>
      </p:sp>
      <p:sp>
        <p:nvSpPr>
          <p:cNvPr id="17" name="Rectangle 16"/>
          <p:cNvSpPr/>
          <p:nvPr/>
        </p:nvSpPr>
        <p:spPr>
          <a:xfrm>
            <a:off x="4343401" y="2895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m</a:t>
            </a:r>
            <a:r>
              <a:rPr lang="en-US" sz="3200" b="1" i="1" dirty="0" smtClean="0">
                <a:solidFill>
                  <a:schemeClr val="tx1"/>
                </a:solidFill>
                <a:latin typeface="Courier New" pitchFamily="49" charset="0"/>
                <a:cs typeface="Courier New" pitchFamily="49" charset="0"/>
              </a:rPr>
              <a:t>ain FP</a:t>
            </a:r>
            <a:endParaRPr lang="en-US" sz="3200" b="1" i="1" dirty="0">
              <a:solidFill>
                <a:schemeClr val="tx1"/>
              </a:solidFill>
              <a:latin typeface="Courier New" pitchFamily="49" charset="0"/>
              <a:cs typeface="Courier New" pitchFamily="49" charset="0"/>
            </a:endParaRPr>
          </a:p>
        </p:txBody>
      </p:sp>
      <p:cxnSp>
        <p:nvCxnSpPr>
          <p:cNvPr id="18" name="Elbow Connector 17"/>
          <p:cNvCxnSpPr/>
          <p:nvPr/>
        </p:nvCxnSpPr>
        <p:spPr>
          <a:xfrm rot="16200000" flipH="1">
            <a:off x="6496458" y="4413116"/>
            <a:ext cx="2743199" cy="317768"/>
          </a:xfrm>
          <a:prstGeom prst="bentConnector4">
            <a:avLst>
              <a:gd name="adj1" fmla="val 0"/>
              <a:gd name="adj2" fmla="val 283845"/>
            </a:avLst>
          </a:prstGeom>
          <a:ln w="31750">
            <a:solidFill>
              <a:schemeClr val="tx1"/>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4343401" y="1676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20" name="Straight Arrow Connector 19"/>
          <p:cNvCxnSpPr/>
          <p:nvPr/>
        </p:nvCxnSpPr>
        <p:spPr>
          <a:xfrm flipH="1">
            <a:off x="8084457" y="2895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8026400" y="4450140"/>
            <a:ext cx="609600" cy="1569660"/>
          </a:xfrm>
          <a:prstGeom prst="rect">
            <a:avLst/>
          </a:prstGeom>
          <a:noFill/>
        </p:spPr>
        <p:txBody>
          <a:bodyPr wrap="square" rtlCol="0">
            <a:spAutoFit/>
          </a:bodyPr>
          <a:lstStyle/>
          <a:p>
            <a:r>
              <a:rPr lang="en-US" sz="9600" dirty="0" smtClean="0"/>
              <a:t>}</a:t>
            </a:r>
            <a:endParaRPr lang="en-US" sz="9600" dirty="0"/>
          </a:p>
        </p:txBody>
      </p:sp>
      <p:sp>
        <p:nvSpPr>
          <p:cNvPr id="22" name="TextBox 21"/>
          <p:cNvSpPr txBox="1"/>
          <p:nvPr/>
        </p:nvSpPr>
        <p:spPr>
          <a:xfrm>
            <a:off x="8737600" y="4984910"/>
            <a:ext cx="3352800" cy="646331"/>
          </a:xfrm>
          <a:prstGeom prst="rect">
            <a:avLst/>
          </a:prstGeom>
          <a:noFill/>
        </p:spPr>
        <p:txBody>
          <a:bodyPr wrap="square" rtlCol="0">
            <a:spAutoFit/>
          </a:bodyPr>
          <a:lstStyle/>
          <a:p>
            <a:r>
              <a:rPr lang="en-US" sz="3600" b="1" dirty="0" smtClean="0"/>
              <a:t>main</a:t>
            </a:r>
            <a:endParaRPr lang="en-US" sz="3600" b="1" dirty="0"/>
          </a:p>
        </p:txBody>
      </p:sp>
      <p:sp>
        <p:nvSpPr>
          <p:cNvPr id="23" name="TextBox 22"/>
          <p:cNvSpPr txBox="1"/>
          <p:nvPr/>
        </p:nvSpPr>
        <p:spPr>
          <a:xfrm>
            <a:off x="8026400" y="1397574"/>
            <a:ext cx="609600" cy="1569660"/>
          </a:xfrm>
          <a:prstGeom prst="rect">
            <a:avLst/>
          </a:prstGeom>
          <a:noFill/>
        </p:spPr>
        <p:txBody>
          <a:bodyPr wrap="square" rtlCol="0">
            <a:spAutoFit/>
          </a:bodyPr>
          <a:lstStyle/>
          <a:p>
            <a:r>
              <a:rPr lang="en-US" sz="9600" dirty="0" smtClean="0"/>
              <a:t>}</a:t>
            </a:r>
            <a:endParaRPr lang="en-US" sz="9600" dirty="0"/>
          </a:p>
        </p:txBody>
      </p:sp>
      <p:sp>
        <p:nvSpPr>
          <p:cNvPr id="24" name="TextBox 23"/>
          <p:cNvSpPr txBox="1"/>
          <p:nvPr/>
        </p:nvSpPr>
        <p:spPr>
          <a:xfrm>
            <a:off x="8737600" y="1972727"/>
            <a:ext cx="3352800" cy="646331"/>
          </a:xfrm>
          <a:prstGeom prst="rect">
            <a:avLst/>
          </a:prstGeom>
          <a:noFill/>
        </p:spPr>
        <p:txBody>
          <a:bodyPr wrap="square" rtlCol="0">
            <a:spAutoFit/>
          </a:bodyPr>
          <a:lstStyle/>
          <a:p>
            <a:r>
              <a:rPr lang="en-US" sz="3600" b="1" dirty="0" smtClean="0"/>
              <a:t>foo</a:t>
            </a:r>
            <a:endParaRPr lang="en-US" sz="3600" b="1" dirty="0"/>
          </a:p>
        </p:txBody>
      </p:sp>
    </p:spTree>
    <p:extLst>
      <p:ext uri="{BB962C8B-B14F-4D97-AF65-F5344CB8AC3E}">
        <p14:creationId xmlns:p14="http://schemas.microsoft.com/office/powerpoint/2010/main" val="327790105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a:t>
            </a:r>
            <a:endParaRPr lang="en-US" dirty="0"/>
          </a:p>
        </p:txBody>
      </p:sp>
      <p:sp>
        <p:nvSpPr>
          <p:cNvPr id="3" name="Content Placeholder 2"/>
          <p:cNvSpPr>
            <a:spLocks noGrp="1"/>
          </p:cNvSpPr>
          <p:nvPr>
            <p:ph idx="1"/>
          </p:nvPr>
        </p:nvSpPr>
        <p:spPr/>
        <p:txBody>
          <a:bodyPr/>
          <a:lstStyle/>
          <a:p>
            <a:endParaRPr lang="en-US" dirty="0"/>
          </a:p>
        </p:txBody>
      </p:sp>
      <p:sp>
        <p:nvSpPr>
          <p:cNvPr id="4" name="Rectangle 3"/>
          <p:cNvSpPr/>
          <p:nvPr/>
        </p:nvSpPr>
        <p:spPr>
          <a:xfrm>
            <a:off x="4343401" y="2286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4343401" y="5943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4343401"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4343401"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4343401"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4343401" y="5334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0" name="Rectangle 9"/>
          <p:cNvSpPr/>
          <p:nvPr/>
        </p:nvSpPr>
        <p:spPr>
          <a:xfrm>
            <a:off x="4343402"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1" name="Straight Arrow Connector 10"/>
          <p:cNvCxnSpPr/>
          <p:nvPr/>
        </p:nvCxnSpPr>
        <p:spPr>
          <a:xfrm>
            <a:off x="3657601" y="16764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4343401" y="4724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AAAAAAA…</a:t>
            </a:r>
            <a:endParaRPr lang="en-US" sz="3200" b="1" dirty="0">
              <a:solidFill>
                <a:schemeClr val="tx1"/>
              </a:solidFill>
              <a:latin typeface="Courier New" pitchFamily="49" charset="0"/>
              <a:cs typeface="Courier New" pitchFamily="49" charset="0"/>
            </a:endParaRPr>
          </a:p>
        </p:txBody>
      </p:sp>
      <p:sp>
        <p:nvSpPr>
          <p:cNvPr id="13" name="Rectangle 12"/>
          <p:cNvSpPr/>
          <p:nvPr/>
        </p:nvSpPr>
        <p:spPr>
          <a:xfrm>
            <a:off x="4343401" y="5943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14" name="Rectangle 13"/>
          <p:cNvSpPr/>
          <p:nvPr/>
        </p:nvSpPr>
        <p:spPr>
          <a:xfrm>
            <a:off x="4343401" y="4114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f</a:t>
            </a:r>
            <a:r>
              <a:rPr lang="en-US" sz="3200" b="1" i="1" dirty="0" smtClean="0">
                <a:solidFill>
                  <a:schemeClr val="tx1"/>
                </a:solidFill>
                <a:latin typeface="Courier New" pitchFamily="49" charset="0"/>
                <a:cs typeface="Courier New" pitchFamily="49" charset="0"/>
              </a:rPr>
              <a:t>oo_arg1</a:t>
            </a:r>
            <a:endParaRPr lang="en-US" sz="3200" b="1" i="1" dirty="0">
              <a:solidFill>
                <a:schemeClr val="tx1"/>
              </a:solidFill>
              <a:latin typeface="Courier New" pitchFamily="49" charset="0"/>
              <a:cs typeface="Courier New" pitchFamily="49" charset="0"/>
            </a:endParaRPr>
          </a:p>
        </p:txBody>
      </p:sp>
      <p:cxnSp>
        <p:nvCxnSpPr>
          <p:cNvPr id="15" name="Elbow Connector 14"/>
          <p:cNvCxnSpPr>
            <a:cxnSpLocks noChangeAspect="1"/>
          </p:cNvCxnSpPr>
          <p:nvPr/>
        </p:nvCxnSpPr>
        <p:spPr>
          <a:xfrm rot="16200000" flipH="1">
            <a:off x="7761274" y="4458733"/>
            <a:ext cx="380999" cy="150335"/>
          </a:xfrm>
          <a:prstGeom prst="bentConnector4">
            <a:avLst>
              <a:gd name="adj1" fmla="val 0"/>
              <a:gd name="adj2" fmla="val 302748"/>
            </a:avLst>
          </a:prstGeom>
          <a:ln w="28575">
            <a:solidFill>
              <a:schemeClr val="tx1"/>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4343401" y="3505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return</a:t>
            </a:r>
            <a:endParaRPr lang="en-US" sz="3200" b="1" i="1" dirty="0">
              <a:solidFill>
                <a:schemeClr val="tx1"/>
              </a:solidFill>
              <a:latin typeface="Courier New" pitchFamily="49" charset="0"/>
              <a:cs typeface="Courier New" pitchFamily="49" charset="0"/>
            </a:endParaRPr>
          </a:p>
        </p:txBody>
      </p:sp>
      <p:sp>
        <p:nvSpPr>
          <p:cNvPr id="17" name="Rectangle 16"/>
          <p:cNvSpPr/>
          <p:nvPr/>
        </p:nvSpPr>
        <p:spPr>
          <a:xfrm>
            <a:off x="4343401" y="2895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m</a:t>
            </a:r>
            <a:r>
              <a:rPr lang="en-US" sz="3200" b="1" i="1" dirty="0" smtClean="0">
                <a:solidFill>
                  <a:schemeClr val="tx1"/>
                </a:solidFill>
                <a:latin typeface="Courier New" pitchFamily="49" charset="0"/>
                <a:cs typeface="Courier New" pitchFamily="49" charset="0"/>
              </a:rPr>
              <a:t>ain FP</a:t>
            </a:r>
            <a:endParaRPr lang="en-US" sz="3200" b="1" i="1" dirty="0">
              <a:solidFill>
                <a:schemeClr val="tx1"/>
              </a:solidFill>
              <a:latin typeface="Courier New" pitchFamily="49" charset="0"/>
              <a:cs typeface="Courier New" pitchFamily="49" charset="0"/>
            </a:endParaRPr>
          </a:p>
        </p:txBody>
      </p:sp>
      <p:cxnSp>
        <p:nvCxnSpPr>
          <p:cNvPr id="18" name="Elbow Connector 17"/>
          <p:cNvCxnSpPr/>
          <p:nvPr/>
        </p:nvCxnSpPr>
        <p:spPr>
          <a:xfrm rot="16200000" flipH="1">
            <a:off x="6496458" y="4413116"/>
            <a:ext cx="2743199" cy="317768"/>
          </a:xfrm>
          <a:prstGeom prst="bentConnector4">
            <a:avLst>
              <a:gd name="adj1" fmla="val 0"/>
              <a:gd name="adj2" fmla="val 283845"/>
            </a:avLst>
          </a:prstGeom>
          <a:ln w="31750">
            <a:solidFill>
              <a:schemeClr val="tx1"/>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4343401" y="1676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20" name="Straight Arrow Connector 19"/>
          <p:cNvCxnSpPr/>
          <p:nvPr/>
        </p:nvCxnSpPr>
        <p:spPr>
          <a:xfrm flipH="1">
            <a:off x="8084457" y="2895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8026400" y="4450140"/>
            <a:ext cx="609600" cy="1569660"/>
          </a:xfrm>
          <a:prstGeom prst="rect">
            <a:avLst/>
          </a:prstGeom>
          <a:noFill/>
        </p:spPr>
        <p:txBody>
          <a:bodyPr wrap="square" rtlCol="0">
            <a:spAutoFit/>
          </a:bodyPr>
          <a:lstStyle/>
          <a:p>
            <a:r>
              <a:rPr lang="en-US" sz="9600" dirty="0" smtClean="0"/>
              <a:t>}</a:t>
            </a:r>
            <a:endParaRPr lang="en-US" sz="9600" dirty="0"/>
          </a:p>
        </p:txBody>
      </p:sp>
      <p:sp>
        <p:nvSpPr>
          <p:cNvPr id="22" name="TextBox 21"/>
          <p:cNvSpPr txBox="1"/>
          <p:nvPr/>
        </p:nvSpPr>
        <p:spPr>
          <a:xfrm>
            <a:off x="8737600" y="4984910"/>
            <a:ext cx="3352800" cy="646331"/>
          </a:xfrm>
          <a:prstGeom prst="rect">
            <a:avLst/>
          </a:prstGeom>
          <a:noFill/>
        </p:spPr>
        <p:txBody>
          <a:bodyPr wrap="square" rtlCol="0">
            <a:spAutoFit/>
          </a:bodyPr>
          <a:lstStyle/>
          <a:p>
            <a:r>
              <a:rPr lang="en-US" sz="3600" b="1" dirty="0" smtClean="0"/>
              <a:t>main</a:t>
            </a:r>
            <a:endParaRPr lang="en-US" sz="3600" b="1" dirty="0"/>
          </a:p>
        </p:txBody>
      </p:sp>
      <p:sp>
        <p:nvSpPr>
          <p:cNvPr id="23" name="TextBox 22"/>
          <p:cNvSpPr txBox="1"/>
          <p:nvPr/>
        </p:nvSpPr>
        <p:spPr>
          <a:xfrm>
            <a:off x="8026400" y="1397574"/>
            <a:ext cx="609600" cy="1569660"/>
          </a:xfrm>
          <a:prstGeom prst="rect">
            <a:avLst/>
          </a:prstGeom>
          <a:noFill/>
        </p:spPr>
        <p:txBody>
          <a:bodyPr wrap="square" rtlCol="0">
            <a:spAutoFit/>
          </a:bodyPr>
          <a:lstStyle/>
          <a:p>
            <a:r>
              <a:rPr lang="en-US" sz="9600" dirty="0" smtClean="0"/>
              <a:t>}</a:t>
            </a:r>
            <a:endParaRPr lang="en-US" sz="9600" dirty="0"/>
          </a:p>
        </p:txBody>
      </p:sp>
      <p:sp>
        <p:nvSpPr>
          <p:cNvPr id="24" name="TextBox 23"/>
          <p:cNvSpPr txBox="1"/>
          <p:nvPr/>
        </p:nvSpPr>
        <p:spPr>
          <a:xfrm>
            <a:off x="8737600" y="1972727"/>
            <a:ext cx="3352800" cy="646331"/>
          </a:xfrm>
          <a:prstGeom prst="rect">
            <a:avLst/>
          </a:prstGeom>
          <a:noFill/>
        </p:spPr>
        <p:txBody>
          <a:bodyPr wrap="square" rtlCol="0">
            <a:spAutoFit/>
          </a:bodyPr>
          <a:lstStyle/>
          <a:p>
            <a:r>
              <a:rPr lang="en-US" sz="3600" b="1" dirty="0" smtClean="0"/>
              <a:t>foo</a:t>
            </a:r>
            <a:endParaRPr lang="en-US" sz="3600" b="1" dirty="0"/>
          </a:p>
        </p:txBody>
      </p:sp>
      <p:sp>
        <p:nvSpPr>
          <p:cNvPr id="25" name="Rectangle 24"/>
          <p:cNvSpPr/>
          <p:nvPr/>
        </p:nvSpPr>
        <p:spPr>
          <a:xfrm>
            <a:off x="-304259" y="3505200"/>
            <a:ext cx="3683540" cy="609600"/>
          </a:xfrm>
          <a:prstGeom prst="rect">
            <a:avLst/>
          </a:prstGeom>
          <a:solidFill>
            <a:srgbClr val="FF000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0xffffbf01</a:t>
            </a:r>
            <a:endParaRPr lang="en-US" sz="3200" b="1" i="1" dirty="0">
              <a:solidFill>
                <a:schemeClr val="tx1"/>
              </a:solidFill>
              <a:latin typeface="Courier New" pitchFamily="49" charset="0"/>
              <a:cs typeface="Courier New" pitchFamily="49" charset="0"/>
            </a:endParaRPr>
          </a:p>
        </p:txBody>
      </p:sp>
      <p:sp>
        <p:nvSpPr>
          <p:cNvPr id="26" name="Rectangle 25"/>
          <p:cNvSpPr/>
          <p:nvPr/>
        </p:nvSpPr>
        <p:spPr>
          <a:xfrm>
            <a:off x="-304259" y="2895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0x41414141</a:t>
            </a:r>
            <a:endParaRPr lang="en-US" sz="3200" b="1" i="1" dirty="0">
              <a:solidFill>
                <a:schemeClr val="tx1"/>
              </a:solidFill>
              <a:latin typeface="Courier New" pitchFamily="49" charset="0"/>
              <a:cs typeface="Courier New" pitchFamily="49" charset="0"/>
            </a:endParaRPr>
          </a:p>
        </p:txBody>
      </p:sp>
      <p:sp>
        <p:nvSpPr>
          <p:cNvPr id="27" name="Rectangle 26"/>
          <p:cNvSpPr/>
          <p:nvPr/>
        </p:nvSpPr>
        <p:spPr>
          <a:xfrm>
            <a:off x="-304799" y="1676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(payload)</a:t>
            </a:r>
            <a:endParaRPr lang="en-US" sz="3200" b="1" i="1" dirty="0">
              <a:solidFill>
                <a:schemeClr val="tx1"/>
              </a:solidFill>
              <a:latin typeface="Courier New" pitchFamily="49" charset="0"/>
              <a:cs typeface="Courier New" pitchFamily="49" charset="0"/>
            </a:endParaRPr>
          </a:p>
        </p:txBody>
      </p:sp>
      <p:cxnSp>
        <p:nvCxnSpPr>
          <p:cNvPr id="29" name="Straight Arrow Connector 28"/>
          <p:cNvCxnSpPr/>
          <p:nvPr/>
        </p:nvCxnSpPr>
        <p:spPr>
          <a:xfrm>
            <a:off x="3563565" y="3124200"/>
            <a:ext cx="602035" cy="0"/>
          </a:xfrm>
          <a:prstGeom prst="straightConnector1">
            <a:avLst/>
          </a:prstGeom>
          <a:ln w="60325">
            <a:solidFill>
              <a:schemeClr val="tx1"/>
            </a:solidFill>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023188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a:t>
            </a:r>
            <a:endParaRPr lang="en-US" dirty="0"/>
          </a:p>
        </p:txBody>
      </p:sp>
      <p:sp>
        <p:nvSpPr>
          <p:cNvPr id="3" name="Content Placeholder 2"/>
          <p:cNvSpPr>
            <a:spLocks noGrp="1"/>
          </p:cNvSpPr>
          <p:nvPr>
            <p:ph idx="1"/>
          </p:nvPr>
        </p:nvSpPr>
        <p:spPr/>
        <p:txBody>
          <a:bodyPr/>
          <a:lstStyle/>
          <a:p>
            <a:endParaRPr lang="en-US" dirty="0"/>
          </a:p>
        </p:txBody>
      </p:sp>
      <p:sp>
        <p:nvSpPr>
          <p:cNvPr id="4" name="Rectangle 3"/>
          <p:cNvSpPr/>
          <p:nvPr/>
        </p:nvSpPr>
        <p:spPr>
          <a:xfrm>
            <a:off x="4343401" y="2286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4343401" y="5943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4343401"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7" name="Rectangle 6"/>
          <p:cNvSpPr/>
          <p:nvPr/>
        </p:nvSpPr>
        <p:spPr>
          <a:xfrm>
            <a:off x="4343401"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8" name="Rectangle 7"/>
          <p:cNvSpPr/>
          <p:nvPr/>
        </p:nvSpPr>
        <p:spPr>
          <a:xfrm>
            <a:off x="4343401"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4343401" y="5334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0" name="Rectangle 9"/>
          <p:cNvSpPr/>
          <p:nvPr/>
        </p:nvSpPr>
        <p:spPr>
          <a:xfrm>
            <a:off x="4343402"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1" name="Straight Arrow Connector 10"/>
          <p:cNvCxnSpPr/>
          <p:nvPr/>
        </p:nvCxnSpPr>
        <p:spPr>
          <a:xfrm>
            <a:off x="3657601" y="16764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4343401" y="4724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AAAAAAA…</a:t>
            </a:r>
            <a:endParaRPr lang="en-US" sz="3200" b="1" dirty="0">
              <a:solidFill>
                <a:schemeClr val="tx1"/>
              </a:solidFill>
              <a:latin typeface="Courier New" pitchFamily="49" charset="0"/>
              <a:cs typeface="Courier New" pitchFamily="49" charset="0"/>
            </a:endParaRPr>
          </a:p>
        </p:txBody>
      </p:sp>
      <p:sp>
        <p:nvSpPr>
          <p:cNvPr id="13" name="Rectangle 12"/>
          <p:cNvSpPr/>
          <p:nvPr/>
        </p:nvSpPr>
        <p:spPr>
          <a:xfrm>
            <a:off x="4343401" y="5943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14" name="Rectangle 13"/>
          <p:cNvSpPr/>
          <p:nvPr/>
        </p:nvSpPr>
        <p:spPr>
          <a:xfrm>
            <a:off x="4343401" y="4114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f</a:t>
            </a:r>
            <a:r>
              <a:rPr lang="en-US" sz="3200" b="1" i="1" dirty="0" smtClean="0">
                <a:solidFill>
                  <a:schemeClr val="tx1"/>
                </a:solidFill>
                <a:latin typeface="Courier New" pitchFamily="49" charset="0"/>
                <a:cs typeface="Courier New" pitchFamily="49" charset="0"/>
              </a:rPr>
              <a:t>oo_arg1</a:t>
            </a:r>
            <a:endParaRPr lang="en-US" sz="3200" b="1" i="1" dirty="0">
              <a:solidFill>
                <a:schemeClr val="tx1"/>
              </a:solidFill>
              <a:latin typeface="Courier New" pitchFamily="49" charset="0"/>
              <a:cs typeface="Courier New" pitchFamily="49" charset="0"/>
            </a:endParaRPr>
          </a:p>
        </p:txBody>
      </p:sp>
      <p:cxnSp>
        <p:nvCxnSpPr>
          <p:cNvPr id="15" name="Elbow Connector 14"/>
          <p:cNvCxnSpPr>
            <a:cxnSpLocks noChangeAspect="1"/>
          </p:cNvCxnSpPr>
          <p:nvPr/>
        </p:nvCxnSpPr>
        <p:spPr>
          <a:xfrm rot="16200000" flipH="1">
            <a:off x="7761274" y="4458733"/>
            <a:ext cx="380999" cy="150335"/>
          </a:xfrm>
          <a:prstGeom prst="bentConnector4">
            <a:avLst>
              <a:gd name="adj1" fmla="val 0"/>
              <a:gd name="adj2" fmla="val 302748"/>
            </a:avLst>
          </a:prstGeom>
          <a:ln w="28575">
            <a:solidFill>
              <a:schemeClr val="tx1"/>
            </a:solidFill>
            <a:prstDash val="sysDash"/>
            <a:tailEnd type="arrow"/>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4343401" y="3505200"/>
            <a:ext cx="3683540" cy="609600"/>
          </a:xfrm>
          <a:prstGeom prst="rect">
            <a:avLst/>
          </a:prstGeom>
          <a:solidFill>
            <a:srgbClr val="FF000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0xffffbf01</a:t>
            </a:r>
            <a:endParaRPr lang="en-US" sz="3200" b="1" i="1" dirty="0">
              <a:solidFill>
                <a:schemeClr val="tx1"/>
              </a:solidFill>
              <a:latin typeface="Courier New" pitchFamily="49" charset="0"/>
              <a:cs typeface="Courier New" pitchFamily="49" charset="0"/>
            </a:endParaRPr>
          </a:p>
        </p:txBody>
      </p:sp>
      <p:sp>
        <p:nvSpPr>
          <p:cNvPr id="17" name="Rectangle 16"/>
          <p:cNvSpPr/>
          <p:nvPr/>
        </p:nvSpPr>
        <p:spPr>
          <a:xfrm>
            <a:off x="4343401" y="2895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0x41414141</a:t>
            </a:r>
            <a:endParaRPr lang="en-US" sz="3200" b="1" i="1" dirty="0">
              <a:solidFill>
                <a:schemeClr val="tx1"/>
              </a:solidFill>
              <a:latin typeface="Courier New" pitchFamily="49" charset="0"/>
              <a:cs typeface="Courier New" pitchFamily="49" charset="0"/>
            </a:endParaRPr>
          </a:p>
        </p:txBody>
      </p:sp>
      <p:sp>
        <p:nvSpPr>
          <p:cNvPr id="19" name="Rectangle 18"/>
          <p:cNvSpPr/>
          <p:nvPr/>
        </p:nvSpPr>
        <p:spPr>
          <a:xfrm>
            <a:off x="4343401" y="1676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20" name="Straight Arrow Connector 19"/>
          <p:cNvCxnSpPr/>
          <p:nvPr/>
        </p:nvCxnSpPr>
        <p:spPr>
          <a:xfrm flipH="1">
            <a:off x="8084457" y="2895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8026400" y="4450140"/>
            <a:ext cx="609600" cy="1569660"/>
          </a:xfrm>
          <a:prstGeom prst="rect">
            <a:avLst/>
          </a:prstGeom>
          <a:noFill/>
        </p:spPr>
        <p:txBody>
          <a:bodyPr wrap="square" rtlCol="0">
            <a:spAutoFit/>
          </a:bodyPr>
          <a:lstStyle/>
          <a:p>
            <a:r>
              <a:rPr lang="en-US" sz="9600" dirty="0" smtClean="0"/>
              <a:t>}</a:t>
            </a:r>
            <a:endParaRPr lang="en-US" sz="9600" dirty="0"/>
          </a:p>
        </p:txBody>
      </p:sp>
      <p:sp>
        <p:nvSpPr>
          <p:cNvPr id="22" name="TextBox 21"/>
          <p:cNvSpPr txBox="1"/>
          <p:nvPr/>
        </p:nvSpPr>
        <p:spPr>
          <a:xfrm>
            <a:off x="8737600" y="4984910"/>
            <a:ext cx="3352800" cy="646331"/>
          </a:xfrm>
          <a:prstGeom prst="rect">
            <a:avLst/>
          </a:prstGeom>
          <a:noFill/>
        </p:spPr>
        <p:txBody>
          <a:bodyPr wrap="square" rtlCol="0">
            <a:spAutoFit/>
          </a:bodyPr>
          <a:lstStyle/>
          <a:p>
            <a:r>
              <a:rPr lang="en-US" sz="3600" b="1" dirty="0" smtClean="0"/>
              <a:t>main</a:t>
            </a:r>
            <a:endParaRPr lang="en-US" sz="3600" b="1" dirty="0"/>
          </a:p>
        </p:txBody>
      </p:sp>
      <p:sp>
        <p:nvSpPr>
          <p:cNvPr id="23" name="TextBox 22"/>
          <p:cNvSpPr txBox="1"/>
          <p:nvPr/>
        </p:nvSpPr>
        <p:spPr>
          <a:xfrm>
            <a:off x="8026400" y="1397574"/>
            <a:ext cx="609600" cy="1569660"/>
          </a:xfrm>
          <a:prstGeom prst="rect">
            <a:avLst/>
          </a:prstGeom>
          <a:noFill/>
        </p:spPr>
        <p:txBody>
          <a:bodyPr wrap="square" rtlCol="0">
            <a:spAutoFit/>
          </a:bodyPr>
          <a:lstStyle/>
          <a:p>
            <a:r>
              <a:rPr lang="en-US" sz="9600" dirty="0" smtClean="0"/>
              <a:t>}</a:t>
            </a:r>
            <a:endParaRPr lang="en-US" sz="9600" dirty="0"/>
          </a:p>
        </p:txBody>
      </p:sp>
      <p:sp>
        <p:nvSpPr>
          <p:cNvPr id="24" name="TextBox 23"/>
          <p:cNvSpPr txBox="1"/>
          <p:nvPr/>
        </p:nvSpPr>
        <p:spPr>
          <a:xfrm>
            <a:off x="8737600" y="1972727"/>
            <a:ext cx="3352800" cy="646331"/>
          </a:xfrm>
          <a:prstGeom prst="rect">
            <a:avLst/>
          </a:prstGeom>
          <a:noFill/>
        </p:spPr>
        <p:txBody>
          <a:bodyPr wrap="square" rtlCol="0">
            <a:spAutoFit/>
          </a:bodyPr>
          <a:lstStyle/>
          <a:p>
            <a:r>
              <a:rPr lang="en-US" sz="3600" b="1" dirty="0" smtClean="0"/>
              <a:t>foo</a:t>
            </a:r>
            <a:endParaRPr lang="en-US" sz="3600" b="1" dirty="0"/>
          </a:p>
        </p:txBody>
      </p:sp>
      <p:sp>
        <p:nvSpPr>
          <p:cNvPr id="25" name="Rectangle 24"/>
          <p:cNvSpPr/>
          <p:nvPr/>
        </p:nvSpPr>
        <p:spPr>
          <a:xfrm>
            <a:off x="4342861" y="1676400"/>
            <a:ext cx="3683540" cy="12192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(payload)</a:t>
            </a:r>
            <a:endParaRPr lang="en-US" sz="3200" b="1" i="1" dirty="0">
              <a:solidFill>
                <a:schemeClr val="tx1"/>
              </a:solidFill>
              <a:latin typeface="Courier New" pitchFamily="49" charset="0"/>
              <a:cs typeface="Courier New" pitchFamily="49" charset="0"/>
            </a:endParaRPr>
          </a:p>
        </p:txBody>
      </p:sp>
      <p:cxnSp>
        <p:nvCxnSpPr>
          <p:cNvPr id="28" name="Elbow Connector 27"/>
          <p:cNvCxnSpPr>
            <a:stCxn id="16" idx="1"/>
            <a:endCxn id="25" idx="1"/>
          </p:cNvCxnSpPr>
          <p:nvPr/>
        </p:nvCxnSpPr>
        <p:spPr>
          <a:xfrm rot="10800000">
            <a:off x="4342862" y="2286000"/>
            <a:ext cx="540" cy="1524000"/>
          </a:xfrm>
          <a:prstGeom prst="bentConnector3">
            <a:avLst>
              <a:gd name="adj1" fmla="val 137179506"/>
            </a:avLst>
          </a:prstGeom>
          <a:ln w="31750">
            <a:solidFill>
              <a:schemeClr val="tx1"/>
            </a:solidFill>
            <a:prstDash val="sysDash"/>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295972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Shellcode</a:t>
            </a:r>
            <a:endParaRPr lang="en-US" dirty="0"/>
          </a:p>
        </p:txBody>
      </p:sp>
      <p:sp>
        <p:nvSpPr>
          <p:cNvPr id="3" name="Content Placeholder 2"/>
          <p:cNvSpPr>
            <a:spLocks noGrp="1"/>
          </p:cNvSpPr>
          <p:nvPr>
            <p:ph idx="1"/>
          </p:nvPr>
        </p:nvSpPr>
        <p:spPr/>
        <p:txBody>
          <a:bodyPr/>
          <a:lstStyle/>
          <a:p>
            <a:r>
              <a:rPr lang="en-US" dirty="0" smtClean="0"/>
              <a:t>So you found a </a:t>
            </a:r>
            <a:r>
              <a:rPr lang="en-US" dirty="0" err="1" smtClean="0"/>
              <a:t>vuln</a:t>
            </a:r>
            <a:r>
              <a:rPr lang="en-US" dirty="0" smtClean="0"/>
              <a:t> (</a:t>
            </a:r>
            <a:r>
              <a:rPr lang="en-US" dirty="0" err="1" smtClean="0"/>
              <a:t>gratz</a:t>
            </a:r>
            <a:r>
              <a:rPr lang="en-US" dirty="0" smtClean="0"/>
              <a:t>)…</a:t>
            </a:r>
          </a:p>
          <a:p>
            <a:r>
              <a:rPr lang="en-US" dirty="0" smtClean="0"/>
              <a:t>How to exploit?</a:t>
            </a:r>
          </a:p>
        </p:txBody>
      </p:sp>
    </p:spTree>
    <p:extLst>
      <p:ext uri="{BB962C8B-B14F-4D97-AF65-F5344CB8AC3E}">
        <p14:creationId xmlns:p14="http://schemas.microsoft.com/office/powerpoint/2010/main" val="377555117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does a shell look like?</a:t>
            </a:r>
            <a:endParaRPr lang="en-US" dirty="0"/>
          </a:p>
        </p:txBody>
      </p:sp>
      <p:sp>
        <p:nvSpPr>
          <p:cNvPr id="3" name="Content Placeholder 2"/>
          <p:cNvSpPr>
            <a:spLocks noGrp="1"/>
          </p:cNvSpPr>
          <p:nvPr>
            <p:ph idx="1"/>
          </p:nvPr>
        </p:nvSpPr>
        <p:spPr/>
        <p:txBody>
          <a:bodyPr>
            <a:normAutofit lnSpcReduction="10000"/>
          </a:bodyPr>
          <a:lstStyle/>
          <a:p>
            <a:pPr marL="118872" indent="0">
              <a:buNone/>
            </a:pPr>
            <a:r>
              <a:rPr lang="en-US" sz="2800" b="1" dirty="0" smtClean="0">
                <a:latin typeface="Courier New" pitchFamily="49" charset="0"/>
                <a:cs typeface="Courier New" pitchFamily="49" charset="0"/>
              </a:rPr>
              <a:t>#include &lt;</a:t>
            </a:r>
            <a:r>
              <a:rPr lang="en-US" sz="2800" b="1" dirty="0" err="1" smtClean="0">
                <a:latin typeface="Courier New" pitchFamily="49" charset="0"/>
                <a:cs typeface="Courier New" pitchFamily="49" charset="0"/>
              </a:rPr>
              <a:t>stdio.h</a:t>
            </a:r>
            <a:r>
              <a:rPr lang="en-US" sz="2800" b="1" dirty="0" smtClean="0">
                <a:latin typeface="Courier New" pitchFamily="49" charset="0"/>
                <a:cs typeface="Courier New" pitchFamily="49" charset="0"/>
              </a:rPr>
              <a:t>&gt;</a:t>
            </a:r>
          </a:p>
          <a:p>
            <a:pPr marL="118872" indent="0">
              <a:buNone/>
            </a:pPr>
            <a:endParaRPr lang="en-US" sz="2800" b="1" dirty="0" smtClean="0">
              <a:latin typeface="Courier New" pitchFamily="49" charset="0"/>
              <a:cs typeface="Courier New" pitchFamily="49" charset="0"/>
            </a:endParaRPr>
          </a:p>
          <a:p>
            <a:pPr marL="118872" indent="0">
              <a:buNone/>
            </a:pPr>
            <a:r>
              <a:rPr lang="en-US" sz="2800" b="1" dirty="0" smtClean="0">
                <a:latin typeface="Courier New" pitchFamily="49" charset="0"/>
                <a:cs typeface="Courier New" pitchFamily="49" charset="0"/>
              </a:rPr>
              <a:t>void </a:t>
            </a:r>
            <a:r>
              <a:rPr lang="en-US" sz="2800" b="1" dirty="0">
                <a:latin typeface="Courier New" pitchFamily="49" charset="0"/>
                <a:cs typeface="Courier New" pitchFamily="49" charset="0"/>
              </a:rPr>
              <a:t>main() {</a:t>
            </a:r>
          </a:p>
          <a:p>
            <a:pPr marL="118872" indent="0">
              <a:buNone/>
            </a:pPr>
            <a:r>
              <a:rPr lang="en-US" sz="2800" b="1" dirty="0">
                <a:latin typeface="Courier New" pitchFamily="49" charset="0"/>
                <a:cs typeface="Courier New" pitchFamily="49" charset="0"/>
              </a:rPr>
              <a:t>   char </a:t>
            </a:r>
            <a:r>
              <a:rPr lang="en-US" sz="2800" b="1" dirty="0" smtClean="0">
                <a:latin typeface="Courier New" pitchFamily="49" charset="0"/>
                <a:cs typeface="Courier New" pitchFamily="49" charset="0"/>
              </a:rPr>
              <a:t>*</a:t>
            </a:r>
            <a:r>
              <a:rPr lang="en-US" sz="2800" b="1" dirty="0" err="1" smtClean="0">
                <a:latin typeface="Courier New" pitchFamily="49" charset="0"/>
                <a:cs typeface="Courier New" pitchFamily="49" charset="0"/>
              </a:rPr>
              <a:t>argv</a:t>
            </a:r>
            <a:r>
              <a:rPr lang="en-US" sz="2800" b="1" dirty="0" smtClean="0">
                <a:latin typeface="Courier New" pitchFamily="49" charset="0"/>
                <a:cs typeface="Courier New" pitchFamily="49" charset="0"/>
              </a:rPr>
              <a:t>[2];</a:t>
            </a:r>
          </a:p>
          <a:p>
            <a:pPr marL="118872" indent="0">
              <a:buNone/>
            </a:pPr>
            <a:endParaRPr lang="en-US" sz="2800" b="1" dirty="0">
              <a:latin typeface="Courier New" pitchFamily="49" charset="0"/>
              <a:cs typeface="Courier New" pitchFamily="49" charset="0"/>
            </a:endParaRPr>
          </a:p>
          <a:p>
            <a:pPr marL="118872" indent="0">
              <a:buNone/>
            </a:pPr>
            <a:r>
              <a:rPr lang="en-US" sz="2800" b="1" dirty="0">
                <a:latin typeface="Courier New" pitchFamily="49" charset="0"/>
                <a:cs typeface="Courier New" pitchFamily="49" charset="0"/>
              </a:rPr>
              <a:t>   </a:t>
            </a:r>
            <a:r>
              <a:rPr lang="en-US" sz="2800" b="1" dirty="0" err="1" smtClean="0">
                <a:latin typeface="Courier New" pitchFamily="49" charset="0"/>
                <a:cs typeface="Courier New" pitchFamily="49" charset="0"/>
              </a:rPr>
              <a:t>argv</a:t>
            </a:r>
            <a:r>
              <a:rPr lang="en-US" sz="2800" b="1" dirty="0" smtClean="0">
                <a:latin typeface="Courier New" pitchFamily="49" charset="0"/>
                <a:cs typeface="Courier New" pitchFamily="49" charset="0"/>
              </a:rPr>
              <a:t>[0</a:t>
            </a:r>
            <a:r>
              <a:rPr lang="en-US" sz="2800" b="1" dirty="0">
                <a:latin typeface="Courier New" pitchFamily="49" charset="0"/>
                <a:cs typeface="Courier New" pitchFamily="49" charset="0"/>
              </a:rPr>
              <a:t>] = "/bin/</a:t>
            </a:r>
            <a:r>
              <a:rPr lang="en-US" sz="2800" b="1" dirty="0" err="1">
                <a:latin typeface="Courier New" pitchFamily="49" charset="0"/>
                <a:cs typeface="Courier New" pitchFamily="49" charset="0"/>
              </a:rPr>
              <a:t>sh</a:t>
            </a:r>
            <a:r>
              <a:rPr lang="en-US" sz="2800" b="1" dirty="0">
                <a:latin typeface="Courier New" pitchFamily="49" charset="0"/>
                <a:cs typeface="Courier New" pitchFamily="49" charset="0"/>
              </a:rPr>
              <a:t>";</a:t>
            </a:r>
          </a:p>
          <a:p>
            <a:pPr marL="118872" indent="0">
              <a:buNone/>
            </a:pPr>
            <a:r>
              <a:rPr lang="en-US" sz="2800" b="1" dirty="0">
                <a:latin typeface="Courier New" pitchFamily="49" charset="0"/>
                <a:cs typeface="Courier New" pitchFamily="49" charset="0"/>
              </a:rPr>
              <a:t>   </a:t>
            </a:r>
            <a:r>
              <a:rPr lang="en-US" sz="2800" b="1" dirty="0" err="1" smtClean="0">
                <a:latin typeface="Courier New" pitchFamily="49" charset="0"/>
                <a:cs typeface="Courier New" pitchFamily="49" charset="0"/>
              </a:rPr>
              <a:t>argv</a:t>
            </a:r>
            <a:r>
              <a:rPr lang="en-US" sz="2800" b="1" dirty="0" smtClean="0">
                <a:latin typeface="Courier New" pitchFamily="49" charset="0"/>
                <a:cs typeface="Courier New" pitchFamily="49" charset="0"/>
              </a:rPr>
              <a:t>[1</a:t>
            </a:r>
            <a:r>
              <a:rPr lang="en-US" sz="2800" b="1" dirty="0">
                <a:latin typeface="Courier New" pitchFamily="49" charset="0"/>
                <a:cs typeface="Courier New" pitchFamily="49" charset="0"/>
              </a:rPr>
              <a:t>] = NULL;</a:t>
            </a:r>
          </a:p>
          <a:p>
            <a:pPr marL="118872" indent="0">
              <a:buNone/>
            </a:pPr>
            <a:r>
              <a:rPr lang="en-US" sz="2800" b="1" dirty="0">
                <a:latin typeface="Courier New" pitchFamily="49" charset="0"/>
                <a:cs typeface="Courier New" pitchFamily="49" charset="0"/>
              </a:rPr>
              <a:t>   </a:t>
            </a:r>
            <a:r>
              <a:rPr lang="en-US" sz="2800" b="1" dirty="0" err="1" smtClean="0">
                <a:latin typeface="Courier New" pitchFamily="49" charset="0"/>
                <a:cs typeface="Courier New" pitchFamily="49" charset="0"/>
              </a:rPr>
              <a:t>execve</a:t>
            </a:r>
            <a:r>
              <a:rPr lang="en-US" sz="2800" b="1" dirty="0" smtClean="0">
                <a:latin typeface="Courier New" pitchFamily="49" charset="0"/>
                <a:cs typeface="Courier New" pitchFamily="49" charset="0"/>
              </a:rPr>
              <a:t>(</a:t>
            </a:r>
            <a:r>
              <a:rPr lang="en-US" sz="2800" b="1" dirty="0" err="1" smtClean="0">
                <a:latin typeface="Courier New" pitchFamily="49" charset="0"/>
                <a:cs typeface="Courier New" pitchFamily="49" charset="0"/>
              </a:rPr>
              <a:t>argv</a:t>
            </a:r>
            <a:r>
              <a:rPr lang="en-US" sz="2800" b="1" dirty="0" smtClean="0">
                <a:latin typeface="Courier New" pitchFamily="49" charset="0"/>
                <a:cs typeface="Courier New" pitchFamily="49" charset="0"/>
              </a:rPr>
              <a:t>[0</a:t>
            </a:r>
            <a:r>
              <a:rPr lang="en-US" sz="2800" b="1" dirty="0">
                <a:latin typeface="Courier New" pitchFamily="49" charset="0"/>
                <a:cs typeface="Courier New" pitchFamily="49" charset="0"/>
              </a:rPr>
              <a:t>], </a:t>
            </a:r>
            <a:r>
              <a:rPr lang="en-US" sz="2800" b="1" dirty="0" err="1" smtClean="0">
                <a:latin typeface="Courier New" pitchFamily="49" charset="0"/>
                <a:cs typeface="Courier New" pitchFamily="49" charset="0"/>
              </a:rPr>
              <a:t>argv</a:t>
            </a:r>
            <a:r>
              <a:rPr lang="en-US" sz="2800" b="1" dirty="0" smtClean="0">
                <a:latin typeface="Courier New" pitchFamily="49" charset="0"/>
                <a:cs typeface="Courier New" pitchFamily="49" charset="0"/>
              </a:rPr>
              <a:t>, </a:t>
            </a:r>
            <a:r>
              <a:rPr lang="en-US" sz="2800" b="1" dirty="0">
                <a:latin typeface="Courier New" pitchFamily="49" charset="0"/>
                <a:cs typeface="Courier New" pitchFamily="49" charset="0"/>
              </a:rPr>
              <a:t>NULL);</a:t>
            </a:r>
          </a:p>
          <a:p>
            <a:pPr marL="118872" indent="0">
              <a:buNone/>
            </a:pPr>
            <a:r>
              <a:rPr lang="en-US" sz="2800" b="1" dirty="0">
                <a:latin typeface="Courier New" pitchFamily="49" charset="0"/>
                <a:cs typeface="Courier New" pitchFamily="49" charset="0"/>
              </a:rPr>
              <a:t>}</a:t>
            </a:r>
          </a:p>
        </p:txBody>
      </p:sp>
    </p:spTree>
    <p:extLst>
      <p:ext uri="{BB962C8B-B14F-4D97-AF65-F5344CB8AC3E}">
        <p14:creationId xmlns:p14="http://schemas.microsoft.com/office/powerpoint/2010/main" val="198725179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Run a shell</a:t>
            </a:r>
            <a:endParaRPr lang="en-US" dirty="0"/>
          </a:p>
        </p:txBody>
      </p:sp>
      <p:sp>
        <p:nvSpPr>
          <p:cNvPr id="3" name="Content Placeholder 2"/>
          <p:cNvSpPr>
            <a:spLocks noGrp="1"/>
          </p:cNvSpPr>
          <p:nvPr>
            <p:ph idx="1"/>
          </p:nvPr>
        </p:nvSpPr>
        <p:spPr>
          <a:xfrm>
            <a:off x="203200" y="1600200"/>
            <a:ext cx="11988800" cy="4876800"/>
          </a:xfrm>
        </p:spPr>
        <p:txBody>
          <a:bodyPr>
            <a:normAutofit fontScale="70000" lnSpcReduction="20000"/>
          </a:bodyPr>
          <a:lstStyle/>
          <a:p>
            <a:pPr marL="118872" indent="0">
              <a:buNone/>
            </a:pPr>
            <a:r>
              <a:rPr lang="en-US" sz="2800" b="1" dirty="0">
                <a:latin typeface="Courier New" pitchFamily="49" charset="0"/>
                <a:cs typeface="Courier New" pitchFamily="49" charset="0"/>
              </a:rPr>
              <a:t>main:</a:t>
            </a: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pushl</a:t>
            </a: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ebp</a:t>
            </a:r>
            <a:endParaRPr lang="en-US" sz="2800" b="1" dirty="0">
              <a:latin typeface="Courier New" pitchFamily="49" charset="0"/>
              <a:cs typeface="Courier New" pitchFamily="49" charset="0"/>
            </a:endParaRP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movl</a:t>
            </a: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esp</a:t>
            </a: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ebp</a:t>
            </a:r>
            <a:endParaRPr lang="en-US" sz="2800" b="1" dirty="0">
              <a:latin typeface="Courier New" pitchFamily="49" charset="0"/>
              <a:cs typeface="Courier New" pitchFamily="49" charset="0"/>
            </a:endParaRP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andl</a:t>
            </a:r>
            <a:r>
              <a:rPr lang="en-US" sz="2800" b="1" dirty="0">
                <a:latin typeface="Courier New" pitchFamily="49" charset="0"/>
                <a:cs typeface="Courier New" pitchFamily="49" charset="0"/>
              </a:rPr>
              <a:t>    $-16, %</a:t>
            </a:r>
            <a:r>
              <a:rPr lang="en-US" sz="2800" b="1" dirty="0" err="1">
                <a:latin typeface="Courier New" pitchFamily="49" charset="0"/>
                <a:cs typeface="Courier New" pitchFamily="49" charset="0"/>
              </a:rPr>
              <a:t>esp</a:t>
            </a:r>
            <a:endParaRPr lang="en-US" sz="2800" b="1" dirty="0">
              <a:latin typeface="Courier New" pitchFamily="49" charset="0"/>
              <a:cs typeface="Courier New" pitchFamily="49" charset="0"/>
            </a:endParaRP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subl</a:t>
            </a:r>
            <a:r>
              <a:rPr lang="en-US" sz="2800" b="1" dirty="0">
                <a:latin typeface="Courier New" pitchFamily="49" charset="0"/>
                <a:cs typeface="Courier New" pitchFamily="49" charset="0"/>
              </a:rPr>
              <a:t>    $32, %</a:t>
            </a:r>
            <a:r>
              <a:rPr lang="en-US" sz="2800" b="1" dirty="0" err="1">
                <a:latin typeface="Courier New" pitchFamily="49" charset="0"/>
                <a:cs typeface="Courier New" pitchFamily="49" charset="0"/>
              </a:rPr>
              <a:t>esp</a:t>
            </a:r>
            <a:endParaRPr lang="en-US" sz="2800" b="1" dirty="0">
              <a:latin typeface="Courier New" pitchFamily="49" charset="0"/>
              <a:cs typeface="Courier New" pitchFamily="49" charset="0"/>
            </a:endParaRP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movl</a:t>
            </a:r>
            <a:r>
              <a:rPr lang="en-US" sz="2800" b="1" dirty="0">
                <a:latin typeface="Courier New" pitchFamily="49" charset="0"/>
                <a:cs typeface="Courier New" pitchFamily="49" charset="0"/>
              </a:rPr>
              <a:t>    $.LC0, 24(%</a:t>
            </a:r>
            <a:r>
              <a:rPr lang="en-US" sz="2800" b="1" dirty="0" err="1">
                <a:latin typeface="Courier New" pitchFamily="49" charset="0"/>
                <a:cs typeface="Courier New" pitchFamily="49" charset="0"/>
              </a:rPr>
              <a:t>esp</a:t>
            </a:r>
            <a:r>
              <a:rPr lang="en-US" sz="2800" b="1" dirty="0">
                <a:latin typeface="Courier New" pitchFamily="49" charset="0"/>
                <a:cs typeface="Courier New" pitchFamily="49" charset="0"/>
              </a:rPr>
              <a:t>)</a:t>
            </a: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movl</a:t>
            </a:r>
            <a:r>
              <a:rPr lang="en-US" sz="2800" b="1" dirty="0">
                <a:latin typeface="Courier New" pitchFamily="49" charset="0"/>
                <a:cs typeface="Courier New" pitchFamily="49" charset="0"/>
              </a:rPr>
              <a:t>    $0, 28(%</a:t>
            </a:r>
            <a:r>
              <a:rPr lang="en-US" sz="2800" b="1" dirty="0" err="1">
                <a:latin typeface="Courier New" pitchFamily="49" charset="0"/>
                <a:cs typeface="Courier New" pitchFamily="49" charset="0"/>
              </a:rPr>
              <a:t>esp</a:t>
            </a:r>
            <a:r>
              <a:rPr lang="en-US" sz="2800" b="1" dirty="0">
                <a:latin typeface="Courier New" pitchFamily="49" charset="0"/>
                <a:cs typeface="Courier New" pitchFamily="49" charset="0"/>
              </a:rPr>
              <a:t>)</a:t>
            </a: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movl</a:t>
            </a:r>
            <a:r>
              <a:rPr lang="en-US" sz="2800" b="1" dirty="0">
                <a:latin typeface="Courier New" pitchFamily="49" charset="0"/>
                <a:cs typeface="Courier New" pitchFamily="49" charset="0"/>
              </a:rPr>
              <a:t>    24(%</a:t>
            </a:r>
            <a:r>
              <a:rPr lang="en-US" sz="2800" b="1" dirty="0" err="1">
                <a:latin typeface="Courier New" pitchFamily="49" charset="0"/>
                <a:cs typeface="Courier New" pitchFamily="49" charset="0"/>
              </a:rPr>
              <a:t>esp</a:t>
            </a: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eax</a:t>
            </a:r>
            <a:endParaRPr lang="en-US" sz="2800" b="1" dirty="0">
              <a:latin typeface="Courier New" pitchFamily="49" charset="0"/>
              <a:cs typeface="Courier New" pitchFamily="49" charset="0"/>
            </a:endParaRP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movl</a:t>
            </a:r>
            <a:r>
              <a:rPr lang="en-US" sz="2800" b="1" dirty="0">
                <a:latin typeface="Courier New" pitchFamily="49" charset="0"/>
                <a:cs typeface="Courier New" pitchFamily="49" charset="0"/>
              </a:rPr>
              <a:t>    $0, 8(%</a:t>
            </a:r>
            <a:r>
              <a:rPr lang="en-US" sz="2800" b="1" dirty="0" err="1">
                <a:latin typeface="Courier New" pitchFamily="49" charset="0"/>
                <a:cs typeface="Courier New" pitchFamily="49" charset="0"/>
              </a:rPr>
              <a:t>esp</a:t>
            </a:r>
            <a:r>
              <a:rPr lang="en-US" sz="2800" b="1" dirty="0">
                <a:latin typeface="Courier New" pitchFamily="49" charset="0"/>
                <a:cs typeface="Courier New" pitchFamily="49" charset="0"/>
              </a:rPr>
              <a:t>)</a:t>
            </a: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leal</a:t>
            </a:r>
            <a:r>
              <a:rPr lang="en-US" sz="2800" b="1" dirty="0">
                <a:latin typeface="Courier New" pitchFamily="49" charset="0"/>
                <a:cs typeface="Courier New" pitchFamily="49" charset="0"/>
              </a:rPr>
              <a:t>    24(%</a:t>
            </a:r>
            <a:r>
              <a:rPr lang="en-US" sz="2800" b="1" dirty="0" err="1">
                <a:latin typeface="Courier New" pitchFamily="49" charset="0"/>
                <a:cs typeface="Courier New" pitchFamily="49" charset="0"/>
              </a:rPr>
              <a:t>esp</a:t>
            </a: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edx</a:t>
            </a:r>
            <a:endParaRPr lang="en-US" sz="2800" b="1" dirty="0">
              <a:latin typeface="Courier New" pitchFamily="49" charset="0"/>
              <a:cs typeface="Courier New" pitchFamily="49" charset="0"/>
            </a:endParaRP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movl</a:t>
            </a: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edx</a:t>
            </a:r>
            <a:r>
              <a:rPr lang="en-US" sz="2800" b="1" dirty="0">
                <a:latin typeface="Courier New" pitchFamily="49" charset="0"/>
                <a:cs typeface="Courier New" pitchFamily="49" charset="0"/>
              </a:rPr>
              <a:t>, 4(%</a:t>
            </a:r>
            <a:r>
              <a:rPr lang="en-US" sz="2800" b="1" dirty="0" err="1">
                <a:latin typeface="Courier New" pitchFamily="49" charset="0"/>
                <a:cs typeface="Courier New" pitchFamily="49" charset="0"/>
              </a:rPr>
              <a:t>esp</a:t>
            </a:r>
            <a:r>
              <a:rPr lang="en-US" sz="2800" b="1" dirty="0">
                <a:latin typeface="Courier New" pitchFamily="49" charset="0"/>
                <a:cs typeface="Courier New" pitchFamily="49" charset="0"/>
              </a:rPr>
              <a:t>)</a:t>
            </a: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movl</a:t>
            </a: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eax</a:t>
            </a: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esp</a:t>
            </a:r>
            <a:r>
              <a:rPr lang="en-US" sz="2800" b="1" dirty="0">
                <a:latin typeface="Courier New" pitchFamily="49" charset="0"/>
                <a:cs typeface="Courier New" pitchFamily="49" charset="0"/>
              </a:rPr>
              <a:t>)</a:t>
            </a:r>
          </a:p>
          <a:p>
            <a:pPr marL="118872" indent="0">
              <a:buNone/>
            </a:pPr>
            <a:r>
              <a:rPr lang="en-US" sz="2800" b="1" dirty="0">
                <a:latin typeface="Courier New" pitchFamily="49" charset="0"/>
                <a:cs typeface="Courier New" pitchFamily="49" charset="0"/>
              </a:rPr>
              <a:t>    call    </a:t>
            </a:r>
            <a:r>
              <a:rPr lang="en-US" sz="2800" b="1" dirty="0" err="1">
                <a:latin typeface="Courier New" pitchFamily="49" charset="0"/>
                <a:cs typeface="Courier New" pitchFamily="49" charset="0"/>
              </a:rPr>
              <a:t>execve</a:t>
            </a:r>
            <a:endParaRPr lang="en-US" sz="2800" b="1" dirty="0">
              <a:latin typeface="Courier New" pitchFamily="49" charset="0"/>
              <a:cs typeface="Courier New" pitchFamily="49" charset="0"/>
            </a:endParaRPr>
          </a:p>
          <a:p>
            <a:pPr marL="118872" indent="0">
              <a:buNone/>
            </a:pPr>
            <a:r>
              <a:rPr lang="en-US" sz="2800" b="1" dirty="0">
                <a:latin typeface="Courier New" pitchFamily="49" charset="0"/>
                <a:cs typeface="Courier New" pitchFamily="49" charset="0"/>
              </a:rPr>
              <a:t>    leave</a:t>
            </a:r>
          </a:p>
          <a:p>
            <a:pPr marL="118872" indent="0">
              <a:buNone/>
            </a:pPr>
            <a:r>
              <a:rPr lang="en-US" sz="2800" b="1" dirty="0">
                <a:latin typeface="Courier New" pitchFamily="49" charset="0"/>
                <a:cs typeface="Courier New" pitchFamily="49" charset="0"/>
              </a:rPr>
              <a:t>    </a:t>
            </a:r>
            <a:r>
              <a:rPr lang="en-US" sz="2800" b="1" dirty="0" smtClean="0">
                <a:latin typeface="Courier New" pitchFamily="49" charset="0"/>
                <a:cs typeface="Courier New" pitchFamily="49" charset="0"/>
              </a:rPr>
              <a:t>ret</a:t>
            </a:r>
            <a:endParaRPr lang="en-US" sz="2800" b="1" dirty="0">
              <a:latin typeface="Courier New" pitchFamily="49" charset="0"/>
              <a:cs typeface="Courier New" pitchFamily="49" charset="0"/>
            </a:endParaRPr>
          </a:p>
        </p:txBody>
      </p:sp>
      <p:sp>
        <p:nvSpPr>
          <p:cNvPr id="5" name="TextBox 4"/>
          <p:cNvSpPr txBox="1"/>
          <p:nvPr/>
        </p:nvSpPr>
        <p:spPr>
          <a:xfrm>
            <a:off x="7620000" y="2958405"/>
            <a:ext cx="4064000" cy="954107"/>
          </a:xfrm>
          <a:prstGeom prst="rect">
            <a:avLst/>
          </a:prstGeom>
          <a:solidFill>
            <a:schemeClr val="bg1"/>
          </a:solidFill>
          <a:ln w="31750">
            <a:solidFill>
              <a:schemeClr val="tx1"/>
            </a:solidFill>
          </a:ln>
        </p:spPr>
        <p:txBody>
          <a:bodyPr wrap="square" rtlCol="0">
            <a:spAutoFit/>
          </a:bodyPr>
          <a:lstStyle/>
          <a:p>
            <a:r>
              <a:rPr lang="en-US" sz="2800" dirty="0" smtClean="0">
                <a:cs typeface="Courier New" pitchFamily="49" charset="0"/>
              </a:rPr>
              <a:t>Copy/paste -&gt; 	exploit?</a:t>
            </a:r>
            <a:endParaRPr lang="en-US" sz="2800" dirty="0">
              <a:cs typeface="Courier New" pitchFamily="49" charset="0"/>
            </a:endParaRPr>
          </a:p>
        </p:txBody>
      </p:sp>
    </p:spTree>
    <p:extLst>
      <p:ext uri="{BB962C8B-B14F-4D97-AF65-F5344CB8AC3E}">
        <p14:creationId xmlns:p14="http://schemas.microsoft.com/office/powerpoint/2010/main" val="262669373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5" name="Content Placeholder 4"/>
          <p:cNvSpPr>
            <a:spLocks noGrp="1"/>
          </p:cNvSpPr>
          <p:nvPr>
            <p:ph idx="1"/>
          </p:nvPr>
        </p:nvSpPr>
        <p:spPr>
          <a:xfrm>
            <a:off x="609600" y="1775191"/>
            <a:ext cx="10972800" cy="4778009"/>
          </a:xfrm>
        </p:spPr>
        <p:txBody>
          <a:bodyPr>
            <a:normAutofit fontScale="92500" lnSpcReduction="20000"/>
          </a:bodyPr>
          <a:lstStyle/>
          <a:p>
            <a:r>
              <a:rPr lang="en-US" dirty="0" smtClean="0"/>
              <a:t>Computer</a:t>
            </a:r>
          </a:p>
          <a:p>
            <a:pPr lvl="1"/>
            <a:r>
              <a:rPr lang="en-US" dirty="0" smtClean="0"/>
              <a:t>CPU</a:t>
            </a:r>
          </a:p>
          <a:p>
            <a:pPr lvl="1"/>
            <a:r>
              <a:rPr lang="en-US" dirty="0" smtClean="0"/>
              <a:t>Instructions</a:t>
            </a:r>
          </a:p>
          <a:p>
            <a:r>
              <a:rPr lang="en-US" dirty="0" smtClean="0"/>
              <a:t>The Stack (x86)</a:t>
            </a:r>
          </a:p>
          <a:p>
            <a:pPr lvl="1"/>
            <a:r>
              <a:rPr lang="en-US" dirty="0" smtClean="0"/>
              <a:t>What is a stack</a:t>
            </a:r>
          </a:p>
          <a:p>
            <a:pPr lvl="1"/>
            <a:r>
              <a:rPr lang="en-US" dirty="0" smtClean="0"/>
              <a:t>How it is used by programs</a:t>
            </a:r>
          </a:p>
          <a:p>
            <a:pPr lvl="1"/>
            <a:r>
              <a:rPr lang="en-US" dirty="0" smtClean="0"/>
              <a:t>Technical details</a:t>
            </a:r>
          </a:p>
          <a:p>
            <a:r>
              <a:rPr lang="en-US" dirty="0" smtClean="0"/>
              <a:t>Buffer overflows</a:t>
            </a:r>
          </a:p>
          <a:p>
            <a:endParaRPr lang="en-US" dirty="0"/>
          </a:p>
          <a:p>
            <a:r>
              <a:rPr lang="en-US" dirty="0" smtClean="0"/>
              <a:t>Adapted from Aleph One’s “Smashing the Stack for Fun and Profit”</a:t>
            </a:r>
          </a:p>
          <a:p>
            <a:endParaRPr lang="en-US" dirty="0" smtClean="0"/>
          </a:p>
        </p:txBody>
      </p:sp>
    </p:spTree>
    <p:extLst>
      <p:ext uri="{BB962C8B-B14F-4D97-AF65-F5344CB8AC3E}">
        <p14:creationId xmlns:p14="http://schemas.microsoft.com/office/powerpoint/2010/main" val="178243942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Run a shell</a:t>
            </a:r>
            <a:endParaRPr lang="en-US" dirty="0"/>
          </a:p>
        </p:txBody>
      </p:sp>
      <p:sp>
        <p:nvSpPr>
          <p:cNvPr id="3" name="Content Placeholder 2"/>
          <p:cNvSpPr>
            <a:spLocks noGrp="1"/>
          </p:cNvSpPr>
          <p:nvPr>
            <p:ph idx="1"/>
          </p:nvPr>
        </p:nvSpPr>
        <p:spPr>
          <a:xfrm>
            <a:off x="203200" y="1600200"/>
            <a:ext cx="11988800" cy="4876800"/>
          </a:xfrm>
        </p:spPr>
        <p:txBody>
          <a:bodyPr>
            <a:normAutofit fontScale="70000" lnSpcReduction="20000"/>
          </a:bodyPr>
          <a:lstStyle/>
          <a:p>
            <a:pPr marL="118872" indent="0">
              <a:buNone/>
            </a:pPr>
            <a:r>
              <a:rPr lang="en-US" sz="2800" b="1" dirty="0">
                <a:latin typeface="Courier New" pitchFamily="49" charset="0"/>
                <a:cs typeface="Courier New" pitchFamily="49" charset="0"/>
              </a:rPr>
              <a:t>main:</a:t>
            </a: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pushl</a:t>
            </a: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ebp</a:t>
            </a:r>
            <a:endParaRPr lang="en-US" sz="2800" b="1" dirty="0">
              <a:latin typeface="Courier New" pitchFamily="49" charset="0"/>
              <a:cs typeface="Courier New" pitchFamily="49" charset="0"/>
            </a:endParaRP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movl</a:t>
            </a: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esp</a:t>
            </a: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ebp</a:t>
            </a:r>
            <a:endParaRPr lang="en-US" sz="2800" b="1" dirty="0">
              <a:latin typeface="Courier New" pitchFamily="49" charset="0"/>
              <a:cs typeface="Courier New" pitchFamily="49" charset="0"/>
            </a:endParaRP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andl</a:t>
            </a:r>
            <a:r>
              <a:rPr lang="en-US" sz="2800" b="1" dirty="0">
                <a:latin typeface="Courier New" pitchFamily="49" charset="0"/>
                <a:cs typeface="Courier New" pitchFamily="49" charset="0"/>
              </a:rPr>
              <a:t>    $-16, %</a:t>
            </a:r>
            <a:r>
              <a:rPr lang="en-US" sz="2800" b="1" dirty="0" err="1">
                <a:latin typeface="Courier New" pitchFamily="49" charset="0"/>
                <a:cs typeface="Courier New" pitchFamily="49" charset="0"/>
              </a:rPr>
              <a:t>esp</a:t>
            </a:r>
            <a:endParaRPr lang="en-US" sz="2800" b="1" dirty="0">
              <a:latin typeface="Courier New" pitchFamily="49" charset="0"/>
              <a:cs typeface="Courier New" pitchFamily="49" charset="0"/>
            </a:endParaRP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subl</a:t>
            </a:r>
            <a:r>
              <a:rPr lang="en-US" sz="2800" b="1" dirty="0">
                <a:latin typeface="Courier New" pitchFamily="49" charset="0"/>
                <a:cs typeface="Courier New" pitchFamily="49" charset="0"/>
              </a:rPr>
              <a:t>    $32, %</a:t>
            </a:r>
            <a:r>
              <a:rPr lang="en-US" sz="2800" b="1" dirty="0" err="1">
                <a:latin typeface="Courier New" pitchFamily="49" charset="0"/>
                <a:cs typeface="Courier New" pitchFamily="49" charset="0"/>
              </a:rPr>
              <a:t>esp</a:t>
            </a:r>
            <a:endParaRPr lang="en-US" sz="2800" b="1" dirty="0">
              <a:latin typeface="Courier New" pitchFamily="49" charset="0"/>
              <a:cs typeface="Courier New" pitchFamily="49" charset="0"/>
            </a:endParaRP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movl</a:t>
            </a:r>
            <a:r>
              <a:rPr lang="en-US" sz="2800" b="1" dirty="0">
                <a:latin typeface="Courier New" pitchFamily="49" charset="0"/>
                <a:cs typeface="Courier New" pitchFamily="49" charset="0"/>
              </a:rPr>
              <a:t>    </a:t>
            </a:r>
            <a:r>
              <a:rPr lang="en-US" sz="2800" b="1" dirty="0">
                <a:solidFill>
                  <a:srgbClr val="FF0000"/>
                </a:solidFill>
                <a:latin typeface="Courier New" pitchFamily="49" charset="0"/>
                <a:cs typeface="Courier New" pitchFamily="49" charset="0"/>
              </a:rPr>
              <a:t>$.LC0, </a:t>
            </a:r>
            <a:r>
              <a:rPr lang="en-US" sz="2800" b="1" dirty="0">
                <a:latin typeface="Courier New" pitchFamily="49" charset="0"/>
                <a:cs typeface="Courier New" pitchFamily="49" charset="0"/>
              </a:rPr>
              <a:t>24(%</a:t>
            </a:r>
            <a:r>
              <a:rPr lang="en-US" sz="2800" b="1" dirty="0" err="1">
                <a:latin typeface="Courier New" pitchFamily="49" charset="0"/>
                <a:cs typeface="Courier New" pitchFamily="49" charset="0"/>
              </a:rPr>
              <a:t>esp</a:t>
            </a:r>
            <a:r>
              <a:rPr lang="en-US" sz="2800" b="1" dirty="0">
                <a:latin typeface="Courier New" pitchFamily="49" charset="0"/>
                <a:cs typeface="Courier New" pitchFamily="49" charset="0"/>
              </a:rPr>
              <a:t>)</a:t>
            </a: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movl</a:t>
            </a:r>
            <a:r>
              <a:rPr lang="en-US" sz="2800" b="1" dirty="0">
                <a:latin typeface="Courier New" pitchFamily="49" charset="0"/>
                <a:cs typeface="Courier New" pitchFamily="49" charset="0"/>
              </a:rPr>
              <a:t>    $0, 28(%</a:t>
            </a:r>
            <a:r>
              <a:rPr lang="en-US" sz="2800" b="1" dirty="0" err="1">
                <a:latin typeface="Courier New" pitchFamily="49" charset="0"/>
                <a:cs typeface="Courier New" pitchFamily="49" charset="0"/>
              </a:rPr>
              <a:t>esp</a:t>
            </a:r>
            <a:r>
              <a:rPr lang="en-US" sz="2800" b="1" dirty="0">
                <a:latin typeface="Courier New" pitchFamily="49" charset="0"/>
                <a:cs typeface="Courier New" pitchFamily="49" charset="0"/>
              </a:rPr>
              <a:t>)</a:t>
            </a: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movl</a:t>
            </a:r>
            <a:r>
              <a:rPr lang="en-US" sz="2800" b="1" dirty="0">
                <a:latin typeface="Courier New" pitchFamily="49" charset="0"/>
                <a:cs typeface="Courier New" pitchFamily="49" charset="0"/>
              </a:rPr>
              <a:t>    24(%</a:t>
            </a:r>
            <a:r>
              <a:rPr lang="en-US" sz="2800" b="1" dirty="0" err="1">
                <a:latin typeface="Courier New" pitchFamily="49" charset="0"/>
                <a:cs typeface="Courier New" pitchFamily="49" charset="0"/>
              </a:rPr>
              <a:t>esp</a:t>
            </a: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eax</a:t>
            </a:r>
            <a:endParaRPr lang="en-US" sz="2800" b="1" dirty="0">
              <a:latin typeface="Courier New" pitchFamily="49" charset="0"/>
              <a:cs typeface="Courier New" pitchFamily="49" charset="0"/>
            </a:endParaRP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movl</a:t>
            </a:r>
            <a:r>
              <a:rPr lang="en-US" sz="2800" b="1" dirty="0">
                <a:latin typeface="Courier New" pitchFamily="49" charset="0"/>
                <a:cs typeface="Courier New" pitchFamily="49" charset="0"/>
              </a:rPr>
              <a:t>    $0, 8(%</a:t>
            </a:r>
            <a:r>
              <a:rPr lang="en-US" sz="2800" b="1" dirty="0" err="1">
                <a:latin typeface="Courier New" pitchFamily="49" charset="0"/>
                <a:cs typeface="Courier New" pitchFamily="49" charset="0"/>
              </a:rPr>
              <a:t>esp</a:t>
            </a:r>
            <a:r>
              <a:rPr lang="en-US" sz="2800" b="1" dirty="0">
                <a:latin typeface="Courier New" pitchFamily="49" charset="0"/>
                <a:cs typeface="Courier New" pitchFamily="49" charset="0"/>
              </a:rPr>
              <a:t>)</a:t>
            </a: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leal</a:t>
            </a:r>
            <a:r>
              <a:rPr lang="en-US" sz="2800" b="1" dirty="0">
                <a:latin typeface="Courier New" pitchFamily="49" charset="0"/>
                <a:cs typeface="Courier New" pitchFamily="49" charset="0"/>
              </a:rPr>
              <a:t>    24(%</a:t>
            </a:r>
            <a:r>
              <a:rPr lang="en-US" sz="2800" b="1" dirty="0" err="1">
                <a:latin typeface="Courier New" pitchFamily="49" charset="0"/>
                <a:cs typeface="Courier New" pitchFamily="49" charset="0"/>
              </a:rPr>
              <a:t>esp</a:t>
            </a: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edx</a:t>
            </a:r>
            <a:endParaRPr lang="en-US" sz="2800" b="1" dirty="0">
              <a:latin typeface="Courier New" pitchFamily="49" charset="0"/>
              <a:cs typeface="Courier New" pitchFamily="49" charset="0"/>
            </a:endParaRP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movl</a:t>
            </a: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edx</a:t>
            </a:r>
            <a:r>
              <a:rPr lang="en-US" sz="2800" b="1" dirty="0">
                <a:latin typeface="Courier New" pitchFamily="49" charset="0"/>
                <a:cs typeface="Courier New" pitchFamily="49" charset="0"/>
              </a:rPr>
              <a:t>, 4(%</a:t>
            </a:r>
            <a:r>
              <a:rPr lang="en-US" sz="2800" b="1" dirty="0" err="1">
                <a:latin typeface="Courier New" pitchFamily="49" charset="0"/>
                <a:cs typeface="Courier New" pitchFamily="49" charset="0"/>
              </a:rPr>
              <a:t>esp</a:t>
            </a:r>
            <a:r>
              <a:rPr lang="en-US" sz="2800" b="1" dirty="0">
                <a:latin typeface="Courier New" pitchFamily="49" charset="0"/>
                <a:cs typeface="Courier New" pitchFamily="49" charset="0"/>
              </a:rPr>
              <a:t>)</a:t>
            </a:r>
          </a:p>
          <a:p>
            <a:pPr marL="118872" indent="0">
              <a:buNone/>
            </a:pP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movl</a:t>
            </a: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eax</a:t>
            </a:r>
            <a:r>
              <a:rPr lang="en-US" sz="2800" b="1" dirty="0">
                <a:latin typeface="Courier New" pitchFamily="49" charset="0"/>
                <a:cs typeface="Courier New" pitchFamily="49" charset="0"/>
              </a:rPr>
              <a:t>, (%</a:t>
            </a:r>
            <a:r>
              <a:rPr lang="en-US" sz="2800" b="1" dirty="0" err="1">
                <a:latin typeface="Courier New" pitchFamily="49" charset="0"/>
                <a:cs typeface="Courier New" pitchFamily="49" charset="0"/>
              </a:rPr>
              <a:t>esp</a:t>
            </a:r>
            <a:r>
              <a:rPr lang="en-US" sz="2800" b="1" dirty="0">
                <a:latin typeface="Courier New" pitchFamily="49" charset="0"/>
                <a:cs typeface="Courier New" pitchFamily="49" charset="0"/>
              </a:rPr>
              <a:t>)</a:t>
            </a:r>
          </a:p>
          <a:p>
            <a:pPr marL="118872" indent="0">
              <a:buNone/>
            </a:pPr>
            <a:r>
              <a:rPr lang="en-US" sz="2800" b="1" dirty="0">
                <a:latin typeface="Courier New" pitchFamily="49" charset="0"/>
                <a:cs typeface="Courier New" pitchFamily="49" charset="0"/>
              </a:rPr>
              <a:t>    call    </a:t>
            </a:r>
            <a:r>
              <a:rPr lang="en-US" sz="2800" b="1" dirty="0" err="1">
                <a:solidFill>
                  <a:srgbClr val="FF0000"/>
                </a:solidFill>
                <a:latin typeface="Courier New" pitchFamily="49" charset="0"/>
                <a:cs typeface="Courier New" pitchFamily="49" charset="0"/>
              </a:rPr>
              <a:t>execve</a:t>
            </a:r>
            <a:endParaRPr lang="en-US" sz="2800" b="1" dirty="0">
              <a:solidFill>
                <a:srgbClr val="FF0000"/>
              </a:solidFill>
              <a:latin typeface="Courier New" pitchFamily="49" charset="0"/>
              <a:cs typeface="Courier New" pitchFamily="49" charset="0"/>
            </a:endParaRPr>
          </a:p>
          <a:p>
            <a:pPr marL="118872" indent="0">
              <a:buNone/>
            </a:pPr>
            <a:r>
              <a:rPr lang="en-US" sz="2800" b="1" dirty="0">
                <a:latin typeface="Courier New" pitchFamily="49" charset="0"/>
                <a:cs typeface="Courier New" pitchFamily="49" charset="0"/>
              </a:rPr>
              <a:t>    leave</a:t>
            </a:r>
          </a:p>
          <a:p>
            <a:pPr marL="118872" indent="0">
              <a:buNone/>
            </a:pPr>
            <a:r>
              <a:rPr lang="en-US" sz="2800" b="1" dirty="0">
                <a:latin typeface="Courier New" pitchFamily="49" charset="0"/>
                <a:cs typeface="Courier New" pitchFamily="49" charset="0"/>
              </a:rPr>
              <a:t>    </a:t>
            </a:r>
            <a:r>
              <a:rPr lang="en-US" sz="2800" b="1" dirty="0" smtClean="0">
                <a:latin typeface="Courier New" pitchFamily="49" charset="0"/>
                <a:cs typeface="Courier New" pitchFamily="49" charset="0"/>
              </a:rPr>
              <a:t>ret</a:t>
            </a:r>
            <a:endParaRPr lang="en-US" sz="2800" b="1" dirty="0">
              <a:latin typeface="Courier New" pitchFamily="49" charset="0"/>
              <a:cs typeface="Courier New" pitchFamily="49" charset="0"/>
            </a:endParaRPr>
          </a:p>
        </p:txBody>
      </p:sp>
      <p:sp>
        <p:nvSpPr>
          <p:cNvPr id="4" name="TextBox 3"/>
          <p:cNvSpPr txBox="1"/>
          <p:nvPr/>
        </p:nvSpPr>
        <p:spPr>
          <a:xfrm>
            <a:off x="7620000" y="2958405"/>
            <a:ext cx="4064000" cy="954107"/>
          </a:xfrm>
          <a:prstGeom prst="rect">
            <a:avLst/>
          </a:prstGeom>
          <a:solidFill>
            <a:schemeClr val="bg1"/>
          </a:solidFill>
          <a:ln w="31750">
            <a:solidFill>
              <a:schemeClr val="tx1"/>
            </a:solidFill>
          </a:ln>
        </p:spPr>
        <p:txBody>
          <a:bodyPr wrap="square" rtlCol="0">
            <a:spAutoFit/>
          </a:bodyPr>
          <a:lstStyle/>
          <a:p>
            <a:r>
              <a:rPr lang="en-US" sz="2800" dirty="0" smtClean="0">
                <a:cs typeface="Courier New" pitchFamily="49" charset="0"/>
              </a:rPr>
              <a:t>Copy/paste -&gt; 	exploit?</a:t>
            </a:r>
            <a:endParaRPr lang="en-US" sz="2800" dirty="0">
              <a:cs typeface="Courier New" pitchFamily="49" charset="0"/>
            </a:endParaRPr>
          </a:p>
        </p:txBody>
      </p:sp>
    </p:spTree>
    <p:extLst>
      <p:ext uri="{BB962C8B-B14F-4D97-AF65-F5344CB8AC3E}">
        <p14:creationId xmlns:p14="http://schemas.microsoft.com/office/powerpoint/2010/main" val="401796620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Statically include </a:t>
            </a:r>
            <a:r>
              <a:rPr lang="en-US" dirty="0" err="1" smtClean="0"/>
              <a:t>execve</a:t>
            </a:r>
            <a:endParaRPr lang="en-US" dirty="0"/>
          </a:p>
        </p:txBody>
      </p:sp>
      <p:sp>
        <p:nvSpPr>
          <p:cNvPr id="3" name="Content Placeholder 2"/>
          <p:cNvSpPr>
            <a:spLocks noGrp="1"/>
          </p:cNvSpPr>
          <p:nvPr>
            <p:ph idx="1"/>
          </p:nvPr>
        </p:nvSpPr>
        <p:spPr/>
        <p:txBody>
          <a:bodyPr>
            <a:noAutofit/>
          </a:bodyPr>
          <a:lstStyle/>
          <a:p>
            <a:pPr marL="118872" indent="0">
              <a:buNone/>
            </a:pPr>
            <a:endParaRPr lang="en-US" sz="1800" b="1" dirty="0" smtClean="0">
              <a:latin typeface="Courier New" pitchFamily="49" charset="0"/>
              <a:cs typeface="Courier New" pitchFamily="49" charset="0"/>
            </a:endParaRPr>
          </a:p>
          <a:p>
            <a:pPr marL="118872" indent="0">
              <a:buNone/>
            </a:pPr>
            <a:endParaRPr lang="en-US" sz="1800" b="1" dirty="0">
              <a:latin typeface="Courier New" pitchFamily="49" charset="0"/>
              <a:cs typeface="Courier New" pitchFamily="49" charset="0"/>
            </a:endParaRPr>
          </a:p>
          <a:p>
            <a:pPr marL="118872" indent="0">
              <a:buNone/>
            </a:pPr>
            <a:r>
              <a:rPr lang="en-US" sz="1800" b="1" dirty="0">
                <a:latin typeface="Courier New" pitchFamily="49" charset="0"/>
                <a:cs typeface="Courier New" pitchFamily="49" charset="0"/>
              </a:rPr>
              <a:t/>
            </a:r>
            <a:br>
              <a:rPr lang="en-US" sz="1800" b="1" dirty="0">
                <a:latin typeface="Courier New" pitchFamily="49" charset="0"/>
                <a:cs typeface="Courier New" pitchFamily="49" charset="0"/>
              </a:rPr>
            </a:br>
            <a:r>
              <a:rPr lang="en-US" sz="1800" b="1" dirty="0" smtClean="0">
                <a:latin typeface="Courier New" pitchFamily="49" charset="0"/>
                <a:cs typeface="Courier New" pitchFamily="49" charset="0"/>
              </a:rPr>
              <a:t>&lt;__</a:t>
            </a:r>
            <a:r>
              <a:rPr lang="en-US" sz="1800" b="1" dirty="0" err="1" smtClean="0">
                <a:latin typeface="Courier New" pitchFamily="49" charset="0"/>
                <a:cs typeface="Courier New" pitchFamily="49" charset="0"/>
              </a:rPr>
              <a:t>execve</a:t>
            </a:r>
            <a:r>
              <a:rPr lang="en-US" sz="1800" b="1" dirty="0" smtClean="0">
                <a:latin typeface="Courier New" pitchFamily="49" charset="0"/>
                <a:cs typeface="Courier New" pitchFamily="49" charset="0"/>
              </a:rPr>
              <a:t>&gt;:</a:t>
            </a:r>
          </a:p>
          <a:p>
            <a:pPr marL="118872" indent="0">
              <a:buNone/>
            </a:pPr>
            <a:r>
              <a:rPr lang="en-US" sz="1800" b="1" dirty="0" smtClean="0">
                <a:latin typeface="Courier New" pitchFamily="49" charset="0"/>
                <a:cs typeface="Courier New" pitchFamily="49" charset="0"/>
              </a:rPr>
              <a:t>push   </a:t>
            </a:r>
            <a:r>
              <a:rPr lang="en-US" sz="1800" b="1" dirty="0">
                <a:latin typeface="Courier New" pitchFamily="49" charset="0"/>
                <a:cs typeface="Courier New" pitchFamily="49" charset="0"/>
              </a:rPr>
              <a:t>%</a:t>
            </a:r>
            <a:r>
              <a:rPr lang="en-US" sz="1800" b="1" dirty="0" err="1">
                <a:latin typeface="Courier New" pitchFamily="49" charset="0"/>
                <a:cs typeface="Courier New" pitchFamily="49" charset="0"/>
              </a:rPr>
              <a:t>ebp</a:t>
            </a:r>
            <a:r>
              <a:rPr lang="en-US" sz="1800" b="1" dirty="0">
                <a:latin typeface="Courier New" pitchFamily="49" charset="0"/>
                <a:cs typeface="Courier New" pitchFamily="49" charset="0"/>
              </a:rPr>
              <a:t>        </a:t>
            </a:r>
            <a:r>
              <a:rPr lang="en-US" sz="1800" b="1" dirty="0" smtClean="0">
                <a:latin typeface="Courier New" pitchFamily="49" charset="0"/>
                <a:cs typeface="Courier New" pitchFamily="49" charset="0"/>
              </a:rPr>
              <a:t>      # ] function</a:t>
            </a:r>
            <a:endParaRPr lang="en-US" sz="1800" b="1" dirty="0">
              <a:latin typeface="Courier New" pitchFamily="49" charset="0"/>
              <a:cs typeface="Courier New" pitchFamily="49" charset="0"/>
            </a:endParaRPr>
          </a:p>
          <a:p>
            <a:pPr marL="118872" indent="0">
              <a:buNone/>
            </a:pPr>
            <a:r>
              <a:rPr lang="en-US" sz="1800" b="1" dirty="0" err="1">
                <a:latin typeface="Courier New" pitchFamily="49" charset="0"/>
                <a:cs typeface="Courier New" pitchFamily="49" charset="0"/>
              </a:rPr>
              <a:t>mov</a:t>
            </a:r>
            <a:r>
              <a:rPr lang="en-US" sz="1800" b="1" dirty="0">
                <a:latin typeface="Courier New" pitchFamily="49" charset="0"/>
                <a:cs typeface="Courier New" pitchFamily="49" charset="0"/>
              </a:rPr>
              <a:t>    %</a:t>
            </a:r>
            <a:r>
              <a:rPr lang="en-US" sz="1800" b="1" dirty="0" err="1">
                <a:latin typeface="Courier New" pitchFamily="49" charset="0"/>
                <a:cs typeface="Courier New" pitchFamily="49" charset="0"/>
              </a:rPr>
              <a:t>esp</a:t>
            </a:r>
            <a:r>
              <a:rPr lang="en-US" sz="1800" b="1" dirty="0">
                <a:latin typeface="Courier New" pitchFamily="49" charset="0"/>
                <a:cs typeface="Courier New" pitchFamily="49" charset="0"/>
              </a:rPr>
              <a:t>,%</a:t>
            </a:r>
            <a:r>
              <a:rPr lang="en-US" sz="1800" b="1" dirty="0" err="1">
                <a:latin typeface="Courier New" pitchFamily="49" charset="0"/>
                <a:cs typeface="Courier New" pitchFamily="49" charset="0"/>
              </a:rPr>
              <a:t>ebp</a:t>
            </a:r>
            <a:r>
              <a:rPr lang="en-US" sz="1800" b="1" dirty="0">
                <a:latin typeface="Courier New" pitchFamily="49" charset="0"/>
                <a:cs typeface="Courier New" pitchFamily="49" charset="0"/>
              </a:rPr>
              <a:t>   </a:t>
            </a:r>
            <a:r>
              <a:rPr lang="en-US" sz="1800" b="1" dirty="0" smtClean="0">
                <a:latin typeface="Courier New" pitchFamily="49" charset="0"/>
                <a:cs typeface="Courier New" pitchFamily="49" charset="0"/>
              </a:rPr>
              <a:t>      # </a:t>
            </a:r>
            <a:r>
              <a:rPr lang="en-US" sz="1800" b="1" dirty="0">
                <a:latin typeface="Courier New" pitchFamily="49" charset="0"/>
                <a:cs typeface="Courier New" pitchFamily="49" charset="0"/>
              </a:rPr>
              <a:t>] prolog</a:t>
            </a:r>
          </a:p>
          <a:p>
            <a:pPr marL="118872" indent="0">
              <a:buNone/>
            </a:pPr>
            <a:endParaRPr lang="en-US" sz="1800" b="1" dirty="0" smtClean="0">
              <a:latin typeface="Courier New" pitchFamily="49" charset="0"/>
              <a:cs typeface="Courier New" pitchFamily="49" charset="0"/>
            </a:endParaRPr>
          </a:p>
          <a:p>
            <a:pPr marL="118872" indent="0">
              <a:buNone/>
            </a:pPr>
            <a:r>
              <a:rPr lang="en-US" sz="1800" b="1" dirty="0" err="1" smtClean="0">
                <a:latin typeface="Courier New" pitchFamily="49" charset="0"/>
                <a:cs typeface="Courier New" pitchFamily="49" charset="0"/>
              </a:rPr>
              <a:t>mov</a:t>
            </a:r>
            <a:r>
              <a:rPr lang="en-US" sz="1800" b="1" dirty="0" smtClean="0">
                <a:latin typeface="Courier New" pitchFamily="49" charset="0"/>
                <a:cs typeface="Courier New" pitchFamily="49" charset="0"/>
              </a:rPr>
              <a:t>    </a:t>
            </a:r>
            <a:r>
              <a:rPr lang="en-US" sz="1800" b="1" dirty="0">
                <a:latin typeface="Courier New" pitchFamily="49" charset="0"/>
                <a:cs typeface="Courier New" pitchFamily="49" charset="0"/>
              </a:rPr>
              <a:t>0x10(%</a:t>
            </a:r>
            <a:r>
              <a:rPr lang="en-US" sz="1800" b="1" dirty="0" err="1">
                <a:latin typeface="Courier New" pitchFamily="49" charset="0"/>
                <a:cs typeface="Courier New" pitchFamily="49" charset="0"/>
              </a:rPr>
              <a:t>ebp</a:t>
            </a:r>
            <a:r>
              <a:rPr lang="en-US" sz="1800" b="1" dirty="0">
                <a:latin typeface="Courier New" pitchFamily="49" charset="0"/>
                <a:cs typeface="Courier New" pitchFamily="49" charset="0"/>
              </a:rPr>
              <a:t>),%</a:t>
            </a:r>
            <a:r>
              <a:rPr lang="en-US" sz="1800" b="1" dirty="0" err="1">
                <a:latin typeface="Courier New" pitchFamily="49" charset="0"/>
                <a:cs typeface="Courier New" pitchFamily="49" charset="0"/>
              </a:rPr>
              <a:t>edx</a:t>
            </a:r>
            <a:r>
              <a:rPr lang="en-US" sz="1800" b="1" dirty="0">
                <a:latin typeface="Courier New" pitchFamily="49" charset="0"/>
                <a:cs typeface="Courier New" pitchFamily="49" charset="0"/>
              </a:rPr>
              <a:t>  </a:t>
            </a:r>
            <a:r>
              <a:rPr lang="en-US" sz="1800" b="1" dirty="0" smtClean="0">
                <a:latin typeface="Courier New" pitchFamily="49" charset="0"/>
                <a:cs typeface="Courier New" pitchFamily="49" charset="0"/>
              </a:rPr>
              <a:t> # </a:t>
            </a:r>
            <a:r>
              <a:rPr lang="en-US" sz="1800" b="1" dirty="0">
                <a:latin typeface="Courier New" pitchFamily="49" charset="0"/>
                <a:cs typeface="Courier New" pitchFamily="49" charset="0"/>
              </a:rPr>
              <a:t>%</a:t>
            </a:r>
            <a:r>
              <a:rPr lang="en-US" sz="1800" b="1" dirty="0" err="1">
                <a:latin typeface="Courier New" pitchFamily="49" charset="0"/>
                <a:cs typeface="Courier New" pitchFamily="49" charset="0"/>
              </a:rPr>
              <a:t>edx</a:t>
            </a:r>
            <a:r>
              <a:rPr lang="en-US" sz="1800" b="1" dirty="0">
                <a:latin typeface="Courier New" pitchFamily="49" charset="0"/>
                <a:cs typeface="Courier New" pitchFamily="49" charset="0"/>
              </a:rPr>
              <a:t> = </a:t>
            </a:r>
            <a:r>
              <a:rPr lang="en-US" sz="1800" b="1" dirty="0" err="1">
                <a:latin typeface="Courier New" pitchFamily="49" charset="0"/>
                <a:cs typeface="Courier New" pitchFamily="49" charset="0"/>
              </a:rPr>
              <a:t>envp</a:t>
            </a:r>
            <a:endParaRPr lang="en-US" sz="1800" b="1" dirty="0">
              <a:latin typeface="Courier New" pitchFamily="49" charset="0"/>
              <a:cs typeface="Courier New" pitchFamily="49" charset="0"/>
            </a:endParaRPr>
          </a:p>
          <a:p>
            <a:pPr marL="118872" indent="0">
              <a:buNone/>
            </a:pPr>
            <a:r>
              <a:rPr lang="en-US" sz="1800" b="1" dirty="0">
                <a:latin typeface="Courier New" pitchFamily="49" charset="0"/>
                <a:cs typeface="Courier New" pitchFamily="49" charset="0"/>
              </a:rPr>
              <a:t>push   %</a:t>
            </a:r>
            <a:r>
              <a:rPr lang="en-US" sz="1800" b="1" dirty="0" err="1">
                <a:latin typeface="Courier New" pitchFamily="49" charset="0"/>
                <a:cs typeface="Courier New" pitchFamily="49" charset="0"/>
              </a:rPr>
              <a:t>ebx</a:t>
            </a:r>
            <a:r>
              <a:rPr lang="en-US" sz="1800" b="1" dirty="0">
                <a:latin typeface="Courier New" pitchFamily="49" charset="0"/>
                <a:cs typeface="Courier New" pitchFamily="49" charset="0"/>
              </a:rPr>
              <a:t>              </a:t>
            </a:r>
            <a:r>
              <a:rPr lang="en-US" sz="1800" b="1" dirty="0" smtClean="0">
                <a:latin typeface="Courier New" pitchFamily="49" charset="0"/>
                <a:cs typeface="Courier New" pitchFamily="49" charset="0"/>
              </a:rPr>
              <a:t># </a:t>
            </a:r>
            <a:r>
              <a:rPr lang="en-US" sz="1800" b="1" dirty="0" err="1">
                <a:latin typeface="Courier New" pitchFamily="49" charset="0"/>
                <a:cs typeface="Courier New" pitchFamily="49" charset="0"/>
              </a:rPr>
              <a:t>callee</a:t>
            </a:r>
            <a:r>
              <a:rPr lang="en-US" sz="1800" b="1" dirty="0">
                <a:latin typeface="Courier New" pitchFamily="49" charset="0"/>
                <a:cs typeface="Courier New" pitchFamily="49" charset="0"/>
              </a:rPr>
              <a:t> </a:t>
            </a:r>
            <a:r>
              <a:rPr lang="en-US" sz="1800" b="1" dirty="0" smtClean="0">
                <a:latin typeface="Courier New" pitchFamily="49" charset="0"/>
                <a:cs typeface="Courier New" pitchFamily="49" charset="0"/>
              </a:rPr>
              <a:t>save %</a:t>
            </a:r>
            <a:r>
              <a:rPr lang="en-US" sz="1800" b="1" dirty="0" err="1" smtClean="0">
                <a:latin typeface="Courier New" pitchFamily="49" charset="0"/>
                <a:cs typeface="Courier New" pitchFamily="49" charset="0"/>
              </a:rPr>
              <a:t>ebx</a:t>
            </a:r>
            <a:endParaRPr lang="en-US" sz="1800" b="1" dirty="0">
              <a:latin typeface="Courier New" pitchFamily="49" charset="0"/>
              <a:cs typeface="Courier New" pitchFamily="49" charset="0"/>
            </a:endParaRPr>
          </a:p>
          <a:p>
            <a:pPr marL="118872" indent="0">
              <a:buNone/>
            </a:pPr>
            <a:r>
              <a:rPr lang="en-US" sz="1800" b="1" dirty="0" err="1">
                <a:latin typeface="Courier New" pitchFamily="49" charset="0"/>
                <a:cs typeface="Courier New" pitchFamily="49" charset="0"/>
              </a:rPr>
              <a:t>mov</a:t>
            </a:r>
            <a:r>
              <a:rPr lang="en-US" sz="1800" b="1" dirty="0">
                <a:latin typeface="Courier New" pitchFamily="49" charset="0"/>
                <a:cs typeface="Courier New" pitchFamily="49" charset="0"/>
              </a:rPr>
              <a:t>    0xc(%</a:t>
            </a:r>
            <a:r>
              <a:rPr lang="en-US" sz="1800" b="1" dirty="0" err="1">
                <a:latin typeface="Courier New" pitchFamily="49" charset="0"/>
                <a:cs typeface="Courier New" pitchFamily="49" charset="0"/>
              </a:rPr>
              <a:t>ebp</a:t>
            </a:r>
            <a:r>
              <a:rPr lang="en-US" sz="1800" b="1" dirty="0">
                <a:latin typeface="Courier New" pitchFamily="49" charset="0"/>
                <a:cs typeface="Courier New" pitchFamily="49" charset="0"/>
              </a:rPr>
              <a:t>),%</a:t>
            </a:r>
            <a:r>
              <a:rPr lang="en-US" sz="1800" b="1" dirty="0" err="1">
                <a:latin typeface="Courier New" pitchFamily="49" charset="0"/>
                <a:cs typeface="Courier New" pitchFamily="49" charset="0"/>
              </a:rPr>
              <a:t>ecx</a:t>
            </a:r>
            <a:r>
              <a:rPr lang="en-US" sz="1800" b="1" dirty="0">
                <a:latin typeface="Courier New" pitchFamily="49" charset="0"/>
                <a:cs typeface="Courier New" pitchFamily="49" charset="0"/>
              </a:rPr>
              <a:t>   </a:t>
            </a:r>
            <a:r>
              <a:rPr lang="en-US" sz="1800" b="1" dirty="0" smtClean="0">
                <a:latin typeface="Courier New" pitchFamily="49" charset="0"/>
                <a:cs typeface="Courier New" pitchFamily="49" charset="0"/>
              </a:rPr>
              <a:t> # </a:t>
            </a:r>
            <a:r>
              <a:rPr lang="en-US" sz="1800" b="1" dirty="0">
                <a:latin typeface="Courier New" pitchFamily="49" charset="0"/>
                <a:cs typeface="Courier New" pitchFamily="49" charset="0"/>
              </a:rPr>
              <a:t>%</a:t>
            </a:r>
            <a:r>
              <a:rPr lang="en-US" sz="1800" b="1" dirty="0" err="1">
                <a:latin typeface="Courier New" pitchFamily="49" charset="0"/>
                <a:cs typeface="Courier New" pitchFamily="49" charset="0"/>
              </a:rPr>
              <a:t>ecx</a:t>
            </a:r>
            <a:r>
              <a:rPr lang="en-US" sz="1800" b="1" dirty="0">
                <a:latin typeface="Courier New" pitchFamily="49" charset="0"/>
                <a:cs typeface="Courier New" pitchFamily="49" charset="0"/>
              </a:rPr>
              <a:t> = </a:t>
            </a:r>
            <a:r>
              <a:rPr lang="en-US" sz="1800" b="1" dirty="0" err="1">
                <a:latin typeface="Courier New" pitchFamily="49" charset="0"/>
                <a:cs typeface="Courier New" pitchFamily="49" charset="0"/>
              </a:rPr>
              <a:t>argv</a:t>
            </a:r>
            <a:endParaRPr lang="en-US" sz="1800" b="1" dirty="0">
              <a:latin typeface="Courier New" pitchFamily="49" charset="0"/>
              <a:cs typeface="Courier New" pitchFamily="49" charset="0"/>
            </a:endParaRPr>
          </a:p>
          <a:p>
            <a:pPr marL="118872" indent="0">
              <a:buNone/>
            </a:pPr>
            <a:r>
              <a:rPr lang="en-US" sz="1800" b="1" dirty="0" err="1">
                <a:latin typeface="Courier New" pitchFamily="49" charset="0"/>
                <a:cs typeface="Courier New" pitchFamily="49" charset="0"/>
              </a:rPr>
              <a:t>mov</a:t>
            </a:r>
            <a:r>
              <a:rPr lang="en-US" sz="1800" b="1" dirty="0">
                <a:latin typeface="Courier New" pitchFamily="49" charset="0"/>
                <a:cs typeface="Courier New" pitchFamily="49" charset="0"/>
              </a:rPr>
              <a:t>    0x8(%</a:t>
            </a:r>
            <a:r>
              <a:rPr lang="en-US" sz="1800" b="1" dirty="0" err="1">
                <a:latin typeface="Courier New" pitchFamily="49" charset="0"/>
                <a:cs typeface="Courier New" pitchFamily="49" charset="0"/>
              </a:rPr>
              <a:t>ebp</a:t>
            </a:r>
            <a:r>
              <a:rPr lang="en-US" sz="1800" b="1" dirty="0">
                <a:latin typeface="Courier New" pitchFamily="49" charset="0"/>
                <a:cs typeface="Courier New" pitchFamily="49" charset="0"/>
              </a:rPr>
              <a:t>),%</a:t>
            </a:r>
            <a:r>
              <a:rPr lang="en-US" sz="1800" b="1" dirty="0" err="1">
                <a:latin typeface="Courier New" pitchFamily="49" charset="0"/>
                <a:cs typeface="Courier New" pitchFamily="49" charset="0"/>
              </a:rPr>
              <a:t>ebx</a:t>
            </a:r>
            <a:r>
              <a:rPr lang="en-US" sz="1800" b="1" dirty="0">
                <a:latin typeface="Courier New" pitchFamily="49" charset="0"/>
                <a:cs typeface="Courier New" pitchFamily="49" charset="0"/>
              </a:rPr>
              <a:t>    </a:t>
            </a:r>
            <a:r>
              <a:rPr lang="en-US" sz="1800" b="1" dirty="0" smtClean="0">
                <a:latin typeface="Courier New" pitchFamily="49" charset="0"/>
                <a:cs typeface="Courier New" pitchFamily="49" charset="0"/>
              </a:rPr>
              <a:t># </a:t>
            </a:r>
            <a:r>
              <a:rPr lang="en-US" sz="1800" b="1" dirty="0">
                <a:latin typeface="Courier New" pitchFamily="49" charset="0"/>
                <a:cs typeface="Courier New" pitchFamily="49" charset="0"/>
              </a:rPr>
              <a:t>%</a:t>
            </a:r>
            <a:r>
              <a:rPr lang="en-US" sz="1800" b="1" dirty="0" err="1">
                <a:latin typeface="Courier New" pitchFamily="49" charset="0"/>
                <a:cs typeface="Courier New" pitchFamily="49" charset="0"/>
              </a:rPr>
              <a:t>ebx</a:t>
            </a:r>
            <a:r>
              <a:rPr lang="en-US" sz="1800" b="1" dirty="0">
                <a:latin typeface="Courier New" pitchFamily="49" charset="0"/>
                <a:cs typeface="Courier New" pitchFamily="49" charset="0"/>
              </a:rPr>
              <a:t> = filename</a:t>
            </a:r>
          </a:p>
          <a:p>
            <a:pPr marL="118872" indent="0">
              <a:buNone/>
            </a:pPr>
            <a:r>
              <a:rPr lang="en-US" sz="1800" b="1" dirty="0" err="1">
                <a:latin typeface="Courier New" pitchFamily="49" charset="0"/>
                <a:cs typeface="Courier New" pitchFamily="49" charset="0"/>
              </a:rPr>
              <a:t>mov</a:t>
            </a:r>
            <a:r>
              <a:rPr lang="en-US" sz="1800" b="1" dirty="0">
                <a:latin typeface="Courier New" pitchFamily="49" charset="0"/>
                <a:cs typeface="Courier New" pitchFamily="49" charset="0"/>
              </a:rPr>
              <a:t>    $0xb,%eax         </a:t>
            </a:r>
            <a:r>
              <a:rPr lang="en-US" sz="1800" b="1" dirty="0" smtClean="0">
                <a:latin typeface="Courier New" pitchFamily="49" charset="0"/>
                <a:cs typeface="Courier New" pitchFamily="49" charset="0"/>
              </a:rPr>
              <a:t># </a:t>
            </a:r>
            <a:r>
              <a:rPr lang="en-US" sz="1800" b="1" dirty="0">
                <a:latin typeface="Courier New" pitchFamily="49" charset="0"/>
                <a:cs typeface="Courier New" pitchFamily="49" charset="0"/>
              </a:rPr>
              <a:t>%</a:t>
            </a:r>
            <a:r>
              <a:rPr lang="en-US" sz="1800" b="1" dirty="0" err="1">
                <a:latin typeface="Courier New" pitchFamily="49" charset="0"/>
                <a:cs typeface="Courier New" pitchFamily="49" charset="0"/>
              </a:rPr>
              <a:t>eax</a:t>
            </a:r>
            <a:r>
              <a:rPr lang="en-US" sz="1800" b="1" dirty="0">
                <a:latin typeface="Courier New" pitchFamily="49" charset="0"/>
                <a:cs typeface="Courier New" pitchFamily="49" charset="0"/>
              </a:rPr>
              <a:t> = </a:t>
            </a:r>
            <a:r>
              <a:rPr lang="en-US" sz="1800" b="1" dirty="0" smtClean="0">
                <a:latin typeface="Courier New" pitchFamily="49" charset="0"/>
                <a:cs typeface="Courier New" pitchFamily="49" charset="0"/>
              </a:rPr>
              <a:t>11 (</a:t>
            </a:r>
            <a:r>
              <a:rPr lang="en-US" sz="1800" b="1" dirty="0" err="1" smtClean="0">
                <a:latin typeface="Courier New" pitchFamily="49" charset="0"/>
                <a:cs typeface="Courier New" pitchFamily="49" charset="0"/>
              </a:rPr>
              <a:t>sys_execve</a:t>
            </a:r>
            <a:r>
              <a:rPr lang="en-US" sz="1800" b="1" dirty="0" smtClean="0">
                <a:latin typeface="Courier New" pitchFamily="49" charset="0"/>
                <a:cs typeface="Courier New" pitchFamily="49" charset="0"/>
              </a:rPr>
              <a:t>)</a:t>
            </a:r>
            <a:endParaRPr lang="en-US" sz="1800" b="1" dirty="0">
              <a:latin typeface="Courier New" pitchFamily="49" charset="0"/>
              <a:cs typeface="Courier New" pitchFamily="49" charset="0"/>
            </a:endParaRPr>
          </a:p>
          <a:p>
            <a:pPr marL="118872" indent="0">
              <a:buNone/>
            </a:pPr>
            <a:r>
              <a:rPr lang="en-US" sz="1800" b="1" dirty="0" err="1">
                <a:latin typeface="Courier New" pitchFamily="49" charset="0"/>
                <a:cs typeface="Courier New" pitchFamily="49" charset="0"/>
              </a:rPr>
              <a:t>int</a:t>
            </a:r>
            <a:r>
              <a:rPr lang="en-US" sz="1800" b="1" dirty="0">
                <a:latin typeface="Courier New" pitchFamily="49" charset="0"/>
                <a:cs typeface="Courier New" pitchFamily="49" charset="0"/>
              </a:rPr>
              <a:t>    $0x80             </a:t>
            </a:r>
            <a:r>
              <a:rPr lang="en-US" sz="1800" b="1" dirty="0" smtClean="0">
                <a:latin typeface="Courier New" pitchFamily="49" charset="0"/>
                <a:cs typeface="Courier New" pitchFamily="49" charset="0"/>
              </a:rPr>
              <a:t># </a:t>
            </a:r>
            <a:r>
              <a:rPr lang="en-US" sz="1800" b="1" dirty="0">
                <a:latin typeface="Courier New" pitchFamily="49" charset="0"/>
                <a:cs typeface="Courier New" pitchFamily="49" charset="0"/>
              </a:rPr>
              <a:t>trap to </a:t>
            </a:r>
            <a:r>
              <a:rPr lang="en-US" sz="1800" b="1" dirty="0" smtClean="0">
                <a:latin typeface="Courier New" pitchFamily="49" charset="0"/>
                <a:cs typeface="Courier New" pitchFamily="49" charset="0"/>
              </a:rPr>
              <a:t>OS</a:t>
            </a:r>
          </a:p>
          <a:p>
            <a:pPr marL="118872" indent="0">
              <a:buNone/>
            </a:pPr>
            <a:endParaRPr lang="en-US" sz="1800" b="1" dirty="0">
              <a:latin typeface="Courier New" pitchFamily="49" charset="0"/>
              <a:cs typeface="Courier New" pitchFamily="49" charset="0"/>
            </a:endParaRPr>
          </a:p>
          <a:p>
            <a:pPr marL="118872" indent="0">
              <a:buNone/>
            </a:pPr>
            <a:r>
              <a:rPr lang="en-US" sz="1800" b="1" dirty="0" smtClean="0">
                <a:latin typeface="Courier New" pitchFamily="49" charset="0"/>
                <a:cs typeface="Courier New" pitchFamily="49" charset="0"/>
              </a:rPr>
              <a:t>	…return/error handling omitted our collective sanity</a:t>
            </a:r>
            <a:endParaRPr lang="en-US" sz="1800" b="1" dirty="0">
              <a:latin typeface="Courier New" pitchFamily="49" charset="0"/>
              <a:cs typeface="Courier New" pitchFamily="49" charset="0"/>
            </a:endParaRPr>
          </a:p>
        </p:txBody>
      </p:sp>
      <p:sp>
        <p:nvSpPr>
          <p:cNvPr id="5" name="Rectangle 4"/>
          <p:cNvSpPr/>
          <p:nvPr/>
        </p:nvSpPr>
        <p:spPr>
          <a:xfrm>
            <a:off x="8128000" y="2914650"/>
            <a:ext cx="2946400" cy="36195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err="1" smtClean="0">
                <a:solidFill>
                  <a:schemeClr val="tx1"/>
                </a:solidFill>
                <a:latin typeface="Courier New" pitchFamily="49" charset="0"/>
                <a:cs typeface="Courier New" pitchFamily="49" charset="0"/>
              </a:rPr>
              <a:t>argv</a:t>
            </a:r>
            <a:endParaRPr lang="en-US" sz="2800" b="1" dirty="0">
              <a:solidFill>
                <a:schemeClr val="tx1"/>
              </a:solidFill>
              <a:latin typeface="Courier New" pitchFamily="49" charset="0"/>
              <a:cs typeface="Courier New" pitchFamily="49" charset="0"/>
            </a:endParaRPr>
          </a:p>
        </p:txBody>
      </p:sp>
      <p:cxnSp>
        <p:nvCxnSpPr>
          <p:cNvPr id="9" name="Straight Arrow Connector 8"/>
          <p:cNvCxnSpPr/>
          <p:nvPr/>
        </p:nvCxnSpPr>
        <p:spPr>
          <a:xfrm flipH="1">
            <a:off x="11089641" y="177165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8130271" y="3295650"/>
            <a:ext cx="2946400" cy="36195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err="1" smtClean="0">
                <a:solidFill>
                  <a:schemeClr val="tx1"/>
                </a:solidFill>
                <a:latin typeface="Courier New" pitchFamily="49" charset="0"/>
                <a:cs typeface="Courier New" pitchFamily="49" charset="0"/>
              </a:rPr>
              <a:t>envp</a:t>
            </a:r>
            <a:endParaRPr lang="en-US" sz="2800" b="1" dirty="0">
              <a:solidFill>
                <a:schemeClr val="tx1"/>
              </a:solidFill>
              <a:latin typeface="Courier New" pitchFamily="49" charset="0"/>
              <a:cs typeface="Courier New" pitchFamily="49" charset="0"/>
            </a:endParaRPr>
          </a:p>
        </p:txBody>
      </p:sp>
      <p:sp>
        <p:nvSpPr>
          <p:cNvPr id="11" name="Rectangle 10"/>
          <p:cNvSpPr/>
          <p:nvPr/>
        </p:nvSpPr>
        <p:spPr>
          <a:xfrm>
            <a:off x="8130271" y="2552700"/>
            <a:ext cx="2946400" cy="36195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smtClean="0">
                <a:solidFill>
                  <a:schemeClr val="tx1"/>
                </a:solidFill>
                <a:latin typeface="Courier New" pitchFamily="49" charset="0"/>
                <a:cs typeface="Courier New" pitchFamily="49" charset="0"/>
              </a:rPr>
              <a:t>filename</a:t>
            </a:r>
            <a:endParaRPr lang="en-US" sz="2800" b="1" dirty="0">
              <a:solidFill>
                <a:schemeClr val="tx1"/>
              </a:solidFill>
              <a:latin typeface="Courier New" pitchFamily="49" charset="0"/>
              <a:cs typeface="Courier New" pitchFamily="49" charset="0"/>
            </a:endParaRPr>
          </a:p>
        </p:txBody>
      </p:sp>
      <p:sp>
        <p:nvSpPr>
          <p:cNvPr id="12" name="Rectangle 11"/>
          <p:cNvSpPr/>
          <p:nvPr/>
        </p:nvSpPr>
        <p:spPr>
          <a:xfrm>
            <a:off x="8130271" y="2171700"/>
            <a:ext cx="2946400" cy="36195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i="1" dirty="0" smtClean="0">
                <a:solidFill>
                  <a:schemeClr val="tx1"/>
                </a:solidFill>
                <a:latin typeface="Courier New" pitchFamily="49" charset="0"/>
                <a:cs typeface="Courier New" pitchFamily="49" charset="0"/>
              </a:rPr>
              <a:t>(return)</a:t>
            </a:r>
            <a:endParaRPr lang="en-US" sz="2800" b="1" i="1" dirty="0">
              <a:solidFill>
                <a:schemeClr val="tx1"/>
              </a:solidFill>
              <a:latin typeface="Courier New" pitchFamily="49" charset="0"/>
              <a:cs typeface="Courier New" pitchFamily="49" charset="0"/>
            </a:endParaRPr>
          </a:p>
        </p:txBody>
      </p:sp>
      <p:sp>
        <p:nvSpPr>
          <p:cNvPr id="13" name="Rectangle 12"/>
          <p:cNvSpPr/>
          <p:nvPr/>
        </p:nvSpPr>
        <p:spPr>
          <a:xfrm>
            <a:off x="8130271" y="1790700"/>
            <a:ext cx="2946400" cy="36195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i="1" dirty="0" smtClean="0">
                <a:solidFill>
                  <a:schemeClr val="tx1"/>
                </a:solidFill>
                <a:latin typeface="Courier New" pitchFamily="49" charset="0"/>
                <a:cs typeface="Courier New" pitchFamily="49" charset="0"/>
              </a:rPr>
              <a:t>caller FP</a:t>
            </a:r>
            <a:endParaRPr lang="en-US" sz="2800" b="1" i="1" dirty="0">
              <a:solidFill>
                <a:schemeClr val="tx1"/>
              </a:solidFill>
              <a:latin typeface="Courier New" pitchFamily="49" charset="0"/>
              <a:cs typeface="Courier New" pitchFamily="49" charset="0"/>
            </a:endParaRPr>
          </a:p>
        </p:txBody>
      </p:sp>
      <p:sp>
        <p:nvSpPr>
          <p:cNvPr id="14" name="TextBox 13"/>
          <p:cNvSpPr txBox="1"/>
          <p:nvPr/>
        </p:nvSpPr>
        <p:spPr>
          <a:xfrm>
            <a:off x="11108935" y="2152650"/>
            <a:ext cx="600232" cy="369332"/>
          </a:xfrm>
          <a:prstGeom prst="rect">
            <a:avLst/>
          </a:prstGeom>
          <a:noFill/>
        </p:spPr>
        <p:txBody>
          <a:bodyPr wrap="none" rtlCol="0">
            <a:spAutoFit/>
          </a:bodyPr>
          <a:lstStyle/>
          <a:p>
            <a:r>
              <a:rPr lang="en-US" b="1" dirty="0" smtClean="0">
                <a:latin typeface="Courier New" pitchFamily="49" charset="0"/>
                <a:cs typeface="Courier New" pitchFamily="49" charset="0"/>
              </a:rPr>
              <a:t>0x4</a:t>
            </a:r>
            <a:endParaRPr lang="en-US" b="1" dirty="0">
              <a:latin typeface="Courier New" pitchFamily="49" charset="0"/>
              <a:cs typeface="Courier New" pitchFamily="49" charset="0"/>
            </a:endParaRPr>
          </a:p>
        </p:txBody>
      </p:sp>
      <p:sp>
        <p:nvSpPr>
          <p:cNvPr id="15" name="TextBox 14"/>
          <p:cNvSpPr txBox="1"/>
          <p:nvPr/>
        </p:nvSpPr>
        <p:spPr>
          <a:xfrm>
            <a:off x="11108935" y="2552700"/>
            <a:ext cx="600232" cy="369332"/>
          </a:xfrm>
          <a:prstGeom prst="rect">
            <a:avLst/>
          </a:prstGeom>
          <a:noFill/>
        </p:spPr>
        <p:txBody>
          <a:bodyPr wrap="none" rtlCol="0">
            <a:spAutoFit/>
          </a:bodyPr>
          <a:lstStyle/>
          <a:p>
            <a:r>
              <a:rPr lang="en-US" b="1" dirty="0" smtClean="0">
                <a:latin typeface="Courier New" pitchFamily="49" charset="0"/>
                <a:cs typeface="Courier New" pitchFamily="49" charset="0"/>
              </a:rPr>
              <a:t>0x8</a:t>
            </a:r>
            <a:endParaRPr lang="en-US" b="1" dirty="0">
              <a:latin typeface="Courier New" pitchFamily="49" charset="0"/>
              <a:cs typeface="Courier New" pitchFamily="49" charset="0"/>
            </a:endParaRPr>
          </a:p>
        </p:txBody>
      </p:sp>
      <p:sp>
        <p:nvSpPr>
          <p:cNvPr id="16" name="TextBox 15"/>
          <p:cNvSpPr txBox="1"/>
          <p:nvPr/>
        </p:nvSpPr>
        <p:spPr>
          <a:xfrm>
            <a:off x="11108935" y="2922032"/>
            <a:ext cx="600232" cy="369332"/>
          </a:xfrm>
          <a:prstGeom prst="rect">
            <a:avLst/>
          </a:prstGeom>
          <a:noFill/>
        </p:spPr>
        <p:txBody>
          <a:bodyPr wrap="none" rtlCol="0">
            <a:spAutoFit/>
          </a:bodyPr>
          <a:lstStyle/>
          <a:p>
            <a:r>
              <a:rPr lang="en-US" b="1" dirty="0" smtClean="0">
                <a:latin typeface="Courier New" pitchFamily="49" charset="0"/>
                <a:cs typeface="Courier New" pitchFamily="49" charset="0"/>
              </a:rPr>
              <a:t>0xc</a:t>
            </a:r>
            <a:endParaRPr lang="en-US" b="1" dirty="0">
              <a:latin typeface="Courier New" pitchFamily="49" charset="0"/>
              <a:cs typeface="Courier New" pitchFamily="49" charset="0"/>
            </a:endParaRPr>
          </a:p>
        </p:txBody>
      </p:sp>
      <p:sp>
        <p:nvSpPr>
          <p:cNvPr id="17" name="TextBox 16"/>
          <p:cNvSpPr txBox="1"/>
          <p:nvPr/>
        </p:nvSpPr>
        <p:spPr>
          <a:xfrm>
            <a:off x="11108936" y="3276600"/>
            <a:ext cx="738754" cy="369332"/>
          </a:xfrm>
          <a:prstGeom prst="rect">
            <a:avLst/>
          </a:prstGeom>
          <a:noFill/>
        </p:spPr>
        <p:txBody>
          <a:bodyPr wrap="none" rtlCol="0">
            <a:spAutoFit/>
          </a:bodyPr>
          <a:lstStyle/>
          <a:p>
            <a:r>
              <a:rPr lang="en-US" b="1" dirty="0" smtClean="0">
                <a:latin typeface="Courier New" pitchFamily="49" charset="0"/>
                <a:cs typeface="Courier New" pitchFamily="49" charset="0"/>
              </a:rPr>
              <a:t>0x10</a:t>
            </a:r>
            <a:endParaRPr lang="en-US" b="1" dirty="0">
              <a:latin typeface="Courier New" pitchFamily="49" charset="0"/>
              <a:cs typeface="Courier New" pitchFamily="49" charset="0"/>
            </a:endParaRPr>
          </a:p>
        </p:txBody>
      </p:sp>
    </p:spTree>
    <p:extLst>
      <p:ext uri="{BB962C8B-B14F-4D97-AF65-F5344CB8AC3E}">
        <p14:creationId xmlns:p14="http://schemas.microsoft.com/office/powerpoint/2010/main" val="242071762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smtClean="0"/>
              <a:t>Shellcode</a:t>
            </a:r>
            <a:r>
              <a:rPr lang="en-US" dirty="0" smtClean="0"/>
              <a:t> TODO list</a:t>
            </a:r>
            <a:endParaRPr lang="en-US" dirty="0"/>
          </a:p>
        </p:txBody>
      </p:sp>
      <p:sp>
        <p:nvSpPr>
          <p:cNvPr id="3" name="Content Placeholder 2"/>
          <p:cNvSpPr>
            <a:spLocks noGrp="1"/>
          </p:cNvSpPr>
          <p:nvPr>
            <p:ph idx="1"/>
          </p:nvPr>
        </p:nvSpPr>
        <p:spPr>
          <a:xfrm>
            <a:off x="0" y="1775192"/>
            <a:ext cx="12192000" cy="4625609"/>
          </a:xfrm>
        </p:spPr>
        <p:txBody>
          <a:bodyPr/>
          <a:lstStyle/>
          <a:p>
            <a:pPr marL="118872" indent="0">
              <a:buNone/>
            </a:pPr>
            <a:r>
              <a:rPr lang="en-US" sz="2400" b="1" dirty="0" smtClean="0">
                <a:latin typeface="Courier New" pitchFamily="49" charset="0"/>
                <a:cs typeface="Courier New" pitchFamily="49" charset="0"/>
              </a:rPr>
              <a:t>0xbffffda0: “/bin/</a:t>
            </a:r>
            <a:r>
              <a:rPr lang="en-US" sz="2400" b="1" dirty="0" err="1" smtClean="0">
                <a:latin typeface="Courier New" pitchFamily="49" charset="0"/>
                <a:cs typeface="Courier New" pitchFamily="49" charset="0"/>
              </a:rPr>
              <a:t>sh</a:t>
            </a:r>
            <a:r>
              <a:rPr lang="en-US" sz="2400" b="1" dirty="0" smtClean="0">
                <a:latin typeface="Courier New" pitchFamily="49" charset="0"/>
                <a:cs typeface="Courier New" pitchFamily="49" charset="0"/>
              </a:rPr>
              <a:t>\x00”</a:t>
            </a:r>
          </a:p>
          <a:p>
            <a:pPr marL="118872" indent="0">
              <a:buNone/>
            </a:pPr>
            <a:r>
              <a:rPr lang="en-US" sz="2400" b="1" dirty="0" smtClean="0">
                <a:latin typeface="Courier New" pitchFamily="49" charset="0"/>
                <a:cs typeface="Courier New" pitchFamily="49" charset="0"/>
              </a:rPr>
              <a:t>0xbffffda8: “\xa0\</a:t>
            </a:r>
            <a:r>
              <a:rPr lang="en-US" sz="2400" b="1" dirty="0" err="1" smtClean="0">
                <a:latin typeface="Courier New" pitchFamily="49" charset="0"/>
                <a:cs typeface="Courier New" pitchFamily="49" charset="0"/>
              </a:rPr>
              <a:t>xfd</a:t>
            </a:r>
            <a:r>
              <a:rPr lang="en-US" sz="2400" b="1" dirty="0" smtClean="0">
                <a:latin typeface="Courier New" pitchFamily="49" charset="0"/>
                <a:cs typeface="Courier New" pitchFamily="49" charset="0"/>
              </a:rPr>
              <a:t>\</a:t>
            </a:r>
            <a:r>
              <a:rPr lang="en-US" sz="2400" b="1" dirty="0" err="1" smtClean="0">
                <a:latin typeface="Courier New" pitchFamily="49" charset="0"/>
                <a:cs typeface="Courier New" pitchFamily="49" charset="0"/>
              </a:rPr>
              <a:t>xff</a:t>
            </a:r>
            <a:r>
              <a:rPr lang="en-US" sz="2400" b="1" dirty="0" smtClean="0">
                <a:latin typeface="Courier New" pitchFamily="49" charset="0"/>
                <a:cs typeface="Courier New" pitchFamily="49" charset="0"/>
              </a:rPr>
              <a:t>\</a:t>
            </a:r>
            <a:r>
              <a:rPr lang="en-US" sz="2400" b="1" dirty="0" err="1" smtClean="0">
                <a:latin typeface="Courier New" pitchFamily="49" charset="0"/>
                <a:cs typeface="Courier New" pitchFamily="49" charset="0"/>
              </a:rPr>
              <a:t>xbf</a:t>
            </a:r>
            <a:r>
              <a:rPr lang="en-US" sz="2400" b="1" dirty="0" smtClean="0">
                <a:latin typeface="Courier New" pitchFamily="49" charset="0"/>
                <a:cs typeface="Courier New" pitchFamily="49" charset="0"/>
              </a:rPr>
              <a:t>\x00\x00\x00\x00” </a:t>
            </a:r>
          </a:p>
          <a:p>
            <a:pPr marL="118872" indent="0">
              <a:buNone/>
            </a:pPr>
            <a:endParaRPr lang="en-US" sz="2400" dirty="0">
              <a:latin typeface="Courier New" pitchFamily="49" charset="0"/>
              <a:cs typeface="Courier New" pitchFamily="49" charset="0"/>
            </a:endParaRPr>
          </a:p>
          <a:p>
            <a:pPr marL="118872" indent="0">
              <a:buNone/>
            </a:pPr>
            <a:r>
              <a:rPr lang="en-US" sz="2400" b="1" dirty="0" smtClean="0">
                <a:latin typeface="Courier New" pitchFamily="49" charset="0"/>
                <a:cs typeface="Courier New" pitchFamily="49" charset="0"/>
              </a:rPr>
              <a:t>%</a:t>
            </a:r>
            <a:r>
              <a:rPr lang="en-US" sz="2400" b="1" dirty="0" err="1" smtClean="0">
                <a:latin typeface="Courier New" pitchFamily="49" charset="0"/>
                <a:cs typeface="Courier New" pitchFamily="49" charset="0"/>
              </a:rPr>
              <a:t>eax</a:t>
            </a:r>
            <a:r>
              <a:rPr lang="en-US" sz="2400" b="1" dirty="0" smtClean="0">
                <a:latin typeface="Courier New" pitchFamily="49" charset="0"/>
                <a:cs typeface="Courier New" pitchFamily="49" charset="0"/>
              </a:rPr>
              <a:t> = 13  (</a:t>
            </a:r>
            <a:r>
              <a:rPr lang="en-US" sz="2400" b="1" dirty="0" err="1" smtClean="0">
                <a:latin typeface="Courier New" pitchFamily="49" charset="0"/>
                <a:cs typeface="Courier New" pitchFamily="49" charset="0"/>
              </a:rPr>
              <a:t>sys_execve</a:t>
            </a:r>
            <a:r>
              <a:rPr lang="en-US" sz="2400" b="1" dirty="0" smtClean="0">
                <a:latin typeface="Courier New" pitchFamily="49" charset="0"/>
                <a:cs typeface="Courier New" pitchFamily="49" charset="0"/>
              </a:rPr>
              <a:t>)</a:t>
            </a:r>
          </a:p>
          <a:p>
            <a:pPr marL="118872" indent="0">
              <a:buNone/>
            </a:pPr>
            <a:r>
              <a:rPr lang="en-US" sz="2400" b="1" dirty="0" smtClean="0">
                <a:latin typeface="Courier New" pitchFamily="49" charset="0"/>
                <a:cs typeface="Courier New" pitchFamily="49" charset="0"/>
              </a:rPr>
              <a:t>%</a:t>
            </a:r>
            <a:r>
              <a:rPr lang="en-US" sz="2400" b="1" dirty="0" err="1" smtClean="0">
                <a:latin typeface="Courier New" pitchFamily="49" charset="0"/>
                <a:cs typeface="Courier New" pitchFamily="49" charset="0"/>
              </a:rPr>
              <a:t>ebx</a:t>
            </a:r>
            <a:r>
              <a:rPr lang="en-US" sz="2400" b="1" dirty="0" smtClean="0">
                <a:latin typeface="Courier New" pitchFamily="49" charset="0"/>
                <a:cs typeface="Courier New" pitchFamily="49" charset="0"/>
              </a:rPr>
              <a:t> = 0xbffffda0		# “/bin/</a:t>
            </a:r>
            <a:r>
              <a:rPr lang="en-US" sz="2400" b="1" dirty="0" err="1" smtClean="0">
                <a:latin typeface="Courier New" pitchFamily="49" charset="0"/>
                <a:cs typeface="Courier New" pitchFamily="49" charset="0"/>
              </a:rPr>
              <a:t>sh</a:t>
            </a:r>
            <a:r>
              <a:rPr lang="en-US" sz="2400" b="1" dirty="0" smtClean="0">
                <a:latin typeface="Courier New" pitchFamily="49" charset="0"/>
                <a:cs typeface="Courier New" pitchFamily="49" charset="0"/>
              </a:rPr>
              <a:t>”</a:t>
            </a:r>
          </a:p>
          <a:p>
            <a:pPr marL="118872" indent="0">
              <a:buNone/>
            </a:pPr>
            <a:r>
              <a:rPr lang="en-US" sz="2400" b="1" dirty="0" smtClean="0">
                <a:latin typeface="Courier New" pitchFamily="49" charset="0"/>
                <a:cs typeface="Courier New" pitchFamily="49" charset="0"/>
              </a:rPr>
              <a:t>%</a:t>
            </a:r>
            <a:r>
              <a:rPr lang="en-US" sz="2400" b="1" dirty="0" err="1" smtClean="0">
                <a:latin typeface="Courier New" pitchFamily="49" charset="0"/>
                <a:cs typeface="Courier New" pitchFamily="49" charset="0"/>
              </a:rPr>
              <a:t>ecx</a:t>
            </a:r>
            <a:r>
              <a:rPr lang="en-US" sz="2400" b="1" dirty="0" smtClean="0">
                <a:latin typeface="Courier New" pitchFamily="49" charset="0"/>
                <a:cs typeface="Courier New" pitchFamily="49" charset="0"/>
              </a:rPr>
              <a:t> = 0xbffffda8		# </a:t>
            </a:r>
            <a:r>
              <a:rPr lang="en-US" sz="2400" b="1" dirty="0" err="1" smtClean="0">
                <a:latin typeface="Courier New" pitchFamily="49" charset="0"/>
                <a:cs typeface="Courier New" pitchFamily="49" charset="0"/>
              </a:rPr>
              <a:t>argv</a:t>
            </a:r>
            <a:endParaRPr lang="en-US" sz="2400" b="1" dirty="0" smtClean="0">
              <a:latin typeface="Courier New" pitchFamily="49" charset="0"/>
              <a:cs typeface="Courier New" pitchFamily="49" charset="0"/>
            </a:endParaRPr>
          </a:p>
          <a:p>
            <a:pPr marL="118872" indent="0">
              <a:buNone/>
            </a:pPr>
            <a:r>
              <a:rPr lang="en-US" sz="2400" b="1" dirty="0" smtClean="0">
                <a:latin typeface="Courier New" pitchFamily="49" charset="0"/>
                <a:cs typeface="Courier New" pitchFamily="49" charset="0"/>
              </a:rPr>
              <a:t>%</a:t>
            </a:r>
            <a:r>
              <a:rPr lang="en-US" sz="2400" b="1" dirty="0" err="1" smtClean="0">
                <a:latin typeface="Courier New" pitchFamily="49" charset="0"/>
                <a:cs typeface="Courier New" pitchFamily="49" charset="0"/>
              </a:rPr>
              <a:t>edx</a:t>
            </a:r>
            <a:r>
              <a:rPr lang="en-US" sz="2400" b="1" dirty="0" smtClean="0">
                <a:latin typeface="Courier New" pitchFamily="49" charset="0"/>
                <a:cs typeface="Courier New" pitchFamily="49" charset="0"/>
              </a:rPr>
              <a:t> = 0x00		     # NULL</a:t>
            </a:r>
          </a:p>
          <a:p>
            <a:pPr marL="118872" indent="0">
              <a:buNone/>
            </a:pPr>
            <a:r>
              <a:rPr lang="en-US" sz="2400" b="1" dirty="0" err="1" smtClean="0">
                <a:latin typeface="Courier New" pitchFamily="49" charset="0"/>
                <a:cs typeface="Courier New" pitchFamily="49" charset="0"/>
              </a:rPr>
              <a:t>int</a:t>
            </a:r>
            <a:r>
              <a:rPr lang="en-US" sz="2400" b="1" dirty="0" smtClean="0">
                <a:latin typeface="Courier New" pitchFamily="49" charset="0"/>
                <a:cs typeface="Courier New" pitchFamily="49" charset="0"/>
              </a:rPr>
              <a:t> 0x80</a:t>
            </a:r>
            <a:endParaRPr lang="en-US" sz="2400" b="1" dirty="0">
              <a:latin typeface="Courier New" pitchFamily="49" charset="0"/>
              <a:cs typeface="Courier New" pitchFamily="49" charset="0"/>
            </a:endParaRPr>
          </a:p>
        </p:txBody>
      </p:sp>
    </p:spTree>
    <p:extLst>
      <p:ext uri="{BB962C8B-B14F-4D97-AF65-F5344CB8AC3E}">
        <p14:creationId xmlns:p14="http://schemas.microsoft.com/office/powerpoint/2010/main" val="60216232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Prototype </a:t>
            </a:r>
            <a:r>
              <a:rPr lang="en-US" dirty="0" err="1" smtClean="0"/>
              <a:t>shellcode</a:t>
            </a:r>
            <a:endParaRPr lang="en-US" dirty="0"/>
          </a:p>
        </p:txBody>
      </p:sp>
      <p:sp>
        <p:nvSpPr>
          <p:cNvPr id="3" name="Content Placeholder 2"/>
          <p:cNvSpPr>
            <a:spLocks noGrp="1"/>
          </p:cNvSpPr>
          <p:nvPr>
            <p:ph idx="1"/>
          </p:nvPr>
        </p:nvSpPr>
        <p:spPr>
          <a:xfrm>
            <a:off x="609600" y="1775192"/>
            <a:ext cx="11379200" cy="4625609"/>
          </a:xfrm>
        </p:spPr>
        <p:txBody>
          <a:bodyPr>
            <a:noAutofit/>
          </a:bodyPr>
          <a:lstStyle/>
          <a:p>
            <a:pPr marL="118872" indent="0">
              <a:buNone/>
            </a:pPr>
            <a:r>
              <a:rPr lang="en-US" sz="2400" b="1" dirty="0" err="1" smtClean="0">
                <a:latin typeface="Courier New" pitchFamily="49" charset="0"/>
                <a:cs typeface="Courier New" pitchFamily="49" charset="0"/>
              </a:rPr>
              <a:t>mov</a:t>
            </a:r>
            <a:r>
              <a:rPr lang="en-US" sz="2400" b="1" dirty="0" smtClean="0">
                <a:latin typeface="Courier New" pitchFamily="49" charset="0"/>
                <a:cs typeface="Courier New" pitchFamily="49" charset="0"/>
              </a:rPr>
              <a:t>    $</a:t>
            </a:r>
            <a:r>
              <a:rPr lang="en-US" sz="2400" b="1" dirty="0">
                <a:latin typeface="Courier New" pitchFamily="49" charset="0"/>
                <a:cs typeface="Courier New" pitchFamily="49" charset="0"/>
              </a:rPr>
              <a:t>0xb,%</a:t>
            </a:r>
            <a:r>
              <a:rPr lang="en-US" sz="2400" b="1" dirty="0" smtClean="0">
                <a:latin typeface="Courier New" pitchFamily="49" charset="0"/>
                <a:cs typeface="Courier New" pitchFamily="49" charset="0"/>
              </a:rPr>
              <a:t>eax</a:t>
            </a:r>
            <a:r>
              <a:rPr lang="en-US" sz="2400" b="1" dirty="0">
                <a:latin typeface="Courier New" pitchFamily="49" charset="0"/>
                <a:cs typeface="Courier New" pitchFamily="49" charset="0"/>
              </a:rPr>
              <a:t> </a:t>
            </a:r>
            <a:r>
              <a:rPr lang="en-US" sz="2400" b="1" dirty="0" smtClean="0">
                <a:latin typeface="Courier New" pitchFamily="49" charset="0"/>
                <a:cs typeface="Courier New" pitchFamily="49" charset="0"/>
              </a:rPr>
              <a:t>         #</a:t>
            </a:r>
            <a:r>
              <a:rPr lang="en-US" sz="2400" b="1" dirty="0" err="1" smtClean="0">
                <a:latin typeface="Courier New" pitchFamily="49" charset="0"/>
                <a:cs typeface="Courier New" pitchFamily="49" charset="0"/>
              </a:rPr>
              <a:t>sys_execve</a:t>
            </a:r>
            <a:endParaRPr lang="en-US" sz="2400" b="1" dirty="0">
              <a:latin typeface="Courier New" pitchFamily="49" charset="0"/>
              <a:cs typeface="Courier New" pitchFamily="49" charset="0"/>
            </a:endParaRPr>
          </a:p>
          <a:p>
            <a:pPr marL="118872" indent="0">
              <a:buNone/>
            </a:pPr>
            <a:r>
              <a:rPr lang="en-US" sz="2400" b="1" dirty="0" err="1" smtClean="0">
                <a:latin typeface="Courier New" pitchFamily="49" charset="0"/>
                <a:cs typeface="Courier New" pitchFamily="49" charset="0"/>
              </a:rPr>
              <a:t>mov</a:t>
            </a:r>
            <a:r>
              <a:rPr lang="en-US" sz="2400" b="1" dirty="0" smtClean="0">
                <a:latin typeface="Courier New" pitchFamily="49" charset="0"/>
                <a:cs typeface="Courier New" pitchFamily="49" charset="0"/>
              </a:rPr>
              <a:t>    $0xbffffba0</a:t>
            </a:r>
            <a:r>
              <a:rPr lang="en-US" sz="2400" b="1" dirty="0">
                <a:latin typeface="Courier New" pitchFamily="49" charset="0"/>
                <a:cs typeface="Courier New" pitchFamily="49" charset="0"/>
              </a:rPr>
              <a:t>,%</a:t>
            </a:r>
            <a:r>
              <a:rPr lang="en-US" sz="2400" b="1" dirty="0" smtClean="0">
                <a:latin typeface="Courier New" pitchFamily="49" charset="0"/>
                <a:cs typeface="Courier New" pitchFamily="49" charset="0"/>
              </a:rPr>
              <a:t>ebx   #</a:t>
            </a:r>
            <a:r>
              <a:rPr lang="en-US" sz="2400" b="1" dirty="0" err="1" smtClean="0">
                <a:latin typeface="Courier New" pitchFamily="49" charset="0"/>
                <a:cs typeface="Courier New" pitchFamily="49" charset="0"/>
              </a:rPr>
              <a:t>addr</a:t>
            </a:r>
            <a:r>
              <a:rPr lang="en-US" sz="2400" b="1" dirty="0" smtClean="0">
                <a:latin typeface="Courier New" pitchFamily="49" charset="0"/>
                <a:cs typeface="Courier New" pitchFamily="49" charset="0"/>
              </a:rPr>
              <a:t> of some </a:t>
            </a:r>
            <a:r>
              <a:rPr lang="en-US" sz="2400" b="1" dirty="0" err="1" smtClean="0">
                <a:latin typeface="Courier New" pitchFamily="49" charset="0"/>
                <a:cs typeface="Courier New" pitchFamily="49" charset="0"/>
              </a:rPr>
              <a:t>mem</a:t>
            </a:r>
            <a:endParaRPr lang="en-US" sz="2400" b="1" dirty="0">
              <a:latin typeface="Courier New" pitchFamily="49" charset="0"/>
              <a:cs typeface="Courier New" pitchFamily="49" charset="0"/>
            </a:endParaRPr>
          </a:p>
          <a:p>
            <a:pPr marL="118872" indent="0">
              <a:buNone/>
            </a:pPr>
            <a:r>
              <a:rPr lang="en-US" sz="2400" b="1" dirty="0" smtClean="0">
                <a:latin typeface="Courier New" pitchFamily="49" charset="0"/>
                <a:cs typeface="Courier New" pitchFamily="49" charset="0"/>
              </a:rPr>
              <a:t>lea    8(%</a:t>
            </a:r>
            <a:r>
              <a:rPr lang="en-US" sz="2400" b="1" dirty="0" err="1" smtClean="0">
                <a:latin typeface="Courier New" pitchFamily="49" charset="0"/>
                <a:cs typeface="Courier New" pitchFamily="49" charset="0"/>
              </a:rPr>
              <a:t>ebx</a:t>
            </a:r>
            <a:r>
              <a:rPr lang="en-US" sz="2400" b="1" dirty="0" smtClean="0">
                <a:latin typeface="Courier New" pitchFamily="49" charset="0"/>
                <a:cs typeface="Courier New" pitchFamily="49" charset="0"/>
              </a:rPr>
              <a:t>),%</a:t>
            </a:r>
            <a:r>
              <a:rPr lang="en-US" sz="2400" b="1" dirty="0" err="1" smtClean="0">
                <a:latin typeface="Courier New" pitchFamily="49" charset="0"/>
                <a:cs typeface="Courier New" pitchFamily="49" charset="0"/>
              </a:rPr>
              <a:t>ecx</a:t>
            </a:r>
            <a:r>
              <a:rPr lang="en-US" sz="2400" b="1" dirty="0" smtClean="0">
                <a:latin typeface="Courier New" pitchFamily="49" charset="0"/>
                <a:cs typeface="Courier New" pitchFamily="49" charset="0"/>
              </a:rPr>
              <a:t>       #</a:t>
            </a:r>
            <a:r>
              <a:rPr lang="en-US" sz="2400" b="1" dirty="0" err="1" smtClean="0">
                <a:latin typeface="Courier New" pitchFamily="49" charset="0"/>
                <a:cs typeface="Courier New" pitchFamily="49" charset="0"/>
              </a:rPr>
              <a:t>ecx</a:t>
            </a:r>
            <a:r>
              <a:rPr lang="en-US" sz="2400" b="1" dirty="0" smtClean="0">
                <a:latin typeface="Courier New" pitchFamily="49" charset="0"/>
                <a:cs typeface="Courier New" pitchFamily="49" charset="0"/>
              </a:rPr>
              <a:t>=ebx+12(</a:t>
            </a:r>
            <a:r>
              <a:rPr lang="en-US" sz="2400" b="1" dirty="0" err="1" smtClean="0">
                <a:latin typeface="Courier New" pitchFamily="49" charset="0"/>
                <a:cs typeface="Courier New" pitchFamily="49" charset="0"/>
              </a:rPr>
              <a:t>argv</a:t>
            </a:r>
            <a:r>
              <a:rPr lang="en-US" sz="2400" b="1" dirty="0" smtClean="0">
                <a:latin typeface="Courier New" pitchFamily="49" charset="0"/>
                <a:cs typeface="Courier New" pitchFamily="49" charset="0"/>
              </a:rPr>
              <a:t>) </a:t>
            </a:r>
            <a:r>
              <a:rPr lang="en-US" sz="2400" b="1" dirty="0" err="1" smtClean="0">
                <a:latin typeface="Courier New" pitchFamily="49" charset="0"/>
                <a:cs typeface="Courier New" pitchFamily="49" charset="0"/>
              </a:rPr>
              <a:t>xorl</a:t>
            </a:r>
            <a:r>
              <a:rPr lang="en-US" sz="2400" b="1" dirty="0" smtClean="0">
                <a:latin typeface="Courier New" pitchFamily="49" charset="0"/>
                <a:cs typeface="Courier New" pitchFamily="49" charset="0"/>
              </a:rPr>
              <a:t>   %</a:t>
            </a:r>
            <a:r>
              <a:rPr lang="en-US" sz="2400" b="1" dirty="0" err="1" smtClean="0">
                <a:latin typeface="Courier New" pitchFamily="49" charset="0"/>
                <a:cs typeface="Courier New" pitchFamily="49" charset="0"/>
              </a:rPr>
              <a:t>edx</a:t>
            </a:r>
            <a:r>
              <a:rPr lang="en-US" sz="2400" b="1" dirty="0" smtClean="0">
                <a:latin typeface="Courier New" pitchFamily="49" charset="0"/>
                <a:cs typeface="Courier New" pitchFamily="49" charset="0"/>
              </a:rPr>
              <a:t>,%</a:t>
            </a:r>
            <a:r>
              <a:rPr lang="en-US" sz="2400" b="1" dirty="0" err="1" smtClean="0">
                <a:latin typeface="Courier New" pitchFamily="49" charset="0"/>
                <a:cs typeface="Courier New" pitchFamily="49" charset="0"/>
              </a:rPr>
              <a:t>edx</a:t>
            </a:r>
            <a:r>
              <a:rPr lang="en-US" sz="2400" b="1" dirty="0" smtClean="0">
                <a:latin typeface="Courier New" pitchFamily="49" charset="0"/>
                <a:cs typeface="Courier New" pitchFamily="49" charset="0"/>
              </a:rPr>
              <a:t>          #</a:t>
            </a:r>
            <a:r>
              <a:rPr lang="en-US" sz="2400" b="1" dirty="0" err="1" smtClean="0">
                <a:latin typeface="Courier New" pitchFamily="49" charset="0"/>
                <a:cs typeface="Courier New" pitchFamily="49" charset="0"/>
              </a:rPr>
              <a:t>edx</a:t>
            </a:r>
            <a:r>
              <a:rPr lang="en-US" sz="2400" b="1" dirty="0" smtClean="0">
                <a:latin typeface="Courier New" pitchFamily="49" charset="0"/>
                <a:cs typeface="Courier New" pitchFamily="49" charset="0"/>
              </a:rPr>
              <a:t>=NULL</a:t>
            </a:r>
            <a:endParaRPr lang="en-US" sz="2400" b="1" dirty="0">
              <a:latin typeface="Courier New" pitchFamily="49" charset="0"/>
              <a:cs typeface="Courier New" pitchFamily="49" charset="0"/>
            </a:endParaRPr>
          </a:p>
          <a:p>
            <a:pPr marL="118872" indent="0">
              <a:buNone/>
            </a:pPr>
            <a:r>
              <a:rPr lang="en-US" sz="2400" b="1" dirty="0" err="1" smtClean="0">
                <a:latin typeface="Courier New" pitchFamily="49" charset="0"/>
                <a:cs typeface="Courier New" pitchFamily="49" charset="0"/>
              </a:rPr>
              <a:t>movl</a:t>
            </a:r>
            <a:r>
              <a:rPr lang="en-US" sz="2400" b="1" dirty="0" smtClean="0">
                <a:latin typeface="Courier New" pitchFamily="49" charset="0"/>
                <a:cs typeface="Courier New" pitchFamily="49" charset="0"/>
              </a:rPr>
              <a:t>   $</a:t>
            </a:r>
            <a:r>
              <a:rPr lang="en-US" sz="2400" b="1" dirty="0">
                <a:latin typeface="Courier New" pitchFamily="49" charset="0"/>
                <a:cs typeface="Courier New" pitchFamily="49" charset="0"/>
              </a:rPr>
              <a:t>0x6e69622f,(%</a:t>
            </a:r>
            <a:r>
              <a:rPr lang="en-US" sz="2400" b="1" dirty="0" err="1">
                <a:latin typeface="Courier New" pitchFamily="49" charset="0"/>
                <a:cs typeface="Courier New" pitchFamily="49" charset="0"/>
              </a:rPr>
              <a:t>ebx</a:t>
            </a:r>
            <a:r>
              <a:rPr lang="en-US" sz="2400" b="1" dirty="0" smtClean="0">
                <a:latin typeface="Courier New" pitchFamily="49" charset="0"/>
                <a:cs typeface="Courier New" pitchFamily="49" charset="0"/>
              </a:rPr>
              <a:t>) #”/bin”</a:t>
            </a:r>
            <a:endParaRPr lang="en-US" sz="2400" b="1" dirty="0">
              <a:latin typeface="Courier New" pitchFamily="49" charset="0"/>
              <a:cs typeface="Courier New" pitchFamily="49" charset="0"/>
            </a:endParaRPr>
          </a:p>
          <a:p>
            <a:pPr marL="118872" indent="0">
              <a:buNone/>
            </a:pPr>
            <a:r>
              <a:rPr lang="en-US" sz="2400" b="1" dirty="0" err="1" smtClean="0">
                <a:latin typeface="Courier New" pitchFamily="49" charset="0"/>
                <a:cs typeface="Courier New" pitchFamily="49" charset="0"/>
              </a:rPr>
              <a:t>movl</a:t>
            </a:r>
            <a:r>
              <a:rPr lang="en-US" sz="2400" b="1" dirty="0" smtClean="0">
                <a:latin typeface="Courier New" pitchFamily="49" charset="0"/>
                <a:cs typeface="Courier New" pitchFamily="49" charset="0"/>
              </a:rPr>
              <a:t>   $0x68732f,4</a:t>
            </a:r>
            <a:r>
              <a:rPr lang="en-US" sz="2400" b="1" dirty="0">
                <a:latin typeface="Courier New" pitchFamily="49" charset="0"/>
                <a:cs typeface="Courier New" pitchFamily="49" charset="0"/>
              </a:rPr>
              <a:t>(%</a:t>
            </a:r>
            <a:r>
              <a:rPr lang="en-US" sz="2400" b="1" dirty="0" err="1">
                <a:latin typeface="Courier New" pitchFamily="49" charset="0"/>
                <a:cs typeface="Courier New" pitchFamily="49" charset="0"/>
              </a:rPr>
              <a:t>ebx</a:t>
            </a:r>
            <a:r>
              <a:rPr lang="en-US" sz="2400" b="1" dirty="0" smtClean="0">
                <a:latin typeface="Courier New" pitchFamily="49" charset="0"/>
                <a:cs typeface="Courier New" pitchFamily="49" charset="0"/>
              </a:rPr>
              <a:t>)  #”/</a:t>
            </a:r>
            <a:r>
              <a:rPr lang="en-US" sz="2400" b="1" dirty="0" err="1" smtClean="0">
                <a:latin typeface="Courier New" pitchFamily="49" charset="0"/>
                <a:cs typeface="Courier New" pitchFamily="49" charset="0"/>
              </a:rPr>
              <a:t>sh</a:t>
            </a:r>
            <a:r>
              <a:rPr lang="en-US" sz="2400" b="1" dirty="0" smtClean="0">
                <a:latin typeface="Courier New" pitchFamily="49" charset="0"/>
                <a:cs typeface="Courier New" pitchFamily="49" charset="0"/>
              </a:rPr>
              <a:t>\x00”</a:t>
            </a:r>
          </a:p>
          <a:p>
            <a:pPr marL="118872" indent="0">
              <a:buNone/>
            </a:pPr>
            <a:r>
              <a:rPr lang="en-US" sz="2400" b="1" dirty="0" err="1" smtClean="0">
                <a:latin typeface="Courier New" pitchFamily="49" charset="0"/>
                <a:cs typeface="Courier New" pitchFamily="49" charset="0"/>
              </a:rPr>
              <a:t>mov</a:t>
            </a:r>
            <a:r>
              <a:rPr lang="en-US" sz="2400" b="1" dirty="0" smtClean="0">
                <a:latin typeface="Courier New" pitchFamily="49" charset="0"/>
                <a:cs typeface="Courier New" pitchFamily="49" charset="0"/>
              </a:rPr>
              <a:t>    %</a:t>
            </a:r>
            <a:r>
              <a:rPr lang="en-US" sz="2400" b="1" dirty="0" err="1">
                <a:latin typeface="Courier New" pitchFamily="49" charset="0"/>
                <a:cs typeface="Courier New" pitchFamily="49" charset="0"/>
              </a:rPr>
              <a:t>ebx</a:t>
            </a:r>
            <a:r>
              <a:rPr lang="en-US" sz="2400" b="1" dirty="0">
                <a:latin typeface="Courier New" pitchFamily="49" charset="0"/>
                <a:cs typeface="Courier New" pitchFamily="49" charset="0"/>
              </a:rPr>
              <a:t>,(%</a:t>
            </a:r>
            <a:r>
              <a:rPr lang="en-US" sz="2400" b="1" dirty="0" err="1">
                <a:latin typeface="Courier New" pitchFamily="49" charset="0"/>
                <a:cs typeface="Courier New" pitchFamily="49" charset="0"/>
              </a:rPr>
              <a:t>ecx</a:t>
            </a:r>
            <a:r>
              <a:rPr lang="en-US" sz="2400" b="1" dirty="0" smtClean="0">
                <a:latin typeface="Courier New" pitchFamily="49" charset="0"/>
                <a:cs typeface="Courier New" pitchFamily="49" charset="0"/>
              </a:rPr>
              <a:t>)        #</a:t>
            </a:r>
            <a:r>
              <a:rPr lang="en-US" sz="2400" b="1" dirty="0" err="1" smtClean="0">
                <a:latin typeface="Courier New" pitchFamily="49" charset="0"/>
                <a:cs typeface="Courier New" pitchFamily="49" charset="0"/>
              </a:rPr>
              <a:t>argv</a:t>
            </a:r>
            <a:r>
              <a:rPr lang="en-US" sz="2400" b="1" dirty="0" smtClean="0">
                <a:latin typeface="Courier New" pitchFamily="49" charset="0"/>
                <a:cs typeface="Courier New" pitchFamily="49" charset="0"/>
              </a:rPr>
              <a:t>[0]=“/bin/</a:t>
            </a:r>
            <a:r>
              <a:rPr lang="en-US" sz="2400" b="1" dirty="0" err="1" smtClean="0">
                <a:latin typeface="Courier New" pitchFamily="49" charset="0"/>
                <a:cs typeface="Courier New" pitchFamily="49" charset="0"/>
              </a:rPr>
              <a:t>sh</a:t>
            </a:r>
            <a:r>
              <a:rPr lang="en-US" sz="2400" b="1" dirty="0" smtClean="0">
                <a:latin typeface="Courier New" pitchFamily="49" charset="0"/>
                <a:cs typeface="Courier New" pitchFamily="49" charset="0"/>
              </a:rPr>
              <a:t>”</a:t>
            </a:r>
            <a:endParaRPr lang="en-US" sz="2400" b="1" dirty="0">
              <a:latin typeface="Courier New" pitchFamily="49" charset="0"/>
              <a:cs typeface="Courier New" pitchFamily="49" charset="0"/>
            </a:endParaRPr>
          </a:p>
          <a:p>
            <a:pPr marL="118872" indent="0">
              <a:buNone/>
            </a:pPr>
            <a:r>
              <a:rPr lang="en-US" sz="2400" b="1" dirty="0" err="1">
                <a:latin typeface="Courier New" pitchFamily="49" charset="0"/>
                <a:cs typeface="Courier New" pitchFamily="49" charset="0"/>
              </a:rPr>
              <a:t>m</a:t>
            </a:r>
            <a:r>
              <a:rPr lang="en-US" sz="2400" b="1" dirty="0" err="1" smtClean="0">
                <a:latin typeface="Courier New" pitchFamily="49" charset="0"/>
                <a:cs typeface="Courier New" pitchFamily="49" charset="0"/>
              </a:rPr>
              <a:t>ov</a:t>
            </a:r>
            <a:r>
              <a:rPr lang="en-US" sz="2400" b="1" dirty="0" smtClean="0">
                <a:latin typeface="Courier New" pitchFamily="49" charset="0"/>
                <a:cs typeface="Courier New" pitchFamily="49" charset="0"/>
              </a:rPr>
              <a:t>    %edx,4(%</a:t>
            </a:r>
            <a:r>
              <a:rPr lang="en-US" sz="2400" b="1" dirty="0" err="1" smtClean="0">
                <a:latin typeface="Courier New" pitchFamily="49" charset="0"/>
                <a:cs typeface="Courier New" pitchFamily="49" charset="0"/>
              </a:rPr>
              <a:t>ecx</a:t>
            </a:r>
            <a:r>
              <a:rPr lang="en-US" sz="2400" b="1" dirty="0" smtClean="0">
                <a:latin typeface="Courier New" pitchFamily="49" charset="0"/>
                <a:cs typeface="Courier New" pitchFamily="49" charset="0"/>
              </a:rPr>
              <a:t>)       #</a:t>
            </a:r>
            <a:r>
              <a:rPr lang="en-US" sz="2400" b="1" dirty="0" err="1" smtClean="0">
                <a:latin typeface="Courier New" pitchFamily="49" charset="0"/>
                <a:cs typeface="Courier New" pitchFamily="49" charset="0"/>
              </a:rPr>
              <a:t>argv</a:t>
            </a:r>
            <a:r>
              <a:rPr lang="en-US" sz="2400" b="1" dirty="0" smtClean="0">
                <a:latin typeface="Courier New" pitchFamily="49" charset="0"/>
                <a:cs typeface="Courier New" pitchFamily="49" charset="0"/>
              </a:rPr>
              <a:t>[1]=NULL</a:t>
            </a:r>
            <a:endParaRPr lang="en-US" sz="2400" b="1" dirty="0">
              <a:latin typeface="Courier New" pitchFamily="49" charset="0"/>
              <a:cs typeface="Courier New" pitchFamily="49" charset="0"/>
            </a:endParaRPr>
          </a:p>
          <a:p>
            <a:pPr marL="118872" indent="0">
              <a:buNone/>
            </a:pPr>
            <a:r>
              <a:rPr lang="en-US" sz="2400" b="1" dirty="0" err="1" smtClean="0">
                <a:latin typeface="Courier New" pitchFamily="49" charset="0"/>
                <a:cs typeface="Courier New" pitchFamily="49" charset="0"/>
              </a:rPr>
              <a:t>int</a:t>
            </a:r>
            <a:r>
              <a:rPr lang="en-US" sz="2400" b="1" dirty="0" smtClean="0">
                <a:latin typeface="Courier New" pitchFamily="49" charset="0"/>
                <a:cs typeface="Courier New" pitchFamily="49" charset="0"/>
              </a:rPr>
              <a:t>    $0x80              #</a:t>
            </a:r>
            <a:r>
              <a:rPr lang="en-US" sz="2400" b="1" dirty="0" err="1" smtClean="0">
                <a:latin typeface="Courier New" pitchFamily="49" charset="0"/>
                <a:cs typeface="Courier New" pitchFamily="49" charset="0"/>
              </a:rPr>
              <a:t>sys_execve</a:t>
            </a:r>
            <a:r>
              <a:rPr lang="en-US" sz="2400" b="1" dirty="0" smtClean="0">
                <a:latin typeface="Courier New" pitchFamily="49" charset="0"/>
                <a:cs typeface="Courier New" pitchFamily="49" charset="0"/>
              </a:rPr>
              <a:t>()</a:t>
            </a:r>
          </a:p>
          <a:p>
            <a:pPr marL="118872" indent="0">
              <a:buNone/>
            </a:pPr>
            <a:endParaRPr lang="en-US" sz="2400" b="1" dirty="0">
              <a:latin typeface="Courier New" pitchFamily="49" charset="0"/>
              <a:cs typeface="Courier New" pitchFamily="49" charset="0"/>
            </a:endParaRPr>
          </a:p>
          <a:p>
            <a:pPr marL="118872" indent="0">
              <a:buNone/>
            </a:pPr>
            <a:r>
              <a:rPr lang="en-US" sz="2400" b="1" dirty="0" smtClean="0">
                <a:latin typeface="Courier New" pitchFamily="49" charset="0"/>
                <a:cs typeface="Courier New" pitchFamily="49" charset="0"/>
              </a:rPr>
              <a:t>(assume 0xbffffba0 is on the stack for now and is readable/writeable)</a:t>
            </a:r>
            <a:endParaRPr lang="en-US" sz="2400" b="1" dirty="0">
              <a:latin typeface="Courier New" pitchFamily="49" charset="0"/>
              <a:cs typeface="Courier New" pitchFamily="49" charset="0"/>
            </a:endParaRPr>
          </a:p>
          <a:p>
            <a:pPr marL="118872" indent="0">
              <a:buNone/>
            </a:pPr>
            <a:endParaRPr lang="en-US" sz="2400" b="1" dirty="0">
              <a:latin typeface="Courier New" pitchFamily="49" charset="0"/>
              <a:cs typeface="Courier New" pitchFamily="49" charset="0"/>
            </a:endParaRPr>
          </a:p>
        </p:txBody>
      </p:sp>
    </p:spTree>
    <p:extLst>
      <p:ext uri="{BB962C8B-B14F-4D97-AF65-F5344CB8AC3E}">
        <p14:creationId xmlns:p14="http://schemas.microsoft.com/office/powerpoint/2010/main" val="136127974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Prototype </a:t>
            </a:r>
            <a:r>
              <a:rPr lang="en-US" dirty="0" err="1" smtClean="0"/>
              <a:t>shellcode</a:t>
            </a:r>
            <a:endParaRPr lang="en-US" dirty="0"/>
          </a:p>
        </p:txBody>
      </p:sp>
      <p:sp>
        <p:nvSpPr>
          <p:cNvPr id="3" name="Content Placeholder 2"/>
          <p:cNvSpPr>
            <a:spLocks noGrp="1"/>
          </p:cNvSpPr>
          <p:nvPr>
            <p:ph idx="1"/>
          </p:nvPr>
        </p:nvSpPr>
        <p:spPr/>
        <p:txBody>
          <a:bodyPr>
            <a:noAutofit/>
          </a:bodyPr>
          <a:lstStyle/>
          <a:p>
            <a:pPr marL="118872" indent="0">
              <a:buNone/>
            </a:pPr>
            <a:r>
              <a:rPr lang="en-US" sz="2200" b="1" dirty="0" smtClean="0">
                <a:latin typeface="Courier New" pitchFamily="49" charset="0"/>
                <a:cs typeface="Courier New" pitchFamily="49" charset="0"/>
              </a:rPr>
              <a:t>b8 </a:t>
            </a:r>
            <a:r>
              <a:rPr lang="en-US" sz="2200" b="1" dirty="0">
                <a:latin typeface="Courier New" pitchFamily="49" charset="0"/>
                <a:cs typeface="Courier New" pitchFamily="49" charset="0"/>
              </a:rPr>
              <a:t>0b 00 00 00        </a:t>
            </a:r>
            <a:r>
              <a:rPr lang="en-US" sz="2200" b="1" dirty="0" err="1" smtClean="0">
                <a:latin typeface="Courier New" pitchFamily="49" charset="0"/>
                <a:cs typeface="Courier New" pitchFamily="49" charset="0"/>
              </a:rPr>
              <a:t>mov</a:t>
            </a:r>
            <a:r>
              <a:rPr lang="en-US" sz="2200" b="1" dirty="0" smtClean="0">
                <a:latin typeface="Courier New" pitchFamily="49" charset="0"/>
                <a:cs typeface="Courier New" pitchFamily="49" charset="0"/>
              </a:rPr>
              <a:t>    $</a:t>
            </a:r>
            <a:r>
              <a:rPr lang="en-US" sz="2200" b="1" dirty="0">
                <a:latin typeface="Courier New" pitchFamily="49" charset="0"/>
                <a:cs typeface="Courier New" pitchFamily="49" charset="0"/>
              </a:rPr>
              <a:t>0xb,%eax</a:t>
            </a:r>
          </a:p>
          <a:p>
            <a:pPr marL="118872" indent="0">
              <a:buNone/>
            </a:pPr>
            <a:r>
              <a:rPr lang="en-US" sz="2200" b="1" dirty="0" smtClean="0">
                <a:latin typeface="Courier New" pitchFamily="49" charset="0"/>
                <a:cs typeface="Courier New" pitchFamily="49" charset="0"/>
              </a:rPr>
              <a:t>bb </a:t>
            </a:r>
            <a:r>
              <a:rPr lang="en-US" sz="2200" b="1" dirty="0">
                <a:latin typeface="Courier New" pitchFamily="49" charset="0"/>
                <a:cs typeface="Courier New" pitchFamily="49" charset="0"/>
              </a:rPr>
              <a:t>a0 </a:t>
            </a:r>
            <a:r>
              <a:rPr lang="en-US" sz="2200" b="1" dirty="0" err="1" smtClean="0">
                <a:latin typeface="Courier New" pitchFamily="49" charset="0"/>
                <a:cs typeface="Courier New" pitchFamily="49" charset="0"/>
              </a:rPr>
              <a:t>fb</a:t>
            </a:r>
            <a:r>
              <a:rPr lang="en-US" sz="2200" b="1" dirty="0" smtClean="0">
                <a:latin typeface="Courier New" pitchFamily="49" charset="0"/>
                <a:cs typeface="Courier New" pitchFamily="49" charset="0"/>
              </a:rPr>
              <a:t> </a:t>
            </a:r>
            <a:r>
              <a:rPr lang="en-US" sz="2200" b="1" dirty="0" err="1">
                <a:latin typeface="Courier New" pitchFamily="49" charset="0"/>
                <a:cs typeface="Courier New" pitchFamily="49" charset="0"/>
              </a:rPr>
              <a:t>ff</a:t>
            </a:r>
            <a:r>
              <a:rPr lang="en-US" sz="2200" b="1" dirty="0">
                <a:latin typeface="Courier New" pitchFamily="49" charset="0"/>
                <a:cs typeface="Courier New" pitchFamily="49" charset="0"/>
              </a:rPr>
              <a:t> bf        </a:t>
            </a:r>
            <a:r>
              <a:rPr lang="en-US" sz="2200" b="1" dirty="0" err="1" smtClean="0">
                <a:latin typeface="Courier New" pitchFamily="49" charset="0"/>
                <a:cs typeface="Courier New" pitchFamily="49" charset="0"/>
              </a:rPr>
              <a:t>mov</a:t>
            </a:r>
            <a:r>
              <a:rPr lang="en-US" sz="2200" b="1" dirty="0" smtClean="0">
                <a:latin typeface="Courier New" pitchFamily="49" charset="0"/>
                <a:cs typeface="Courier New" pitchFamily="49" charset="0"/>
              </a:rPr>
              <a:t>    $0xbffffba0</a:t>
            </a:r>
            <a:r>
              <a:rPr lang="en-US" sz="2200" b="1" dirty="0">
                <a:latin typeface="Courier New" pitchFamily="49" charset="0"/>
                <a:cs typeface="Courier New" pitchFamily="49" charset="0"/>
              </a:rPr>
              <a:t>,%ebx</a:t>
            </a:r>
          </a:p>
          <a:p>
            <a:pPr marL="118872" indent="0">
              <a:buNone/>
            </a:pPr>
            <a:r>
              <a:rPr lang="it-IT" sz="2200" b="1" dirty="0">
                <a:latin typeface="Courier New" pitchFamily="49" charset="0"/>
                <a:cs typeface="Courier New" pitchFamily="49" charset="0"/>
              </a:rPr>
              <a:t>8d 4b </a:t>
            </a:r>
            <a:r>
              <a:rPr lang="it-IT" sz="2200" b="1" dirty="0" smtClean="0">
                <a:latin typeface="Courier New" pitchFamily="49" charset="0"/>
                <a:cs typeface="Courier New" pitchFamily="49" charset="0"/>
              </a:rPr>
              <a:t>08              lea</a:t>
            </a:r>
            <a:r>
              <a:rPr lang="en-US" sz="2200" b="1" dirty="0" smtClean="0">
                <a:latin typeface="Courier New" pitchFamily="49" charset="0"/>
                <a:cs typeface="Courier New" pitchFamily="49" charset="0"/>
              </a:rPr>
              <a:t>    8(%</a:t>
            </a:r>
            <a:r>
              <a:rPr lang="en-US" sz="2200" b="1" dirty="0" err="1" smtClean="0">
                <a:latin typeface="Courier New" pitchFamily="49" charset="0"/>
                <a:cs typeface="Courier New" pitchFamily="49" charset="0"/>
              </a:rPr>
              <a:t>ebx</a:t>
            </a:r>
            <a:r>
              <a:rPr lang="en-US" sz="2200" b="1" dirty="0" smtClean="0">
                <a:latin typeface="Courier New" pitchFamily="49" charset="0"/>
                <a:cs typeface="Courier New" pitchFamily="49" charset="0"/>
              </a:rPr>
              <a:t>),%</a:t>
            </a:r>
            <a:r>
              <a:rPr lang="en-US" sz="2200" b="1" dirty="0" err="1" smtClean="0">
                <a:latin typeface="Courier New" pitchFamily="49" charset="0"/>
                <a:cs typeface="Courier New" pitchFamily="49" charset="0"/>
              </a:rPr>
              <a:t>ecx</a:t>
            </a:r>
            <a:endParaRPr lang="en-US" sz="2200" b="1" dirty="0" smtClean="0">
              <a:latin typeface="Courier New" pitchFamily="49" charset="0"/>
              <a:cs typeface="Courier New" pitchFamily="49" charset="0"/>
            </a:endParaRPr>
          </a:p>
          <a:p>
            <a:pPr marL="118872" indent="0">
              <a:buNone/>
            </a:pPr>
            <a:r>
              <a:rPr lang="en-US" sz="2200" b="1" dirty="0" smtClean="0">
                <a:latin typeface="Courier New" pitchFamily="49" charset="0"/>
                <a:cs typeface="Courier New" pitchFamily="49" charset="0"/>
              </a:rPr>
              <a:t>81 d2                 </a:t>
            </a:r>
            <a:r>
              <a:rPr lang="en-US" sz="2200" b="1" dirty="0" err="1" smtClean="0">
                <a:latin typeface="Courier New" pitchFamily="49" charset="0"/>
                <a:cs typeface="Courier New" pitchFamily="49" charset="0"/>
              </a:rPr>
              <a:t>xorl</a:t>
            </a:r>
            <a:r>
              <a:rPr lang="en-US" sz="2200" b="1" dirty="0" smtClean="0">
                <a:latin typeface="Courier New" pitchFamily="49" charset="0"/>
                <a:cs typeface="Courier New" pitchFamily="49" charset="0"/>
              </a:rPr>
              <a:t>   %</a:t>
            </a:r>
            <a:r>
              <a:rPr lang="en-US" sz="2200" b="1" dirty="0" err="1" smtClean="0">
                <a:latin typeface="Courier New" pitchFamily="49" charset="0"/>
                <a:cs typeface="Courier New" pitchFamily="49" charset="0"/>
              </a:rPr>
              <a:t>edx</a:t>
            </a:r>
            <a:r>
              <a:rPr lang="en-US" sz="2200" b="1" dirty="0" smtClean="0">
                <a:latin typeface="Courier New" pitchFamily="49" charset="0"/>
                <a:cs typeface="Courier New" pitchFamily="49" charset="0"/>
              </a:rPr>
              <a:t>,%</a:t>
            </a:r>
            <a:r>
              <a:rPr lang="en-US" sz="2200" b="1" dirty="0">
                <a:latin typeface="Courier New" pitchFamily="49" charset="0"/>
                <a:cs typeface="Courier New" pitchFamily="49" charset="0"/>
              </a:rPr>
              <a:t>edx</a:t>
            </a:r>
          </a:p>
          <a:p>
            <a:pPr marL="118872" indent="0">
              <a:buNone/>
            </a:pPr>
            <a:r>
              <a:rPr lang="en-US" sz="2200" b="1" dirty="0" smtClean="0">
                <a:latin typeface="Courier New" pitchFamily="49" charset="0"/>
                <a:cs typeface="Courier New" pitchFamily="49" charset="0"/>
              </a:rPr>
              <a:t>83 </a:t>
            </a:r>
            <a:r>
              <a:rPr lang="en-US" sz="2200" b="1" dirty="0">
                <a:latin typeface="Courier New" pitchFamily="49" charset="0"/>
                <a:cs typeface="Courier New" pitchFamily="49" charset="0"/>
              </a:rPr>
              <a:t>c2 04              </a:t>
            </a:r>
            <a:r>
              <a:rPr lang="en-US" sz="2200" b="1" dirty="0" smtClean="0">
                <a:latin typeface="Courier New" pitchFamily="49" charset="0"/>
                <a:cs typeface="Courier New" pitchFamily="49" charset="0"/>
              </a:rPr>
              <a:t>add    $</a:t>
            </a:r>
            <a:r>
              <a:rPr lang="en-US" sz="2200" b="1" dirty="0">
                <a:latin typeface="Courier New" pitchFamily="49" charset="0"/>
                <a:cs typeface="Courier New" pitchFamily="49" charset="0"/>
              </a:rPr>
              <a:t>0x4,%edx</a:t>
            </a:r>
          </a:p>
          <a:p>
            <a:pPr marL="118872" indent="0">
              <a:buNone/>
            </a:pPr>
            <a:r>
              <a:rPr lang="en-US" sz="2200" b="1" dirty="0" smtClean="0">
                <a:latin typeface="Courier New" pitchFamily="49" charset="0"/>
                <a:cs typeface="Courier New" pitchFamily="49" charset="0"/>
              </a:rPr>
              <a:t>c7 </a:t>
            </a:r>
            <a:r>
              <a:rPr lang="en-US" sz="2200" b="1" dirty="0">
                <a:latin typeface="Courier New" pitchFamily="49" charset="0"/>
                <a:cs typeface="Courier New" pitchFamily="49" charset="0"/>
              </a:rPr>
              <a:t>03 2f 62 69 6e     </a:t>
            </a:r>
            <a:r>
              <a:rPr lang="en-US" sz="2200" b="1" dirty="0" err="1" smtClean="0">
                <a:latin typeface="Courier New" pitchFamily="49" charset="0"/>
                <a:cs typeface="Courier New" pitchFamily="49" charset="0"/>
              </a:rPr>
              <a:t>movl</a:t>
            </a:r>
            <a:r>
              <a:rPr lang="en-US" sz="2200" b="1" dirty="0" smtClean="0">
                <a:latin typeface="Courier New" pitchFamily="49" charset="0"/>
                <a:cs typeface="Courier New" pitchFamily="49" charset="0"/>
              </a:rPr>
              <a:t>   $</a:t>
            </a:r>
            <a:r>
              <a:rPr lang="en-US" sz="2200" b="1" dirty="0">
                <a:latin typeface="Courier New" pitchFamily="49" charset="0"/>
                <a:cs typeface="Courier New" pitchFamily="49" charset="0"/>
              </a:rPr>
              <a:t>0x6e69622f,(%</a:t>
            </a:r>
            <a:r>
              <a:rPr lang="en-US" sz="2200" b="1" dirty="0" err="1">
                <a:latin typeface="Courier New" pitchFamily="49" charset="0"/>
                <a:cs typeface="Courier New" pitchFamily="49" charset="0"/>
              </a:rPr>
              <a:t>ebx</a:t>
            </a:r>
            <a:r>
              <a:rPr lang="en-US" sz="2200" b="1" dirty="0">
                <a:latin typeface="Courier New" pitchFamily="49" charset="0"/>
                <a:cs typeface="Courier New" pitchFamily="49" charset="0"/>
              </a:rPr>
              <a:t>)</a:t>
            </a:r>
          </a:p>
          <a:p>
            <a:pPr marL="118872" indent="0">
              <a:buNone/>
            </a:pPr>
            <a:r>
              <a:rPr lang="en-US" sz="2200" b="1" dirty="0" smtClean="0">
                <a:latin typeface="Courier New" pitchFamily="49" charset="0"/>
                <a:cs typeface="Courier New" pitchFamily="49" charset="0"/>
              </a:rPr>
              <a:t>c7 </a:t>
            </a:r>
            <a:r>
              <a:rPr lang="en-US" sz="2200" b="1" dirty="0">
                <a:latin typeface="Courier New" pitchFamily="49" charset="0"/>
                <a:cs typeface="Courier New" pitchFamily="49" charset="0"/>
              </a:rPr>
              <a:t>43 04 2f 73 68 00  </a:t>
            </a:r>
            <a:r>
              <a:rPr lang="en-US" sz="2200" b="1" dirty="0" err="1" smtClean="0">
                <a:latin typeface="Courier New" pitchFamily="49" charset="0"/>
                <a:cs typeface="Courier New" pitchFamily="49" charset="0"/>
              </a:rPr>
              <a:t>movl</a:t>
            </a:r>
            <a:r>
              <a:rPr lang="en-US" sz="2200" b="1" dirty="0" smtClean="0">
                <a:latin typeface="Courier New" pitchFamily="49" charset="0"/>
                <a:cs typeface="Courier New" pitchFamily="49" charset="0"/>
              </a:rPr>
              <a:t>   $0x68732f,4</a:t>
            </a:r>
            <a:r>
              <a:rPr lang="en-US" sz="2200" b="1" dirty="0">
                <a:latin typeface="Courier New" pitchFamily="49" charset="0"/>
                <a:cs typeface="Courier New" pitchFamily="49" charset="0"/>
              </a:rPr>
              <a:t>(%</a:t>
            </a:r>
            <a:r>
              <a:rPr lang="en-US" sz="2200" b="1" dirty="0" err="1">
                <a:latin typeface="Courier New" pitchFamily="49" charset="0"/>
                <a:cs typeface="Courier New" pitchFamily="49" charset="0"/>
              </a:rPr>
              <a:t>ebx</a:t>
            </a:r>
            <a:r>
              <a:rPr lang="en-US" sz="2200" b="1" dirty="0" smtClean="0">
                <a:latin typeface="Courier New" pitchFamily="49" charset="0"/>
                <a:cs typeface="Courier New" pitchFamily="49" charset="0"/>
              </a:rPr>
              <a:t>) 89 19                 </a:t>
            </a:r>
            <a:r>
              <a:rPr lang="en-US" sz="2200" b="1" dirty="0" err="1" smtClean="0">
                <a:latin typeface="Courier New" pitchFamily="49" charset="0"/>
                <a:cs typeface="Courier New" pitchFamily="49" charset="0"/>
              </a:rPr>
              <a:t>mov</a:t>
            </a:r>
            <a:r>
              <a:rPr lang="en-US" sz="2200" b="1" dirty="0" smtClean="0">
                <a:latin typeface="Courier New" pitchFamily="49" charset="0"/>
                <a:cs typeface="Courier New" pitchFamily="49" charset="0"/>
              </a:rPr>
              <a:t>    %</a:t>
            </a:r>
            <a:r>
              <a:rPr lang="en-US" sz="2200" b="1" dirty="0" err="1" smtClean="0">
                <a:latin typeface="Courier New" pitchFamily="49" charset="0"/>
                <a:cs typeface="Courier New" pitchFamily="49" charset="0"/>
              </a:rPr>
              <a:t>ebx</a:t>
            </a:r>
            <a:r>
              <a:rPr lang="en-US" sz="2200" b="1" dirty="0" smtClean="0">
                <a:latin typeface="Courier New" pitchFamily="49" charset="0"/>
                <a:cs typeface="Courier New" pitchFamily="49" charset="0"/>
              </a:rPr>
              <a:t>,(%</a:t>
            </a:r>
            <a:r>
              <a:rPr lang="en-US" sz="2200" b="1" dirty="0" err="1" smtClean="0">
                <a:latin typeface="Courier New" pitchFamily="49" charset="0"/>
                <a:cs typeface="Courier New" pitchFamily="49" charset="0"/>
              </a:rPr>
              <a:t>ecx</a:t>
            </a:r>
            <a:r>
              <a:rPr lang="en-US" sz="2200" b="1" dirty="0" smtClean="0">
                <a:latin typeface="Courier New" pitchFamily="49" charset="0"/>
                <a:cs typeface="Courier New" pitchFamily="49" charset="0"/>
              </a:rPr>
              <a:t>)</a:t>
            </a:r>
          </a:p>
          <a:p>
            <a:pPr marL="118872" indent="0">
              <a:buNone/>
            </a:pPr>
            <a:r>
              <a:rPr lang="en-US" sz="2200" b="1" dirty="0" smtClean="0">
                <a:latin typeface="Courier New" pitchFamily="49" charset="0"/>
                <a:cs typeface="Courier New" pitchFamily="49" charset="0"/>
              </a:rPr>
              <a:t>89 51 04              </a:t>
            </a:r>
            <a:r>
              <a:rPr lang="en-US" sz="2200" b="1" dirty="0" err="1" smtClean="0">
                <a:latin typeface="Courier New" pitchFamily="49" charset="0"/>
                <a:cs typeface="Courier New" pitchFamily="49" charset="0"/>
              </a:rPr>
              <a:t>mov</a:t>
            </a:r>
            <a:r>
              <a:rPr lang="en-US" sz="2200" b="1" dirty="0" smtClean="0">
                <a:latin typeface="Courier New" pitchFamily="49" charset="0"/>
                <a:cs typeface="Courier New" pitchFamily="49" charset="0"/>
              </a:rPr>
              <a:t>    %edx,4(%</a:t>
            </a:r>
            <a:r>
              <a:rPr lang="en-US" sz="2200" b="1" dirty="0" err="1" smtClean="0">
                <a:latin typeface="Courier New" pitchFamily="49" charset="0"/>
                <a:cs typeface="Courier New" pitchFamily="49" charset="0"/>
              </a:rPr>
              <a:t>ecsx</a:t>
            </a:r>
            <a:r>
              <a:rPr lang="en-US" sz="2200" b="1" dirty="0">
                <a:latin typeface="Courier New" pitchFamily="49" charset="0"/>
                <a:cs typeface="Courier New" pitchFamily="49" charset="0"/>
              </a:rPr>
              <a:t>)</a:t>
            </a:r>
          </a:p>
          <a:p>
            <a:pPr marL="118872" indent="0">
              <a:buNone/>
            </a:pPr>
            <a:r>
              <a:rPr lang="en-US" sz="2200" b="1" dirty="0" smtClean="0">
                <a:latin typeface="Courier New" pitchFamily="49" charset="0"/>
                <a:cs typeface="Courier New" pitchFamily="49" charset="0"/>
              </a:rPr>
              <a:t>cd </a:t>
            </a:r>
            <a:r>
              <a:rPr lang="en-US" sz="2200" b="1" dirty="0">
                <a:latin typeface="Courier New" pitchFamily="49" charset="0"/>
                <a:cs typeface="Courier New" pitchFamily="49" charset="0"/>
              </a:rPr>
              <a:t>80                 </a:t>
            </a:r>
            <a:r>
              <a:rPr lang="en-US" sz="2200" b="1" dirty="0" err="1" smtClean="0">
                <a:latin typeface="Courier New" pitchFamily="49" charset="0"/>
                <a:cs typeface="Courier New" pitchFamily="49" charset="0"/>
              </a:rPr>
              <a:t>int</a:t>
            </a:r>
            <a:r>
              <a:rPr lang="en-US" sz="2200" b="1" dirty="0" smtClean="0">
                <a:latin typeface="Courier New" pitchFamily="49" charset="0"/>
                <a:cs typeface="Courier New" pitchFamily="49" charset="0"/>
              </a:rPr>
              <a:t>    $</a:t>
            </a:r>
            <a:r>
              <a:rPr lang="en-US" sz="2200" b="1" dirty="0">
                <a:latin typeface="Courier New" pitchFamily="49" charset="0"/>
                <a:cs typeface="Courier New" pitchFamily="49" charset="0"/>
              </a:rPr>
              <a:t>0x80</a:t>
            </a:r>
          </a:p>
          <a:p>
            <a:pPr marL="118872" indent="0">
              <a:buNone/>
            </a:pPr>
            <a:endParaRPr lang="en-US" sz="2200" b="1" dirty="0">
              <a:latin typeface="Courier New" pitchFamily="49" charset="0"/>
              <a:cs typeface="Courier New" pitchFamily="49" charset="0"/>
            </a:endParaRPr>
          </a:p>
        </p:txBody>
      </p:sp>
    </p:spTree>
    <p:extLst>
      <p:ext uri="{BB962C8B-B14F-4D97-AF65-F5344CB8AC3E}">
        <p14:creationId xmlns:p14="http://schemas.microsoft.com/office/powerpoint/2010/main" val="7990447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Shellcode</a:t>
            </a:r>
            <a:r>
              <a:rPr lang="en-US" dirty="0" smtClean="0"/>
              <a:t> caveats</a:t>
            </a:r>
            <a:endParaRPr lang="en-US" dirty="0"/>
          </a:p>
        </p:txBody>
      </p:sp>
      <p:sp>
        <p:nvSpPr>
          <p:cNvPr id="3" name="Content Placeholder 2"/>
          <p:cNvSpPr>
            <a:spLocks noGrp="1"/>
          </p:cNvSpPr>
          <p:nvPr>
            <p:ph idx="1"/>
          </p:nvPr>
        </p:nvSpPr>
        <p:spPr/>
        <p:txBody>
          <a:bodyPr/>
          <a:lstStyle/>
          <a:p>
            <a:r>
              <a:rPr lang="en-US" dirty="0" smtClean="0"/>
              <a:t>“Forbidden” characters</a:t>
            </a:r>
          </a:p>
          <a:p>
            <a:pPr lvl="1"/>
            <a:r>
              <a:rPr lang="en-US" dirty="0" smtClean="0"/>
              <a:t>Null characters in </a:t>
            </a:r>
            <a:r>
              <a:rPr lang="en-US" dirty="0" err="1" smtClean="0"/>
              <a:t>shellcode</a:t>
            </a:r>
            <a:r>
              <a:rPr lang="en-US" dirty="0"/>
              <a:t> </a:t>
            </a:r>
            <a:r>
              <a:rPr lang="en-US" dirty="0" smtClean="0"/>
              <a:t>halt </a:t>
            </a:r>
            <a:r>
              <a:rPr lang="en-US" dirty="0" err="1" smtClean="0"/>
              <a:t>strcpy</a:t>
            </a:r>
            <a:endParaRPr lang="en-US" dirty="0" smtClean="0"/>
          </a:p>
          <a:p>
            <a:pPr lvl="1"/>
            <a:r>
              <a:rPr lang="en-US" dirty="0" smtClean="0"/>
              <a:t>Line breaks halt gets</a:t>
            </a:r>
            <a:br>
              <a:rPr lang="en-US" dirty="0" smtClean="0"/>
            </a:br>
            <a:r>
              <a:rPr lang="en-US" dirty="0" smtClean="0"/>
              <a:t>	(we were lucky)</a:t>
            </a:r>
          </a:p>
          <a:p>
            <a:pPr lvl="1"/>
            <a:r>
              <a:rPr lang="en-US" dirty="0" smtClean="0"/>
              <a:t>Any whitespace halts </a:t>
            </a:r>
            <a:r>
              <a:rPr lang="en-US" dirty="0" err="1" smtClean="0"/>
              <a:t>scanf</a:t>
            </a:r>
            <a:endParaRPr lang="en-US" dirty="0"/>
          </a:p>
          <a:p>
            <a:r>
              <a:rPr lang="en-US" dirty="0" smtClean="0"/>
              <a:t>Hard to guess addresses</a:t>
            </a:r>
          </a:p>
          <a:p>
            <a:pPr lvl="1"/>
            <a:r>
              <a:rPr lang="en-US" dirty="0" smtClean="0"/>
              <a:t>Return address</a:t>
            </a:r>
          </a:p>
          <a:p>
            <a:pPr lvl="1"/>
            <a:r>
              <a:rPr lang="en-US" dirty="0" smtClean="0"/>
              <a:t>Address of string</a:t>
            </a:r>
          </a:p>
          <a:p>
            <a:endParaRPr lang="en-US" dirty="0"/>
          </a:p>
          <a:p>
            <a:endParaRPr lang="en-US" dirty="0"/>
          </a:p>
        </p:txBody>
      </p:sp>
    </p:spTree>
    <p:extLst>
      <p:ext uri="{BB962C8B-B14F-4D97-AF65-F5344CB8AC3E}">
        <p14:creationId xmlns:p14="http://schemas.microsoft.com/office/powerpoint/2010/main" val="378292841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 to guess address</a:t>
            </a:r>
            <a:endParaRPr lang="en-US" dirty="0"/>
          </a:p>
        </p:txBody>
      </p:sp>
      <p:sp>
        <p:nvSpPr>
          <p:cNvPr id="3" name="Content Placeholder 2"/>
          <p:cNvSpPr>
            <a:spLocks noGrp="1"/>
          </p:cNvSpPr>
          <p:nvPr>
            <p:ph idx="1"/>
          </p:nvPr>
        </p:nvSpPr>
        <p:spPr/>
        <p:txBody>
          <a:bodyPr/>
          <a:lstStyle/>
          <a:p>
            <a:endParaRPr lang="en-US" dirty="0"/>
          </a:p>
        </p:txBody>
      </p:sp>
      <p:sp>
        <p:nvSpPr>
          <p:cNvPr id="36" name="Rectangle 35"/>
          <p:cNvSpPr/>
          <p:nvPr/>
        </p:nvSpPr>
        <p:spPr>
          <a:xfrm>
            <a:off x="1117601" y="3148330"/>
            <a:ext cx="3683540" cy="965835"/>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a:solidFill>
                  <a:schemeClr val="tx1"/>
                </a:solidFill>
                <a:latin typeface="Courier New" pitchFamily="49" charset="0"/>
                <a:cs typeface="Courier New" pitchFamily="49" charset="0"/>
              </a:rPr>
              <a:t>s</a:t>
            </a:r>
            <a:r>
              <a:rPr lang="en-US" sz="3200" b="1" i="1" dirty="0" err="1" smtClean="0">
                <a:solidFill>
                  <a:schemeClr val="tx1"/>
                </a:solidFill>
                <a:latin typeface="Courier New" pitchFamily="49" charset="0"/>
                <a:cs typeface="Courier New" pitchFamily="49" charset="0"/>
              </a:rPr>
              <a:t>hellcode</a:t>
            </a:r>
            <a:endParaRPr lang="en-US" sz="3200" b="1" i="1" dirty="0">
              <a:solidFill>
                <a:schemeClr val="tx1"/>
              </a:solidFill>
              <a:latin typeface="Courier New" pitchFamily="49" charset="0"/>
              <a:cs typeface="Courier New" pitchFamily="49" charset="0"/>
            </a:endParaRPr>
          </a:p>
        </p:txBody>
      </p:sp>
      <p:sp>
        <p:nvSpPr>
          <p:cNvPr id="37" name="Rectangle 36"/>
          <p:cNvSpPr/>
          <p:nvPr/>
        </p:nvSpPr>
        <p:spPr>
          <a:xfrm>
            <a:off x="1118141" y="413385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Tree>
    <p:extLst>
      <p:ext uri="{BB962C8B-B14F-4D97-AF65-F5344CB8AC3E}">
        <p14:creationId xmlns:p14="http://schemas.microsoft.com/office/powerpoint/2010/main" val="290464617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 to guess address</a:t>
            </a:r>
            <a:endParaRPr lang="en-US" dirty="0"/>
          </a:p>
        </p:txBody>
      </p:sp>
      <p:sp>
        <p:nvSpPr>
          <p:cNvPr id="3" name="Content Placeholder 2"/>
          <p:cNvSpPr>
            <a:spLocks noGrp="1"/>
          </p:cNvSpPr>
          <p:nvPr>
            <p:ph idx="1"/>
          </p:nvPr>
        </p:nvSpPr>
        <p:spPr/>
        <p:txBody>
          <a:bodyPr/>
          <a:lstStyle/>
          <a:p>
            <a:endParaRPr lang="en-US" dirty="0"/>
          </a:p>
        </p:txBody>
      </p:sp>
      <p:sp>
        <p:nvSpPr>
          <p:cNvPr id="36" name="Rectangle 35"/>
          <p:cNvSpPr/>
          <p:nvPr/>
        </p:nvSpPr>
        <p:spPr>
          <a:xfrm>
            <a:off x="1117601" y="3148330"/>
            <a:ext cx="3683540" cy="965835"/>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a:solidFill>
                  <a:schemeClr val="tx1"/>
                </a:solidFill>
                <a:latin typeface="Courier New" pitchFamily="49" charset="0"/>
                <a:cs typeface="Courier New" pitchFamily="49" charset="0"/>
              </a:rPr>
              <a:t>s</a:t>
            </a:r>
            <a:r>
              <a:rPr lang="en-US" sz="3200" b="1" i="1" dirty="0" err="1" smtClean="0">
                <a:solidFill>
                  <a:schemeClr val="tx1"/>
                </a:solidFill>
                <a:latin typeface="Courier New" pitchFamily="49" charset="0"/>
                <a:cs typeface="Courier New" pitchFamily="49" charset="0"/>
              </a:rPr>
              <a:t>hellcode</a:t>
            </a:r>
            <a:endParaRPr lang="en-US" sz="3200" b="1" i="1" dirty="0">
              <a:solidFill>
                <a:schemeClr val="tx1"/>
              </a:solidFill>
              <a:latin typeface="Courier New" pitchFamily="49" charset="0"/>
              <a:cs typeface="Courier New" pitchFamily="49" charset="0"/>
            </a:endParaRPr>
          </a:p>
        </p:txBody>
      </p:sp>
      <p:sp>
        <p:nvSpPr>
          <p:cNvPr id="37" name="Rectangle 36"/>
          <p:cNvSpPr/>
          <p:nvPr/>
        </p:nvSpPr>
        <p:spPr>
          <a:xfrm>
            <a:off x="1118141" y="413385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38" name="Rectangle 37"/>
          <p:cNvSpPr/>
          <p:nvPr/>
        </p:nvSpPr>
        <p:spPr>
          <a:xfrm>
            <a:off x="1118141" y="473964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39" name="Rectangle 38"/>
          <p:cNvSpPr/>
          <p:nvPr/>
        </p:nvSpPr>
        <p:spPr>
          <a:xfrm>
            <a:off x="1118141" y="580644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40" name="TextBox 39"/>
          <p:cNvSpPr txBox="1"/>
          <p:nvPr/>
        </p:nvSpPr>
        <p:spPr>
          <a:xfrm>
            <a:off x="2506580" y="5082541"/>
            <a:ext cx="586093" cy="769441"/>
          </a:xfrm>
          <a:prstGeom prst="rect">
            <a:avLst/>
          </a:prstGeom>
          <a:noFill/>
        </p:spPr>
        <p:txBody>
          <a:bodyPr wrap="none" rtlCol="0">
            <a:spAutoFit/>
          </a:bodyPr>
          <a:lstStyle/>
          <a:p>
            <a:r>
              <a:rPr lang="en-US" sz="4400" b="1" dirty="0" smtClean="0"/>
              <a:t>…</a:t>
            </a:r>
            <a:endParaRPr lang="en-US" sz="4400" b="1" dirty="0"/>
          </a:p>
        </p:txBody>
      </p:sp>
    </p:spTree>
    <p:extLst>
      <p:ext uri="{BB962C8B-B14F-4D97-AF65-F5344CB8AC3E}">
        <p14:creationId xmlns:p14="http://schemas.microsoft.com/office/powerpoint/2010/main" val="370072005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 to guess address</a:t>
            </a:r>
            <a:endParaRPr lang="en-US" dirty="0"/>
          </a:p>
        </p:txBody>
      </p:sp>
      <p:sp>
        <p:nvSpPr>
          <p:cNvPr id="3" name="Content Placeholder 2"/>
          <p:cNvSpPr>
            <a:spLocks noGrp="1"/>
          </p:cNvSpPr>
          <p:nvPr>
            <p:ph idx="1"/>
          </p:nvPr>
        </p:nvSpPr>
        <p:spPr/>
        <p:txBody>
          <a:bodyPr/>
          <a:lstStyle/>
          <a:p>
            <a:endParaRPr lang="en-US" dirty="0"/>
          </a:p>
        </p:txBody>
      </p:sp>
      <p:sp>
        <p:nvSpPr>
          <p:cNvPr id="36" name="Rectangle 35"/>
          <p:cNvSpPr/>
          <p:nvPr/>
        </p:nvSpPr>
        <p:spPr>
          <a:xfrm>
            <a:off x="1117601" y="3148330"/>
            <a:ext cx="3683540" cy="965835"/>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a:solidFill>
                  <a:schemeClr val="tx1"/>
                </a:solidFill>
                <a:latin typeface="Courier New" pitchFamily="49" charset="0"/>
                <a:cs typeface="Courier New" pitchFamily="49" charset="0"/>
              </a:rPr>
              <a:t>s</a:t>
            </a:r>
            <a:r>
              <a:rPr lang="en-US" sz="3200" b="1" i="1" dirty="0" err="1" smtClean="0">
                <a:solidFill>
                  <a:schemeClr val="tx1"/>
                </a:solidFill>
                <a:latin typeface="Courier New" pitchFamily="49" charset="0"/>
                <a:cs typeface="Courier New" pitchFamily="49" charset="0"/>
              </a:rPr>
              <a:t>hellcode</a:t>
            </a:r>
            <a:endParaRPr lang="en-US" sz="3200" b="1" i="1" dirty="0">
              <a:solidFill>
                <a:schemeClr val="tx1"/>
              </a:solidFill>
              <a:latin typeface="Courier New" pitchFamily="49" charset="0"/>
              <a:cs typeface="Courier New" pitchFamily="49" charset="0"/>
            </a:endParaRPr>
          </a:p>
        </p:txBody>
      </p:sp>
      <p:sp>
        <p:nvSpPr>
          <p:cNvPr id="37" name="Rectangle 36"/>
          <p:cNvSpPr/>
          <p:nvPr/>
        </p:nvSpPr>
        <p:spPr>
          <a:xfrm>
            <a:off x="1118141" y="413385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38" name="Rectangle 37"/>
          <p:cNvSpPr/>
          <p:nvPr/>
        </p:nvSpPr>
        <p:spPr>
          <a:xfrm>
            <a:off x="1118141" y="473964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39" name="Rectangle 38"/>
          <p:cNvSpPr/>
          <p:nvPr/>
        </p:nvSpPr>
        <p:spPr>
          <a:xfrm>
            <a:off x="1118141" y="580644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40" name="TextBox 39"/>
          <p:cNvSpPr txBox="1"/>
          <p:nvPr/>
        </p:nvSpPr>
        <p:spPr>
          <a:xfrm>
            <a:off x="2506580" y="5082541"/>
            <a:ext cx="586093" cy="769441"/>
          </a:xfrm>
          <a:prstGeom prst="rect">
            <a:avLst/>
          </a:prstGeom>
          <a:noFill/>
        </p:spPr>
        <p:txBody>
          <a:bodyPr wrap="none" rtlCol="0">
            <a:spAutoFit/>
          </a:bodyPr>
          <a:lstStyle/>
          <a:p>
            <a:r>
              <a:rPr lang="en-US" sz="4400" b="1" dirty="0" smtClean="0"/>
              <a:t>…</a:t>
            </a:r>
            <a:endParaRPr lang="en-US" sz="4400" b="1" dirty="0"/>
          </a:p>
        </p:txBody>
      </p:sp>
      <p:sp>
        <p:nvSpPr>
          <p:cNvPr id="41" name="Rectangle 40"/>
          <p:cNvSpPr/>
          <p:nvPr/>
        </p:nvSpPr>
        <p:spPr>
          <a:xfrm>
            <a:off x="1117601" y="1684020"/>
            <a:ext cx="3683540" cy="14478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nop</a:t>
            </a:r>
            <a:r>
              <a:rPr lang="en-US" sz="3200" b="1" i="1" dirty="0" smtClean="0">
                <a:solidFill>
                  <a:schemeClr val="tx1"/>
                </a:solidFill>
                <a:latin typeface="Courier New" pitchFamily="49" charset="0"/>
                <a:cs typeface="Courier New" pitchFamily="49" charset="0"/>
              </a:rPr>
              <a:t/>
            </a:r>
            <a:br>
              <a:rPr lang="en-US" sz="3200" b="1" i="1" dirty="0" smtClean="0">
                <a:solidFill>
                  <a:schemeClr val="tx1"/>
                </a:solidFill>
                <a:latin typeface="Courier New" pitchFamily="49" charset="0"/>
                <a:cs typeface="Courier New" pitchFamily="49" charset="0"/>
              </a:rPr>
            </a:br>
            <a:r>
              <a:rPr lang="en-US" sz="3200" b="1" i="1" dirty="0" smtClean="0">
                <a:solidFill>
                  <a:schemeClr val="tx1"/>
                </a:solidFill>
                <a:latin typeface="Courier New" pitchFamily="49" charset="0"/>
                <a:cs typeface="Courier New" pitchFamily="49" charset="0"/>
              </a:rPr>
              <a:t>…</a:t>
            </a:r>
          </a:p>
          <a:p>
            <a:pPr algn="ctr"/>
            <a:r>
              <a:rPr lang="en-US" sz="3200" b="1" i="1" dirty="0" err="1">
                <a:solidFill>
                  <a:schemeClr val="tx1"/>
                </a:solidFill>
                <a:latin typeface="Courier New" pitchFamily="49" charset="0"/>
                <a:cs typeface="Courier New" pitchFamily="49" charset="0"/>
              </a:rPr>
              <a:t>n</a:t>
            </a:r>
            <a:r>
              <a:rPr lang="en-US" sz="3200" b="1" i="1" dirty="0" err="1" smtClean="0">
                <a:solidFill>
                  <a:schemeClr val="tx1"/>
                </a:solidFill>
                <a:latin typeface="Courier New" pitchFamily="49" charset="0"/>
                <a:cs typeface="Courier New" pitchFamily="49" charset="0"/>
              </a:rPr>
              <a:t>op</a:t>
            </a:r>
            <a:endParaRPr lang="en-US" sz="3200" b="1" i="1" dirty="0" smtClean="0">
              <a:solidFill>
                <a:schemeClr val="tx1"/>
              </a:solidFill>
              <a:latin typeface="Courier New" pitchFamily="49" charset="0"/>
              <a:cs typeface="Courier New" pitchFamily="49" charset="0"/>
            </a:endParaRPr>
          </a:p>
        </p:txBody>
      </p:sp>
    </p:spTree>
    <p:extLst>
      <p:ext uri="{BB962C8B-B14F-4D97-AF65-F5344CB8AC3E}">
        <p14:creationId xmlns:p14="http://schemas.microsoft.com/office/powerpoint/2010/main" val="188529252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 to guess address</a:t>
            </a:r>
            <a:endParaRPr lang="en-US" dirty="0"/>
          </a:p>
        </p:txBody>
      </p:sp>
      <p:sp>
        <p:nvSpPr>
          <p:cNvPr id="3" name="Content Placeholder 2"/>
          <p:cNvSpPr>
            <a:spLocks noGrp="1"/>
          </p:cNvSpPr>
          <p:nvPr>
            <p:ph idx="1"/>
          </p:nvPr>
        </p:nvSpPr>
        <p:spPr/>
        <p:txBody>
          <a:bodyPr/>
          <a:lstStyle/>
          <a:p>
            <a:endParaRPr lang="en-US" dirty="0"/>
          </a:p>
        </p:txBody>
      </p:sp>
      <p:sp>
        <p:nvSpPr>
          <p:cNvPr id="4" name="Rectangle 3"/>
          <p:cNvSpPr/>
          <p:nvPr/>
        </p:nvSpPr>
        <p:spPr>
          <a:xfrm>
            <a:off x="1117601" y="3148330"/>
            <a:ext cx="3683540" cy="965835"/>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a:solidFill>
                  <a:schemeClr val="tx1"/>
                </a:solidFill>
                <a:latin typeface="Courier New" pitchFamily="49" charset="0"/>
                <a:cs typeface="Courier New" pitchFamily="49" charset="0"/>
              </a:rPr>
              <a:t>s</a:t>
            </a:r>
            <a:r>
              <a:rPr lang="en-US" sz="3200" b="1" i="1" dirty="0" err="1" smtClean="0">
                <a:solidFill>
                  <a:schemeClr val="tx1"/>
                </a:solidFill>
                <a:latin typeface="Courier New" pitchFamily="49" charset="0"/>
                <a:cs typeface="Courier New" pitchFamily="49" charset="0"/>
              </a:rPr>
              <a:t>hellcode</a:t>
            </a:r>
            <a:endParaRPr lang="en-US" sz="3200" b="1" i="1" dirty="0">
              <a:solidFill>
                <a:schemeClr val="tx1"/>
              </a:solidFill>
              <a:latin typeface="Courier New" pitchFamily="49" charset="0"/>
              <a:cs typeface="Courier New" pitchFamily="49" charset="0"/>
            </a:endParaRPr>
          </a:p>
        </p:txBody>
      </p:sp>
      <p:sp>
        <p:nvSpPr>
          <p:cNvPr id="5" name="Rectangle 4"/>
          <p:cNvSpPr/>
          <p:nvPr/>
        </p:nvSpPr>
        <p:spPr>
          <a:xfrm>
            <a:off x="1118141" y="413385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6" name="Rectangle 5"/>
          <p:cNvSpPr/>
          <p:nvPr/>
        </p:nvSpPr>
        <p:spPr>
          <a:xfrm>
            <a:off x="1118141" y="473964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7" name="Rectangle 6"/>
          <p:cNvSpPr/>
          <p:nvPr/>
        </p:nvSpPr>
        <p:spPr>
          <a:xfrm>
            <a:off x="1118141" y="580644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8" name="TextBox 7"/>
          <p:cNvSpPr txBox="1"/>
          <p:nvPr/>
        </p:nvSpPr>
        <p:spPr>
          <a:xfrm>
            <a:off x="2506580" y="5082541"/>
            <a:ext cx="586093" cy="769441"/>
          </a:xfrm>
          <a:prstGeom prst="rect">
            <a:avLst/>
          </a:prstGeom>
          <a:noFill/>
        </p:spPr>
        <p:txBody>
          <a:bodyPr wrap="none" rtlCol="0">
            <a:spAutoFit/>
          </a:bodyPr>
          <a:lstStyle/>
          <a:p>
            <a:r>
              <a:rPr lang="en-US" sz="4400" b="1" dirty="0" smtClean="0"/>
              <a:t>…</a:t>
            </a:r>
            <a:endParaRPr lang="en-US" sz="4400" b="1" dirty="0"/>
          </a:p>
        </p:txBody>
      </p:sp>
      <p:sp>
        <p:nvSpPr>
          <p:cNvPr id="9" name="Rectangle 8"/>
          <p:cNvSpPr/>
          <p:nvPr/>
        </p:nvSpPr>
        <p:spPr>
          <a:xfrm>
            <a:off x="1117601" y="1684020"/>
            <a:ext cx="3683540" cy="14478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nop</a:t>
            </a:r>
            <a:r>
              <a:rPr lang="en-US" sz="3200" b="1" i="1" dirty="0" smtClean="0">
                <a:solidFill>
                  <a:schemeClr val="tx1"/>
                </a:solidFill>
                <a:latin typeface="Courier New" pitchFamily="49" charset="0"/>
                <a:cs typeface="Courier New" pitchFamily="49" charset="0"/>
              </a:rPr>
              <a:t/>
            </a:r>
            <a:br>
              <a:rPr lang="en-US" sz="3200" b="1" i="1" dirty="0" smtClean="0">
                <a:solidFill>
                  <a:schemeClr val="tx1"/>
                </a:solidFill>
                <a:latin typeface="Courier New" pitchFamily="49" charset="0"/>
                <a:cs typeface="Courier New" pitchFamily="49" charset="0"/>
              </a:rPr>
            </a:br>
            <a:r>
              <a:rPr lang="en-US" sz="3200" b="1" i="1" dirty="0" smtClean="0">
                <a:solidFill>
                  <a:schemeClr val="tx1"/>
                </a:solidFill>
                <a:latin typeface="Courier New" pitchFamily="49" charset="0"/>
                <a:cs typeface="Courier New" pitchFamily="49" charset="0"/>
              </a:rPr>
              <a:t>…</a:t>
            </a:r>
          </a:p>
          <a:p>
            <a:pPr algn="ctr"/>
            <a:r>
              <a:rPr lang="en-US" sz="3200" b="1" i="1" dirty="0" err="1">
                <a:solidFill>
                  <a:schemeClr val="tx1"/>
                </a:solidFill>
                <a:latin typeface="Courier New" pitchFamily="49" charset="0"/>
                <a:cs typeface="Courier New" pitchFamily="49" charset="0"/>
              </a:rPr>
              <a:t>n</a:t>
            </a:r>
            <a:r>
              <a:rPr lang="en-US" sz="3200" b="1" i="1" dirty="0" err="1" smtClean="0">
                <a:solidFill>
                  <a:schemeClr val="tx1"/>
                </a:solidFill>
                <a:latin typeface="Courier New" pitchFamily="49" charset="0"/>
                <a:cs typeface="Courier New" pitchFamily="49" charset="0"/>
              </a:rPr>
              <a:t>op</a:t>
            </a:r>
            <a:endParaRPr lang="en-US" sz="3200" b="1" i="1" dirty="0" smtClean="0">
              <a:solidFill>
                <a:schemeClr val="tx1"/>
              </a:solidFill>
              <a:latin typeface="Courier New" pitchFamily="49" charset="0"/>
              <a:cs typeface="Courier New" pitchFamily="49" charset="0"/>
            </a:endParaRPr>
          </a:p>
        </p:txBody>
      </p:sp>
      <p:sp>
        <p:nvSpPr>
          <p:cNvPr id="10" name="Rectangle 9"/>
          <p:cNvSpPr/>
          <p:nvPr/>
        </p:nvSpPr>
        <p:spPr>
          <a:xfrm>
            <a:off x="6977437"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1" name="Rectangle 10"/>
          <p:cNvSpPr/>
          <p:nvPr/>
        </p:nvSpPr>
        <p:spPr>
          <a:xfrm>
            <a:off x="7086601" y="7162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3" name="Rectangle 12"/>
          <p:cNvSpPr/>
          <p:nvPr/>
        </p:nvSpPr>
        <p:spPr>
          <a:xfrm>
            <a:off x="6977437"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4" name="Rectangle 13"/>
          <p:cNvSpPr/>
          <p:nvPr/>
        </p:nvSpPr>
        <p:spPr>
          <a:xfrm>
            <a:off x="6977437"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7" name="Straight Arrow Connector 16"/>
          <p:cNvCxnSpPr/>
          <p:nvPr/>
        </p:nvCxnSpPr>
        <p:spPr>
          <a:xfrm>
            <a:off x="6291635" y="17145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6977437" y="47244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return</a:t>
            </a:r>
            <a:endParaRPr lang="en-US" sz="3200" b="1" i="1" dirty="0">
              <a:solidFill>
                <a:schemeClr val="tx1"/>
              </a:solidFill>
              <a:latin typeface="Courier New" pitchFamily="49" charset="0"/>
              <a:cs typeface="Courier New" pitchFamily="49" charset="0"/>
            </a:endParaRPr>
          </a:p>
        </p:txBody>
      </p:sp>
      <p:sp>
        <p:nvSpPr>
          <p:cNvPr id="23" name="Rectangle 22"/>
          <p:cNvSpPr/>
          <p:nvPr/>
        </p:nvSpPr>
        <p:spPr>
          <a:xfrm>
            <a:off x="6977437" y="4114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25" name="Rectangle 24"/>
          <p:cNvSpPr/>
          <p:nvPr/>
        </p:nvSpPr>
        <p:spPr>
          <a:xfrm>
            <a:off x="6977437"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26" name="Straight Arrow Connector 25"/>
          <p:cNvCxnSpPr/>
          <p:nvPr/>
        </p:nvCxnSpPr>
        <p:spPr>
          <a:xfrm flipH="1">
            <a:off x="10718493" y="41148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5689600" y="3124200"/>
            <a:ext cx="602035" cy="0"/>
          </a:xfrm>
          <a:prstGeom prst="straightConnector1">
            <a:avLst/>
          </a:prstGeom>
          <a:ln w="60325">
            <a:solidFill>
              <a:schemeClr val="tx1"/>
            </a:solidFill>
            <a:tailEnd type="triangle" w="med" len="med"/>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6976897" y="2286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31" name="Rectangle 30"/>
          <p:cNvSpPr/>
          <p:nvPr/>
        </p:nvSpPr>
        <p:spPr>
          <a:xfrm>
            <a:off x="6976897" y="1676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Tree>
    <p:extLst>
      <p:ext uri="{BB962C8B-B14F-4D97-AF65-F5344CB8AC3E}">
        <p14:creationId xmlns:p14="http://schemas.microsoft.com/office/powerpoint/2010/main" val="415704992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CPU</a:t>
            </a:r>
            <a:endParaRPr lang="en-US" dirty="0"/>
          </a:p>
        </p:txBody>
      </p:sp>
      <p:sp>
        <p:nvSpPr>
          <p:cNvPr id="5" name="Content Placeholder 4"/>
          <p:cNvSpPr>
            <a:spLocks noGrp="1"/>
          </p:cNvSpPr>
          <p:nvPr>
            <p:ph idx="1"/>
          </p:nvPr>
        </p:nvSpPr>
        <p:spPr>
          <a:xfrm>
            <a:off x="609600" y="1775191"/>
            <a:ext cx="9347200" cy="4778009"/>
          </a:xfrm>
        </p:spPr>
        <p:txBody>
          <a:bodyPr>
            <a:normAutofit lnSpcReduction="10000"/>
          </a:bodyPr>
          <a:lstStyle/>
          <a:p>
            <a:r>
              <a:rPr lang="en-US" dirty="0" smtClean="0"/>
              <a:t>Executes assembly instructions</a:t>
            </a:r>
          </a:p>
          <a:p>
            <a:pPr lvl="1"/>
            <a:r>
              <a:rPr lang="en-US" dirty="0" smtClean="0"/>
              <a:t>ADD, SUB, MULT, XOR, CMP, JMP, …</a:t>
            </a:r>
          </a:p>
          <a:p>
            <a:r>
              <a:rPr lang="en-US" dirty="0" smtClean="0"/>
              <a:t>Has built-in “variables” called registers</a:t>
            </a:r>
          </a:p>
          <a:p>
            <a:r>
              <a:rPr lang="en-US" dirty="0" smtClean="0"/>
              <a:t>General Purpose</a:t>
            </a:r>
          </a:p>
          <a:p>
            <a:pPr lvl="1"/>
            <a:r>
              <a:rPr lang="en-US" dirty="0" smtClean="0"/>
              <a:t>EAX, EBX, ECX, EDX, EDI, ESI</a:t>
            </a:r>
          </a:p>
          <a:p>
            <a:r>
              <a:rPr lang="en-US" dirty="0" smtClean="0"/>
              <a:t>Special Purpose:</a:t>
            </a:r>
          </a:p>
          <a:p>
            <a:pPr lvl="1"/>
            <a:r>
              <a:rPr lang="en-US" dirty="0" smtClean="0"/>
              <a:t>EIP: Instruction Pointer</a:t>
            </a:r>
          </a:p>
          <a:p>
            <a:pPr lvl="1"/>
            <a:r>
              <a:rPr lang="en-US" dirty="0" smtClean="0"/>
              <a:t>ESP: Stack Pointer</a:t>
            </a:r>
          </a:p>
          <a:p>
            <a:pPr lvl="1"/>
            <a:r>
              <a:rPr lang="en-US" dirty="0" smtClean="0"/>
              <a:t>EBP: Frame/Base Pointer</a:t>
            </a:r>
          </a:p>
        </p:txBody>
      </p:sp>
    </p:spTree>
    <p:extLst>
      <p:ext uri="{BB962C8B-B14F-4D97-AF65-F5344CB8AC3E}">
        <p14:creationId xmlns:p14="http://schemas.microsoft.com/office/powerpoint/2010/main" val="211850585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 to guess address</a:t>
            </a:r>
            <a:endParaRPr lang="en-US" dirty="0"/>
          </a:p>
        </p:txBody>
      </p:sp>
      <p:sp>
        <p:nvSpPr>
          <p:cNvPr id="3" name="Content Placeholder 2"/>
          <p:cNvSpPr>
            <a:spLocks noGrp="1"/>
          </p:cNvSpPr>
          <p:nvPr>
            <p:ph idx="1"/>
          </p:nvPr>
        </p:nvSpPr>
        <p:spPr/>
        <p:txBody>
          <a:bodyPr/>
          <a:lstStyle/>
          <a:p>
            <a:endParaRPr lang="en-US" dirty="0"/>
          </a:p>
        </p:txBody>
      </p:sp>
      <p:sp>
        <p:nvSpPr>
          <p:cNvPr id="10" name="Rectangle 9"/>
          <p:cNvSpPr/>
          <p:nvPr/>
        </p:nvSpPr>
        <p:spPr>
          <a:xfrm>
            <a:off x="6977437"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1" name="Rectangle 10"/>
          <p:cNvSpPr/>
          <p:nvPr/>
        </p:nvSpPr>
        <p:spPr>
          <a:xfrm>
            <a:off x="7086601" y="7162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3" name="Rectangle 12"/>
          <p:cNvSpPr/>
          <p:nvPr/>
        </p:nvSpPr>
        <p:spPr>
          <a:xfrm>
            <a:off x="6977437"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4" name="Rectangle 13"/>
          <p:cNvSpPr/>
          <p:nvPr/>
        </p:nvSpPr>
        <p:spPr>
          <a:xfrm>
            <a:off x="6977437"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7" name="Straight Arrow Connector 16"/>
          <p:cNvCxnSpPr/>
          <p:nvPr/>
        </p:nvCxnSpPr>
        <p:spPr>
          <a:xfrm>
            <a:off x="6291635" y="17145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6977437" y="47244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return</a:t>
            </a:r>
            <a:endParaRPr lang="en-US" sz="3200" b="1" i="1" dirty="0">
              <a:solidFill>
                <a:schemeClr val="tx1"/>
              </a:solidFill>
              <a:latin typeface="Courier New" pitchFamily="49" charset="0"/>
              <a:cs typeface="Courier New" pitchFamily="49" charset="0"/>
            </a:endParaRPr>
          </a:p>
        </p:txBody>
      </p:sp>
      <p:sp>
        <p:nvSpPr>
          <p:cNvPr id="23" name="Rectangle 22"/>
          <p:cNvSpPr/>
          <p:nvPr/>
        </p:nvSpPr>
        <p:spPr>
          <a:xfrm>
            <a:off x="6977437" y="4114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25" name="Rectangle 24"/>
          <p:cNvSpPr/>
          <p:nvPr/>
        </p:nvSpPr>
        <p:spPr>
          <a:xfrm>
            <a:off x="6977437"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30" name="Rectangle 29"/>
          <p:cNvSpPr/>
          <p:nvPr/>
        </p:nvSpPr>
        <p:spPr>
          <a:xfrm>
            <a:off x="6976897" y="2286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31" name="Rectangle 30"/>
          <p:cNvSpPr/>
          <p:nvPr/>
        </p:nvSpPr>
        <p:spPr>
          <a:xfrm>
            <a:off x="6976897" y="1676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4" name="Rectangle 3"/>
          <p:cNvSpPr/>
          <p:nvPr/>
        </p:nvSpPr>
        <p:spPr>
          <a:xfrm>
            <a:off x="6983921" y="3148330"/>
            <a:ext cx="3683540" cy="965835"/>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a:solidFill>
                  <a:schemeClr val="tx1"/>
                </a:solidFill>
                <a:latin typeface="Courier New" pitchFamily="49" charset="0"/>
                <a:cs typeface="Courier New" pitchFamily="49" charset="0"/>
              </a:rPr>
              <a:t>s</a:t>
            </a:r>
            <a:r>
              <a:rPr lang="en-US" sz="3200" b="1" i="1" dirty="0" err="1" smtClean="0">
                <a:solidFill>
                  <a:schemeClr val="tx1"/>
                </a:solidFill>
                <a:latin typeface="Courier New" pitchFamily="49" charset="0"/>
                <a:cs typeface="Courier New" pitchFamily="49" charset="0"/>
              </a:rPr>
              <a:t>hellcode</a:t>
            </a:r>
            <a:endParaRPr lang="en-US" sz="3200" b="1" i="1" dirty="0">
              <a:solidFill>
                <a:schemeClr val="tx1"/>
              </a:solidFill>
              <a:latin typeface="Courier New" pitchFamily="49" charset="0"/>
              <a:cs typeface="Courier New" pitchFamily="49" charset="0"/>
            </a:endParaRPr>
          </a:p>
        </p:txBody>
      </p:sp>
      <p:sp>
        <p:nvSpPr>
          <p:cNvPr id="5" name="Rectangle 4"/>
          <p:cNvSpPr/>
          <p:nvPr/>
        </p:nvSpPr>
        <p:spPr>
          <a:xfrm>
            <a:off x="6984461" y="413385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6" name="Rectangle 5"/>
          <p:cNvSpPr/>
          <p:nvPr/>
        </p:nvSpPr>
        <p:spPr>
          <a:xfrm>
            <a:off x="6984461" y="4739640"/>
            <a:ext cx="3683540" cy="594360"/>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7" name="Rectangle 6"/>
          <p:cNvSpPr/>
          <p:nvPr/>
        </p:nvSpPr>
        <p:spPr>
          <a:xfrm>
            <a:off x="6984461" y="580644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8" name="TextBox 7"/>
          <p:cNvSpPr txBox="1"/>
          <p:nvPr/>
        </p:nvSpPr>
        <p:spPr>
          <a:xfrm>
            <a:off x="8372900" y="5082541"/>
            <a:ext cx="586093" cy="769441"/>
          </a:xfrm>
          <a:prstGeom prst="rect">
            <a:avLst/>
          </a:prstGeom>
          <a:noFill/>
        </p:spPr>
        <p:txBody>
          <a:bodyPr wrap="none" rtlCol="0">
            <a:spAutoFit/>
          </a:bodyPr>
          <a:lstStyle/>
          <a:p>
            <a:r>
              <a:rPr lang="en-US" sz="4400" b="1" dirty="0" smtClean="0"/>
              <a:t>…</a:t>
            </a:r>
            <a:endParaRPr lang="en-US" sz="4400" b="1" dirty="0"/>
          </a:p>
        </p:txBody>
      </p:sp>
      <p:sp>
        <p:nvSpPr>
          <p:cNvPr id="9" name="Rectangle 8"/>
          <p:cNvSpPr/>
          <p:nvPr/>
        </p:nvSpPr>
        <p:spPr>
          <a:xfrm>
            <a:off x="6983921" y="1684020"/>
            <a:ext cx="3683540" cy="14478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nop</a:t>
            </a:r>
            <a:r>
              <a:rPr lang="en-US" sz="3200" b="1" i="1" dirty="0" smtClean="0">
                <a:solidFill>
                  <a:schemeClr val="tx1"/>
                </a:solidFill>
                <a:latin typeface="Courier New" pitchFamily="49" charset="0"/>
                <a:cs typeface="Courier New" pitchFamily="49" charset="0"/>
              </a:rPr>
              <a:t/>
            </a:r>
            <a:br>
              <a:rPr lang="en-US" sz="3200" b="1" i="1" dirty="0" smtClean="0">
                <a:solidFill>
                  <a:schemeClr val="tx1"/>
                </a:solidFill>
                <a:latin typeface="Courier New" pitchFamily="49" charset="0"/>
                <a:cs typeface="Courier New" pitchFamily="49" charset="0"/>
              </a:rPr>
            </a:br>
            <a:r>
              <a:rPr lang="en-US" sz="3200" b="1" i="1" dirty="0" smtClean="0">
                <a:solidFill>
                  <a:schemeClr val="tx1"/>
                </a:solidFill>
                <a:latin typeface="Courier New" pitchFamily="49" charset="0"/>
                <a:cs typeface="Courier New" pitchFamily="49" charset="0"/>
              </a:rPr>
              <a:t>…</a:t>
            </a:r>
          </a:p>
          <a:p>
            <a:pPr algn="ctr"/>
            <a:r>
              <a:rPr lang="en-US" sz="3200" b="1" i="1" dirty="0" err="1">
                <a:solidFill>
                  <a:schemeClr val="tx1"/>
                </a:solidFill>
                <a:latin typeface="Courier New" pitchFamily="49" charset="0"/>
                <a:cs typeface="Courier New" pitchFamily="49" charset="0"/>
              </a:rPr>
              <a:t>n</a:t>
            </a:r>
            <a:r>
              <a:rPr lang="en-US" sz="3200" b="1" i="1" dirty="0" err="1" smtClean="0">
                <a:solidFill>
                  <a:schemeClr val="tx1"/>
                </a:solidFill>
                <a:latin typeface="Courier New" pitchFamily="49" charset="0"/>
                <a:cs typeface="Courier New" pitchFamily="49" charset="0"/>
              </a:rPr>
              <a:t>op</a:t>
            </a:r>
            <a:endParaRPr lang="en-US" sz="3200" b="1" i="1" dirty="0" smtClean="0">
              <a:solidFill>
                <a:schemeClr val="tx1"/>
              </a:solidFill>
              <a:latin typeface="Courier New" pitchFamily="49" charset="0"/>
              <a:cs typeface="Courier New" pitchFamily="49" charset="0"/>
            </a:endParaRPr>
          </a:p>
        </p:txBody>
      </p:sp>
    </p:spTree>
    <p:extLst>
      <p:ext uri="{BB962C8B-B14F-4D97-AF65-F5344CB8AC3E}">
        <p14:creationId xmlns:p14="http://schemas.microsoft.com/office/powerpoint/2010/main" val="66894508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 to guess address</a:t>
            </a:r>
            <a:endParaRPr lang="en-US" dirty="0"/>
          </a:p>
        </p:txBody>
      </p:sp>
      <p:sp>
        <p:nvSpPr>
          <p:cNvPr id="3" name="Content Placeholder 2"/>
          <p:cNvSpPr>
            <a:spLocks noGrp="1"/>
          </p:cNvSpPr>
          <p:nvPr>
            <p:ph idx="1"/>
          </p:nvPr>
        </p:nvSpPr>
        <p:spPr/>
        <p:txBody>
          <a:bodyPr/>
          <a:lstStyle/>
          <a:p>
            <a:endParaRPr lang="en-US" dirty="0"/>
          </a:p>
        </p:txBody>
      </p:sp>
      <p:sp>
        <p:nvSpPr>
          <p:cNvPr id="10" name="Rectangle 9"/>
          <p:cNvSpPr/>
          <p:nvPr/>
        </p:nvSpPr>
        <p:spPr>
          <a:xfrm>
            <a:off x="6977437"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1" name="Rectangle 10"/>
          <p:cNvSpPr/>
          <p:nvPr/>
        </p:nvSpPr>
        <p:spPr>
          <a:xfrm>
            <a:off x="7086601" y="7162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3" name="Rectangle 12"/>
          <p:cNvSpPr/>
          <p:nvPr/>
        </p:nvSpPr>
        <p:spPr>
          <a:xfrm>
            <a:off x="6977437"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4" name="Rectangle 13"/>
          <p:cNvSpPr/>
          <p:nvPr/>
        </p:nvSpPr>
        <p:spPr>
          <a:xfrm>
            <a:off x="6977437"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7" name="Straight Arrow Connector 16"/>
          <p:cNvCxnSpPr/>
          <p:nvPr/>
        </p:nvCxnSpPr>
        <p:spPr>
          <a:xfrm>
            <a:off x="6291635" y="17145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6977437" y="47244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return</a:t>
            </a:r>
            <a:endParaRPr lang="en-US" sz="3200" b="1" i="1" dirty="0">
              <a:solidFill>
                <a:schemeClr val="tx1"/>
              </a:solidFill>
              <a:latin typeface="Courier New" pitchFamily="49" charset="0"/>
              <a:cs typeface="Courier New" pitchFamily="49" charset="0"/>
            </a:endParaRPr>
          </a:p>
        </p:txBody>
      </p:sp>
      <p:sp>
        <p:nvSpPr>
          <p:cNvPr id="23" name="Rectangle 22"/>
          <p:cNvSpPr/>
          <p:nvPr/>
        </p:nvSpPr>
        <p:spPr>
          <a:xfrm>
            <a:off x="6977437" y="4114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25" name="Rectangle 24"/>
          <p:cNvSpPr/>
          <p:nvPr/>
        </p:nvSpPr>
        <p:spPr>
          <a:xfrm>
            <a:off x="6977437"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30" name="Rectangle 29"/>
          <p:cNvSpPr/>
          <p:nvPr/>
        </p:nvSpPr>
        <p:spPr>
          <a:xfrm>
            <a:off x="6976897" y="2286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31" name="Rectangle 30"/>
          <p:cNvSpPr/>
          <p:nvPr/>
        </p:nvSpPr>
        <p:spPr>
          <a:xfrm>
            <a:off x="6976897" y="1676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4" name="Rectangle 3"/>
          <p:cNvSpPr/>
          <p:nvPr/>
        </p:nvSpPr>
        <p:spPr>
          <a:xfrm>
            <a:off x="6983921" y="3148330"/>
            <a:ext cx="3683540" cy="965835"/>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a:solidFill>
                  <a:schemeClr val="tx1"/>
                </a:solidFill>
                <a:latin typeface="Courier New" pitchFamily="49" charset="0"/>
                <a:cs typeface="Courier New" pitchFamily="49" charset="0"/>
              </a:rPr>
              <a:t>s</a:t>
            </a:r>
            <a:r>
              <a:rPr lang="en-US" sz="3200" b="1" i="1" dirty="0" err="1" smtClean="0">
                <a:solidFill>
                  <a:schemeClr val="tx1"/>
                </a:solidFill>
                <a:latin typeface="Courier New" pitchFamily="49" charset="0"/>
                <a:cs typeface="Courier New" pitchFamily="49" charset="0"/>
              </a:rPr>
              <a:t>hellcode</a:t>
            </a:r>
            <a:endParaRPr lang="en-US" sz="3200" b="1" i="1" dirty="0">
              <a:solidFill>
                <a:schemeClr val="tx1"/>
              </a:solidFill>
              <a:latin typeface="Courier New" pitchFamily="49" charset="0"/>
              <a:cs typeface="Courier New" pitchFamily="49" charset="0"/>
            </a:endParaRPr>
          </a:p>
        </p:txBody>
      </p:sp>
      <p:sp>
        <p:nvSpPr>
          <p:cNvPr id="5" name="Rectangle 4"/>
          <p:cNvSpPr/>
          <p:nvPr/>
        </p:nvSpPr>
        <p:spPr>
          <a:xfrm>
            <a:off x="6984461" y="413385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6" name="Rectangle 5"/>
          <p:cNvSpPr/>
          <p:nvPr/>
        </p:nvSpPr>
        <p:spPr>
          <a:xfrm>
            <a:off x="6984461" y="4739640"/>
            <a:ext cx="3683540" cy="594360"/>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7" name="Rectangle 6"/>
          <p:cNvSpPr/>
          <p:nvPr/>
        </p:nvSpPr>
        <p:spPr>
          <a:xfrm>
            <a:off x="6984461" y="580644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8" name="TextBox 7"/>
          <p:cNvSpPr txBox="1"/>
          <p:nvPr/>
        </p:nvSpPr>
        <p:spPr>
          <a:xfrm>
            <a:off x="8372900" y="5082541"/>
            <a:ext cx="586093" cy="769441"/>
          </a:xfrm>
          <a:prstGeom prst="rect">
            <a:avLst/>
          </a:prstGeom>
          <a:noFill/>
        </p:spPr>
        <p:txBody>
          <a:bodyPr wrap="none" rtlCol="0">
            <a:spAutoFit/>
          </a:bodyPr>
          <a:lstStyle/>
          <a:p>
            <a:r>
              <a:rPr lang="en-US" sz="4400" b="1" dirty="0" smtClean="0"/>
              <a:t>…</a:t>
            </a:r>
            <a:endParaRPr lang="en-US" sz="4400" b="1" dirty="0"/>
          </a:p>
        </p:txBody>
      </p:sp>
      <p:sp>
        <p:nvSpPr>
          <p:cNvPr id="9" name="Rectangle 8"/>
          <p:cNvSpPr/>
          <p:nvPr/>
        </p:nvSpPr>
        <p:spPr>
          <a:xfrm>
            <a:off x="6983921" y="1684020"/>
            <a:ext cx="3683540" cy="14478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nop</a:t>
            </a:r>
            <a:r>
              <a:rPr lang="en-US" sz="3200" b="1" i="1" dirty="0" smtClean="0">
                <a:solidFill>
                  <a:schemeClr val="tx1"/>
                </a:solidFill>
                <a:latin typeface="Courier New" pitchFamily="49" charset="0"/>
                <a:cs typeface="Courier New" pitchFamily="49" charset="0"/>
              </a:rPr>
              <a:t/>
            </a:r>
            <a:br>
              <a:rPr lang="en-US" sz="3200" b="1" i="1" dirty="0" smtClean="0">
                <a:solidFill>
                  <a:schemeClr val="tx1"/>
                </a:solidFill>
                <a:latin typeface="Courier New" pitchFamily="49" charset="0"/>
                <a:cs typeface="Courier New" pitchFamily="49" charset="0"/>
              </a:rPr>
            </a:br>
            <a:r>
              <a:rPr lang="en-US" sz="3200" b="1" i="1" dirty="0" smtClean="0">
                <a:solidFill>
                  <a:schemeClr val="tx1"/>
                </a:solidFill>
                <a:latin typeface="Courier New" pitchFamily="49" charset="0"/>
                <a:cs typeface="Courier New" pitchFamily="49" charset="0"/>
              </a:rPr>
              <a:t>…</a:t>
            </a:r>
          </a:p>
          <a:p>
            <a:pPr algn="ctr"/>
            <a:r>
              <a:rPr lang="en-US" sz="3200" b="1" i="1" dirty="0" err="1">
                <a:solidFill>
                  <a:schemeClr val="tx1"/>
                </a:solidFill>
                <a:latin typeface="Courier New" pitchFamily="49" charset="0"/>
                <a:cs typeface="Courier New" pitchFamily="49" charset="0"/>
              </a:rPr>
              <a:t>n</a:t>
            </a:r>
            <a:r>
              <a:rPr lang="en-US" sz="3200" b="1" i="1" dirty="0" err="1" smtClean="0">
                <a:solidFill>
                  <a:schemeClr val="tx1"/>
                </a:solidFill>
                <a:latin typeface="Courier New" pitchFamily="49" charset="0"/>
                <a:cs typeface="Courier New" pitchFamily="49" charset="0"/>
              </a:rPr>
              <a:t>op</a:t>
            </a:r>
            <a:endParaRPr lang="en-US" sz="3200" b="1" i="1" dirty="0" smtClean="0">
              <a:solidFill>
                <a:schemeClr val="tx1"/>
              </a:solidFill>
              <a:latin typeface="Courier New" pitchFamily="49" charset="0"/>
              <a:cs typeface="Courier New" pitchFamily="49" charset="0"/>
            </a:endParaRPr>
          </a:p>
        </p:txBody>
      </p:sp>
      <p:cxnSp>
        <p:nvCxnSpPr>
          <p:cNvPr id="24" name="Elbow Connector 23"/>
          <p:cNvCxnSpPr/>
          <p:nvPr/>
        </p:nvCxnSpPr>
        <p:spPr>
          <a:xfrm rot="10800000">
            <a:off x="6908802" y="2286000"/>
            <a:ext cx="540" cy="2743200"/>
          </a:xfrm>
          <a:prstGeom prst="bentConnector3">
            <a:avLst>
              <a:gd name="adj1" fmla="val 142555062"/>
            </a:avLst>
          </a:prstGeom>
          <a:ln w="34925">
            <a:solidFill>
              <a:schemeClr val="tx1"/>
            </a:solidFill>
            <a:prstDash val="sysDash"/>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595059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 to guess address</a:t>
            </a:r>
            <a:endParaRPr lang="en-US" dirty="0"/>
          </a:p>
        </p:txBody>
      </p:sp>
      <p:sp>
        <p:nvSpPr>
          <p:cNvPr id="3" name="Content Placeholder 2"/>
          <p:cNvSpPr>
            <a:spLocks noGrp="1"/>
          </p:cNvSpPr>
          <p:nvPr>
            <p:ph idx="1"/>
          </p:nvPr>
        </p:nvSpPr>
        <p:spPr>
          <a:xfrm>
            <a:off x="1016000" y="1752601"/>
            <a:ext cx="5283200" cy="4625609"/>
          </a:xfrm>
        </p:spPr>
        <p:txBody>
          <a:bodyPr/>
          <a:lstStyle/>
          <a:p>
            <a:r>
              <a:rPr lang="en-US" dirty="0" smtClean="0"/>
              <a:t>Our exploit used</a:t>
            </a:r>
            <a:br>
              <a:rPr lang="en-US" dirty="0" smtClean="0"/>
            </a:br>
            <a:r>
              <a:rPr lang="en-US" dirty="0" smtClean="0"/>
              <a:t>		     to store</a:t>
            </a:r>
          </a:p>
          <a:p>
            <a:pPr marL="118872" indent="0">
              <a:buNone/>
            </a:pPr>
            <a:r>
              <a:rPr lang="en-US" dirty="0" smtClean="0"/>
              <a:t>  “/bin/</a:t>
            </a:r>
            <a:r>
              <a:rPr lang="en-US" dirty="0" err="1" smtClean="0"/>
              <a:t>sh</a:t>
            </a:r>
            <a:r>
              <a:rPr lang="en-US" dirty="0" smtClean="0"/>
              <a:t>”</a:t>
            </a:r>
          </a:p>
          <a:p>
            <a:pPr marL="118872" indent="0">
              <a:buNone/>
            </a:pPr>
            <a:endParaRPr lang="en-US" dirty="0"/>
          </a:p>
        </p:txBody>
      </p:sp>
      <p:sp>
        <p:nvSpPr>
          <p:cNvPr id="10" name="Rectangle 9"/>
          <p:cNvSpPr/>
          <p:nvPr/>
        </p:nvSpPr>
        <p:spPr>
          <a:xfrm>
            <a:off x="6977437"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1" name="Rectangle 10"/>
          <p:cNvSpPr/>
          <p:nvPr/>
        </p:nvSpPr>
        <p:spPr>
          <a:xfrm>
            <a:off x="7086601" y="7162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3" name="Rectangle 12"/>
          <p:cNvSpPr/>
          <p:nvPr/>
        </p:nvSpPr>
        <p:spPr>
          <a:xfrm>
            <a:off x="6977437"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4" name="Rectangle 13"/>
          <p:cNvSpPr/>
          <p:nvPr/>
        </p:nvSpPr>
        <p:spPr>
          <a:xfrm>
            <a:off x="6977437"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7" name="Straight Arrow Connector 16"/>
          <p:cNvCxnSpPr/>
          <p:nvPr/>
        </p:nvCxnSpPr>
        <p:spPr>
          <a:xfrm>
            <a:off x="6291635" y="17145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6977437" y="47244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return</a:t>
            </a:r>
            <a:endParaRPr lang="en-US" sz="3200" b="1" i="1" dirty="0">
              <a:solidFill>
                <a:schemeClr val="tx1"/>
              </a:solidFill>
              <a:latin typeface="Courier New" pitchFamily="49" charset="0"/>
              <a:cs typeface="Courier New" pitchFamily="49" charset="0"/>
            </a:endParaRPr>
          </a:p>
        </p:txBody>
      </p:sp>
      <p:sp>
        <p:nvSpPr>
          <p:cNvPr id="23" name="Rectangle 22"/>
          <p:cNvSpPr/>
          <p:nvPr/>
        </p:nvSpPr>
        <p:spPr>
          <a:xfrm>
            <a:off x="6977437" y="41148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sp>
        <p:nvSpPr>
          <p:cNvPr id="25" name="Rectangle 24"/>
          <p:cNvSpPr/>
          <p:nvPr/>
        </p:nvSpPr>
        <p:spPr>
          <a:xfrm>
            <a:off x="6977437" y="2895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30" name="Rectangle 29"/>
          <p:cNvSpPr/>
          <p:nvPr/>
        </p:nvSpPr>
        <p:spPr>
          <a:xfrm>
            <a:off x="6976897" y="2286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31" name="Rectangle 30"/>
          <p:cNvSpPr/>
          <p:nvPr/>
        </p:nvSpPr>
        <p:spPr>
          <a:xfrm>
            <a:off x="6976897" y="1676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4" name="Rectangle 3"/>
          <p:cNvSpPr/>
          <p:nvPr/>
        </p:nvSpPr>
        <p:spPr>
          <a:xfrm>
            <a:off x="6983921" y="3148330"/>
            <a:ext cx="3683540" cy="965835"/>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a:solidFill>
                  <a:schemeClr val="tx1"/>
                </a:solidFill>
                <a:latin typeface="Courier New" pitchFamily="49" charset="0"/>
                <a:cs typeface="Courier New" pitchFamily="49" charset="0"/>
              </a:rPr>
              <a:t>s</a:t>
            </a:r>
            <a:r>
              <a:rPr lang="en-US" sz="3200" b="1" i="1" dirty="0" err="1" smtClean="0">
                <a:solidFill>
                  <a:schemeClr val="tx1"/>
                </a:solidFill>
                <a:latin typeface="Courier New" pitchFamily="49" charset="0"/>
                <a:cs typeface="Courier New" pitchFamily="49" charset="0"/>
              </a:rPr>
              <a:t>hellcode</a:t>
            </a:r>
            <a:endParaRPr lang="en-US" sz="3200" b="1" i="1" dirty="0">
              <a:solidFill>
                <a:schemeClr val="tx1"/>
              </a:solidFill>
              <a:latin typeface="Courier New" pitchFamily="49" charset="0"/>
              <a:cs typeface="Courier New" pitchFamily="49" charset="0"/>
            </a:endParaRPr>
          </a:p>
        </p:txBody>
      </p:sp>
      <p:sp>
        <p:nvSpPr>
          <p:cNvPr id="5" name="Rectangle 4"/>
          <p:cNvSpPr/>
          <p:nvPr/>
        </p:nvSpPr>
        <p:spPr>
          <a:xfrm>
            <a:off x="6984461" y="413385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6" name="Rectangle 5"/>
          <p:cNvSpPr/>
          <p:nvPr/>
        </p:nvSpPr>
        <p:spPr>
          <a:xfrm>
            <a:off x="6984461" y="4739640"/>
            <a:ext cx="3683540" cy="594360"/>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7" name="Rectangle 6"/>
          <p:cNvSpPr/>
          <p:nvPr/>
        </p:nvSpPr>
        <p:spPr>
          <a:xfrm>
            <a:off x="6984461" y="580644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8" name="TextBox 7"/>
          <p:cNvSpPr txBox="1"/>
          <p:nvPr/>
        </p:nvSpPr>
        <p:spPr>
          <a:xfrm>
            <a:off x="8372900" y="5082541"/>
            <a:ext cx="586093" cy="769441"/>
          </a:xfrm>
          <a:prstGeom prst="rect">
            <a:avLst/>
          </a:prstGeom>
          <a:noFill/>
        </p:spPr>
        <p:txBody>
          <a:bodyPr wrap="none" rtlCol="0">
            <a:spAutoFit/>
          </a:bodyPr>
          <a:lstStyle/>
          <a:p>
            <a:r>
              <a:rPr lang="en-US" sz="4400" b="1" dirty="0" smtClean="0"/>
              <a:t>…</a:t>
            </a:r>
            <a:endParaRPr lang="en-US" sz="4400" b="1" dirty="0"/>
          </a:p>
        </p:txBody>
      </p:sp>
      <p:sp>
        <p:nvSpPr>
          <p:cNvPr id="9" name="Rectangle 8"/>
          <p:cNvSpPr/>
          <p:nvPr/>
        </p:nvSpPr>
        <p:spPr>
          <a:xfrm>
            <a:off x="6983921" y="1684020"/>
            <a:ext cx="3683540" cy="14478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nop</a:t>
            </a:r>
            <a:r>
              <a:rPr lang="en-US" sz="3200" b="1" i="1" dirty="0" smtClean="0">
                <a:solidFill>
                  <a:schemeClr val="tx1"/>
                </a:solidFill>
                <a:latin typeface="Courier New" pitchFamily="49" charset="0"/>
                <a:cs typeface="Courier New" pitchFamily="49" charset="0"/>
              </a:rPr>
              <a:t/>
            </a:r>
            <a:br>
              <a:rPr lang="en-US" sz="3200" b="1" i="1" dirty="0" smtClean="0">
                <a:solidFill>
                  <a:schemeClr val="tx1"/>
                </a:solidFill>
                <a:latin typeface="Courier New" pitchFamily="49" charset="0"/>
                <a:cs typeface="Courier New" pitchFamily="49" charset="0"/>
              </a:rPr>
            </a:br>
            <a:r>
              <a:rPr lang="en-US" sz="3200" b="1" i="1" dirty="0" smtClean="0">
                <a:solidFill>
                  <a:schemeClr val="tx1"/>
                </a:solidFill>
                <a:latin typeface="Courier New" pitchFamily="49" charset="0"/>
                <a:cs typeface="Courier New" pitchFamily="49" charset="0"/>
              </a:rPr>
              <a:t>…</a:t>
            </a:r>
          </a:p>
          <a:p>
            <a:pPr algn="ctr"/>
            <a:r>
              <a:rPr lang="en-US" sz="3200" b="1" i="1" dirty="0" err="1">
                <a:solidFill>
                  <a:schemeClr val="tx1"/>
                </a:solidFill>
                <a:latin typeface="Courier New" pitchFamily="49" charset="0"/>
                <a:cs typeface="Courier New" pitchFamily="49" charset="0"/>
              </a:rPr>
              <a:t>n</a:t>
            </a:r>
            <a:r>
              <a:rPr lang="en-US" sz="3200" b="1" i="1" dirty="0" err="1" smtClean="0">
                <a:solidFill>
                  <a:schemeClr val="tx1"/>
                </a:solidFill>
                <a:latin typeface="Courier New" pitchFamily="49" charset="0"/>
                <a:cs typeface="Courier New" pitchFamily="49" charset="0"/>
              </a:rPr>
              <a:t>op</a:t>
            </a:r>
            <a:endParaRPr lang="en-US" sz="3200" b="1" i="1" dirty="0" smtClean="0">
              <a:solidFill>
                <a:schemeClr val="tx1"/>
              </a:solidFill>
              <a:latin typeface="Courier New" pitchFamily="49" charset="0"/>
              <a:cs typeface="Courier New" pitchFamily="49" charset="0"/>
            </a:endParaRPr>
          </a:p>
        </p:txBody>
      </p:sp>
      <p:cxnSp>
        <p:nvCxnSpPr>
          <p:cNvPr id="24" name="Elbow Connector 23"/>
          <p:cNvCxnSpPr/>
          <p:nvPr/>
        </p:nvCxnSpPr>
        <p:spPr>
          <a:xfrm rot="10800000">
            <a:off x="6908802" y="2286000"/>
            <a:ext cx="540" cy="2743200"/>
          </a:xfrm>
          <a:prstGeom prst="bentConnector3">
            <a:avLst>
              <a:gd name="adj1" fmla="val 142555062"/>
            </a:avLst>
          </a:prstGeom>
          <a:ln w="34925">
            <a:solidFill>
              <a:schemeClr val="tx1"/>
            </a:solidFill>
            <a:prstDash val="sysDash"/>
            <a:tailEnd type="arrow" w="lg" len="med"/>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03201" y="2362201"/>
            <a:ext cx="2031626" cy="461665"/>
          </a:xfrm>
          <a:prstGeom prst="rect">
            <a:avLst/>
          </a:prstGeom>
          <a:noFill/>
        </p:spPr>
        <p:txBody>
          <a:bodyPr wrap="none" rtlCol="0">
            <a:spAutoFit/>
          </a:bodyPr>
          <a:lstStyle/>
          <a:p>
            <a:r>
              <a:rPr lang="en-US" sz="2400" b="1" dirty="0" smtClean="0">
                <a:latin typeface="Courier New" pitchFamily="49" charset="0"/>
                <a:cs typeface="Courier New" pitchFamily="49" charset="0"/>
              </a:rPr>
              <a:t>0xbffffba0</a:t>
            </a:r>
            <a:endParaRPr lang="en-US" sz="2400" b="1" dirty="0">
              <a:latin typeface="Courier New" pitchFamily="49" charset="0"/>
              <a:cs typeface="Courier New" pitchFamily="49" charset="0"/>
            </a:endParaRPr>
          </a:p>
        </p:txBody>
      </p:sp>
    </p:spTree>
    <p:extLst>
      <p:ext uri="{BB962C8B-B14F-4D97-AF65-F5344CB8AC3E}">
        <p14:creationId xmlns:p14="http://schemas.microsoft.com/office/powerpoint/2010/main" val="198764640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Call instruction</a:t>
            </a:r>
            <a:endParaRPr lang="en-US" dirty="0"/>
          </a:p>
        </p:txBody>
      </p:sp>
      <p:sp>
        <p:nvSpPr>
          <p:cNvPr id="3" name="Content Placeholder 2"/>
          <p:cNvSpPr>
            <a:spLocks noGrp="1"/>
          </p:cNvSpPr>
          <p:nvPr>
            <p:ph idx="1"/>
          </p:nvPr>
        </p:nvSpPr>
        <p:spPr/>
        <p:txBody>
          <a:bodyPr/>
          <a:lstStyle/>
          <a:p>
            <a:r>
              <a:rPr lang="en-US" dirty="0"/>
              <a:t>x</a:t>
            </a:r>
            <a:r>
              <a:rPr lang="en-US" dirty="0" smtClean="0"/>
              <a:t>86 ‘call’ instruction supports relative address</a:t>
            </a:r>
          </a:p>
          <a:p>
            <a:pPr lvl="1"/>
            <a:r>
              <a:rPr lang="en-US" dirty="0" smtClean="0"/>
              <a:t>So does ‘</a:t>
            </a:r>
            <a:r>
              <a:rPr lang="en-US" dirty="0" err="1" smtClean="0"/>
              <a:t>jmp</a:t>
            </a:r>
            <a:r>
              <a:rPr lang="en-US" dirty="0" smtClean="0"/>
              <a:t>’</a:t>
            </a:r>
          </a:p>
          <a:p>
            <a:r>
              <a:rPr lang="en-US" dirty="0"/>
              <a:t>W</a:t>
            </a:r>
            <a:r>
              <a:rPr lang="en-US" dirty="0" smtClean="0"/>
              <a:t>hat does the ‘call’ instruction do?</a:t>
            </a:r>
          </a:p>
        </p:txBody>
      </p:sp>
    </p:spTree>
    <p:extLst>
      <p:ext uri="{BB962C8B-B14F-4D97-AF65-F5344CB8AC3E}">
        <p14:creationId xmlns:p14="http://schemas.microsoft.com/office/powerpoint/2010/main" val="421645454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Call instruction trick</a:t>
            </a:r>
            <a:endParaRPr lang="en-US" dirty="0"/>
          </a:p>
        </p:txBody>
      </p:sp>
      <p:sp>
        <p:nvSpPr>
          <p:cNvPr id="3" name="Content Placeholder 2"/>
          <p:cNvSpPr>
            <a:spLocks noGrp="1"/>
          </p:cNvSpPr>
          <p:nvPr>
            <p:ph idx="1"/>
          </p:nvPr>
        </p:nvSpPr>
        <p:spPr/>
        <p:txBody>
          <a:bodyPr/>
          <a:lstStyle/>
          <a:p>
            <a:endParaRPr lang="en-US" dirty="0"/>
          </a:p>
        </p:txBody>
      </p:sp>
      <p:sp>
        <p:nvSpPr>
          <p:cNvPr id="4" name="Rectangle 3"/>
          <p:cNvSpPr/>
          <p:nvPr/>
        </p:nvSpPr>
        <p:spPr>
          <a:xfrm>
            <a:off x="6983921" y="2590801"/>
            <a:ext cx="3683540" cy="2362199"/>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i="1" dirty="0" smtClean="0">
                <a:solidFill>
                  <a:schemeClr val="tx1"/>
                </a:solidFill>
                <a:latin typeface="Courier New" pitchFamily="49" charset="0"/>
                <a:cs typeface="Courier New" pitchFamily="49" charset="0"/>
              </a:rPr>
              <a:t>  </a:t>
            </a:r>
            <a:r>
              <a:rPr lang="en-US" sz="2400" b="1" i="1" dirty="0" err="1" smtClean="0">
                <a:solidFill>
                  <a:schemeClr val="tx1"/>
                </a:solidFill>
                <a:latin typeface="Courier New" pitchFamily="49" charset="0"/>
                <a:cs typeface="Courier New" pitchFamily="49" charset="0"/>
              </a:rPr>
              <a:t>jmp</a:t>
            </a:r>
            <a:r>
              <a:rPr lang="en-US" sz="2400" b="1" i="1" dirty="0" smtClean="0">
                <a:solidFill>
                  <a:schemeClr val="tx1"/>
                </a:solidFill>
                <a:latin typeface="Courier New" pitchFamily="49" charset="0"/>
                <a:cs typeface="Courier New" pitchFamily="49" charset="0"/>
              </a:rPr>
              <a:t> </a:t>
            </a:r>
            <a:r>
              <a:rPr lang="en-US" sz="2400" b="1" i="1" dirty="0" err="1" smtClean="0">
                <a:solidFill>
                  <a:schemeClr val="tx1"/>
                </a:solidFill>
                <a:latin typeface="Courier New" pitchFamily="49" charset="0"/>
                <a:cs typeface="Courier New" pitchFamily="49" charset="0"/>
              </a:rPr>
              <a:t>end_sc</a:t>
            </a:r>
            <a:r>
              <a:rPr lang="en-US" sz="2400" b="1" i="1" dirty="0" smtClean="0">
                <a:solidFill>
                  <a:schemeClr val="tx1"/>
                </a:solidFill>
                <a:latin typeface="Courier New" pitchFamily="49" charset="0"/>
                <a:cs typeface="Courier New" pitchFamily="49" charset="0"/>
              </a:rPr>
              <a:t/>
            </a:r>
            <a:br>
              <a:rPr lang="en-US" sz="2400" b="1" i="1" dirty="0" smtClean="0">
                <a:solidFill>
                  <a:schemeClr val="tx1"/>
                </a:solidFill>
                <a:latin typeface="Courier New" pitchFamily="49" charset="0"/>
                <a:cs typeface="Courier New" pitchFamily="49" charset="0"/>
              </a:rPr>
            </a:br>
            <a:r>
              <a:rPr lang="en-US" sz="2400" b="1" i="1" dirty="0" err="1" smtClean="0">
                <a:solidFill>
                  <a:schemeClr val="tx1"/>
                </a:solidFill>
                <a:latin typeface="Courier New" pitchFamily="49" charset="0"/>
                <a:cs typeface="Courier New" pitchFamily="49" charset="0"/>
              </a:rPr>
              <a:t>get_eip</a:t>
            </a:r>
            <a:r>
              <a:rPr lang="en-US" sz="2400" b="1" i="1" dirty="0" smtClean="0">
                <a:solidFill>
                  <a:schemeClr val="tx1"/>
                </a:solidFill>
                <a:latin typeface="Courier New" pitchFamily="49" charset="0"/>
                <a:cs typeface="Courier New" pitchFamily="49" charset="0"/>
              </a:rPr>
              <a:t>:</a:t>
            </a:r>
          </a:p>
          <a:p>
            <a:r>
              <a:rPr lang="en-US" sz="2400" b="1" i="1" dirty="0" smtClean="0">
                <a:solidFill>
                  <a:schemeClr val="tx1"/>
                </a:solidFill>
                <a:latin typeface="Courier New" pitchFamily="49" charset="0"/>
                <a:cs typeface="Courier New" pitchFamily="49" charset="0"/>
              </a:rPr>
              <a:t>  …</a:t>
            </a:r>
          </a:p>
          <a:p>
            <a:r>
              <a:rPr lang="en-US" sz="2400" b="1" i="1" dirty="0" err="1">
                <a:solidFill>
                  <a:schemeClr val="tx1"/>
                </a:solidFill>
                <a:latin typeface="Courier New" pitchFamily="49" charset="0"/>
                <a:cs typeface="Courier New" pitchFamily="49" charset="0"/>
              </a:rPr>
              <a:t>e</a:t>
            </a:r>
            <a:r>
              <a:rPr lang="en-US" sz="2400" b="1" i="1" dirty="0" err="1" smtClean="0">
                <a:solidFill>
                  <a:schemeClr val="tx1"/>
                </a:solidFill>
                <a:latin typeface="Courier New" pitchFamily="49" charset="0"/>
                <a:cs typeface="Courier New" pitchFamily="49" charset="0"/>
              </a:rPr>
              <a:t>nd_sc</a:t>
            </a:r>
            <a:r>
              <a:rPr lang="en-US" sz="2400" b="1" i="1" dirty="0" smtClean="0">
                <a:solidFill>
                  <a:schemeClr val="tx1"/>
                </a:solidFill>
                <a:latin typeface="Courier New" pitchFamily="49" charset="0"/>
                <a:cs typeface="Courier New" pitchFamily="49" charset="0"/>
              </a:rPr>
              <a:t>:</a:t>
            </a:r>
            <a:br>
              <a:rPr lang="en-US" sz="2400" b="1" i="1" dirty="0" smtClean="0">
                <a:solidFill>
                  <a:schemeClr val="tx1"/>
                </a:solidFill>
                <a:latin typeface="Courier New" pitchFamily="49" charset="0"/>
                <a:cs typeface="Courier New" pitchFamily="49" charset="0"/>
              </a:rPr>
            </a:br>
            <a:r>
              <a:rPr lang="en-US" sz="2400" b="1" i="1" dirty="0" smtClean="0">
                <a:solidFill>
                  <a:schemeClr val="tx1"/>
                </a:solidFill>
                <a:latin typeface="Courier New" pitchFamily="49" charset="0"/>
                <a:cs typeface="Courier New" pitchFamily="49" charset="0"/>
              </a:rPr>
              <a:t>  call </a:t>
            </a:r>
            <a:r>
              <a:rPr lang="en-US" sz="2400" b="1" i="1" dirty="0" err="1" smtClean="0">
                <a:solidFill>
                  <a:schemeClr val="tx1"/>
                </a:solidFill>
                <a:latin typeface="Courier New" pitchFamily="49" charset="0"/>
                <a:cs typeface="Courier New" pitchFamily="49" charset="0"/>
              </a:rPr>
              <a:t>get_eip</a:t>
            </a:r>
            <a:endParaRPr lang="en-US" sz="2400" b="1" i="1" dirty="0">
              <a:solidFill>
                <a:schemeClr val="tx1"/>
              </a:solidFill>
              <a:latin typeface="Courier New" pitchFamily="49" charset="0"/>
              <a:cs typeface="Courier New" pitchFamily="49" charset="0"/>
            </a:endParaRPr>
          </a:p>
        </p:txBody>
      </p:sp>
      <p:sp>
        <p:nvSpPr>
          <p:cNvPr id="5" name="Rectangle 4"/>
          <p:cNvSpPr/>
          <p:nvPr/>
        </p:nvSpPr>
        <p:spPr>
          <a:xfrm>
            <a:off x="6974841" y="495300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6" name="Rectangle 5"/>
          <p:cNvSpPr/>
          <p:nvPr/>
        </p:nvSpPr>
        <p:spPr>
          <a:xfrm>
            <a:off x="6974841" y="5558790"/>
            <a:ext cx="3683540" cy="594360"/>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30" name="Freeform 29"/>
          <p:cNvSpPr/>
          <p:nvPr/>
        </p:nvSpPr>
        <p:spPr>
          <a:xfrm>
            <a:off x="6380480" y="3022601"/>
            <a:ext cx="972459" cy="1146175"/>
          </a:xfrm>
          <a:custGeom>
            <a:avLst/>
            <a:gdLst>
              <a:gd name="connsiteX0" fmla="*/ 723900 w 736600"/>
              <a:gd name="connsiteY0" fmla="*/ 0 h 1511300"/>
              <a:gd name="connsiteX1" fmla="*/ 0 w 736600"/>
              <a:gd name="connsiteY1" fmla="*/ 0 h 1511300"/>
              <a:gd name="connsiteX2" fmla="*/ 12700 w 736600"/>
              <a:gd name="connsiteY2" fmla="*/ 1511300 h 1511300"/>
              <a:gd name="connsiteX3" fmla="*/ 736600 w 736600"/>
              <a:gd name="connsiteY3" fmla="*/ 1511300 h 1511300"/>
              <a:gd name="connsiteX0" fmla="*/ 723900 w 723900"/>
              <a:gd name="connsiteY0" fmla="*/ 0 h 1528092"/>
              <a:gd name="connsiteX1" fmla="*/ 0 w 723900"/>
              <a:gd name="connsiteY1" fmla="*/ 0 h 1528092"/>
              <a:gd name="connsiteX2" fmla="*/ 12700 w 723900"/>
              <a:gd name="connsiteY2" fmla="*/ 1511300 h 1528092"/>
              <a:gd name="connsiteX3" fmla="*/ 421470 w 723900"/>
              <a:gd name="connsiteY3" fmla="*/ 1528092 h 1528092"/>
              <a:gd name="connsiteX0" fmla="*/ 723900 w 723900"/>
              <a:gd name="connsiteY0" fmla="*/ 0 h 1511300"/>
              <a:gd name="connsiteX1" fmla="*/ 0 w 723900"/>
              <a:gd name="connsiteY1" fmla="*/ 0 h 1511300"/>
              <a:gd name="connsiteX2" fmla="*/ 12700 w 723900"/>
              <a:gd name="connsiteY2" fmla="*/ 1511300 h 1511300"/>
              <a:gd name="connsiteX3" fmla="*/ 421470 w 723900"/>
              <a:gd name="connsiteY3" fmla="*/ 1502904 h 1511300"/>
              <a:gd name="connsiteX0" fmla="*/ 723900 w 723900"/>
              <a:gd name="connsiteY0" fmla="*/ 0 h 1515498"/>
              <a:gd name="connsiteX1" fmla="*/ 0 w 723900"/>
              <a:gd name="connsiteY1" fmla="*/ 0 h 1515498"/>
              <a:gd name="connsiteX2" fmla="*/ 12700 w 723900"/>
              <a:gd name="connsiteY2" fmla="*/ 1511300 h 1515498"/>
              <a:gd name="connsiteX3" fmla="*/ 421470 w 723900"/>
              <a:gd name="connsiteY3" fmla="*/ 1515498 h 1515498"/>
              <a:gd name="connsiteX0" fmla="*/ 723900 w 723900"/>
              <a:gd name="connsiteY0" fmla="*/ 0 h 1515498"/>
              <a:gd name="connsiteX1" fmla="*/ 0 w 723900"/>
              <a:gd name="connsiteY1" fmla="*/ 0 h 1515498"/>
              <a:gd name="connsiteX2" fmla="*/ 95 w 723900"/>
              <a:gd name="connsiteY2" fmla="*/ 1515498 h 1515498"/>
              <a:gd name="connsiteX3" fmla="*/ 421470 w 723900"/>
              <a:gd name="connsiteY3" fmla="*/ 1515498 h 1515498"/>
            </a:gdLst>
            <a:ahLst/>
            <a:cxnLst>
              <a:cxn ang="0">
                <a:pos x="connsiteX0" y="connsiteY0"/>
              </a:cxn>
              <a:cxn ang="0">
                <a:pos x="connsiteX1" y="connsiteY1"/>
              </a:cxn>
              <a:cxn ang="0">
                <a:pos x="connsiteX2" y="connsiteY2"/>
              </a:cxn>
              <a:cxn ang="0">
                <a:pos x="connsiteX3" y="connsiteY3"/>
              </a:cxn>
            </a:cxnLst>
            <a:rect l="l" t="t" r="r" b="b"/>
            <a:pathLst>
              <a:path w="723900" h="1515498">
                <a:moveTo>
                  <a:pt x="723900" y="0"/>
                </a:moveTo>
                <a:lnTo>
                  <a:pt x="0" y="0"/>
                </a:lnTo>
                <a:cubicBezTo>
                  <a:pt x="32" y="505166"/>
                  <a:pt x="63" y="1010332"/>
                  <a:pt x="95" y="1515498"/>
                </a:cubicBezTo>
                <a:lnTo>
                  <a:pt x="421470" y="1515498"/>
                </a:lnTo>
              </a:path>
            </a:pathLst>
          </a:custGeom>
          <a:noFill/>
          <a:ln w="31750" cmpd="sng">
            <a:solidFill>
              <a:schemeClr val="tx1"/>
            </a:solidFill>
            <a:prstDash val="sysDash"/>
            <a:tailEnd type="arrow"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Arrow Connector 31"/>
          <p:cNvCxnSpPr/>
          <p:nvPr/>
        </p:nvCxnSpPr>
        <p:spPr>
          <a:xfrm>
            <a:off x="6291635" y="25908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308326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Call instruction trick</a:t>
            </a:r>
            <a:endParaRPr lang="en-US" dirty="0"/>
          </a:p>
        </p:txBody>
      </p:sp>
      <p:sp>
        <p:nvSpPr>
          <p:cNvPr id="3" name="Content Placeholder 2"/>
          <p:cNvSpPr>
            <a:spLocks noGrp="1"/>
          </p:cNvSpPr>
          <p:nvPr>
            <p:ph idx="1"/>
          </p:nvPr>
        </p:nvSpPr>
        <p:spPr/>
        <p:txBody>
          <a:bodyPr/>
          <a:lstStyle/>
          <a:p>
            <a:endParaRPr lang="en-US" dirty="0"/>
          </a:p>
        </p:txBody>
      </p:sp>
      <p:sp>
        <p:nvSpPr>
          <p:cNvPr id="4" name="Rectangle 3"/>
          <p:cNvSpPr/>
          <p:nvPr/>
        </p:nvSpPr>
        <p:spPr>
          <a:xfrm>
            <a:off x="6983921" y="2590801"/>
            <a:ext cx="3683540" cy="2362199"/>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i="1" dirty="0" smtClean="0">
                <a:solidFill>
                  <a:schemeClr val="tx1"/>
                </a:solidFill>
                <a:latin typeface="Courier New" pitchFamily="49" charset="0"/>
                <a:cs typeface="Courier New" pitchFamily="49" charset="0"/>
              </a:rPr>
              <a:t>  </a:t>
            </a:r>
            <a:r>
              <a:rPr lang="en-US" sz="2400" b="1" i="1" dirty="0" err="1" smtClean="0">
                <a:solidFill>
                  <a:schemeClr val="tx1"/>
                </a:solidFill>
                <a:latin typeface="Courier New" pitchFamily="49" charset="0"/>
                <a:cs typeface="Courier New" pitchFamily="49" charset="0"/>
              </a:rPr>
              <a:t>jmp</a:t>
            </a:r>
            <a:r>
              <a:rPr lang="en-US" sz="2400" b="1" i="1" dirty="0" smtClean="0">
                <a:solidFill>
                  <a:schemeClr val="tx1"/>
                </a:solidFill>
                <a:latin typeface="Courier New" pitchFamily="49" charset="0"/>
                <a:cs typeface="Courier New" pitchFamily="49" charset="0"/>
              </a:rPr>
              <a:t> </a:t>
            </a:r>
            <a:r>
              <a:rPr lang="en-US" sz="2400" b="1" i="1" dirty="0" err="1" smtClean="0">
                <a:solidFill>
                  <a:schemeClr val="tx1"/>
                </a:solidFill>
                <a:latin typeface="Courier New" pitchFamily="49" charset="0"/>
                <a:cs typeface="Courier New" pitchFamily="49" charset="0"/>
              </a:rPr>
              <a:t>end_sc</a:t>
            </a:r>
            <a:r>
              <a:rPr lang="en-US" sz="2400" b="1" i="1" dirty="0" smtClean="0">
                <a:solidFill>
                  <a:schemeClr val="tx1"/>
                </a:solidFill>
                <a:latin typeface="Courier New" pitchFamily="49" charset="0"/>
                <a:cs typeface="Courier New" pitchFamily="49" charset="0"/>
              </a:rPr>
              <a:t/>
            </a:r>
            <a:br>
              <a:rPr lang="en-US" sz="2400" b="1" i="1" dirty="0" smtClean="0">
                <a:solidFill>
                  <a:schemeClr val="tx1"/>
                </a:solidFill>
                <a:latin typeface="Courier New" pitchFamily="49" charset="0"/>
                <a:cs typeface="Courier New" pitchFamily="49" charset="0"/>
              </a:rPr>
            </a:br>
            <a:r>
              <a:rPr lang="en-US" sz="2400" b="1" i="1" dirty="0" err="1" smtClean="0">
                <a:solidFill>
                  <a:schemeClr val="tx1"/>
                </a:solidFill>
                <a:latin typeface="Courier New" pitchFamily="49" charset="0"/>
                <a:cs typeface="Courier New" pitchFamily="49" charset="0"/>
              </a:rPr>
              <a:t>get_eip</a:t>
            </a:r>
            <a:r>
              <a:rPr lang="en-US" sz="2400" b="1" i="1" dirty="0" smtClean="0">
                <a:solidFill>
                  <a:schemeClr val="tx1"/>
                </a:solidFill>
                <a:latin typeface="Courier New" pitchFamily="49" charset="0"/>
                <a:cs typeface="Courier New" pitchFamily="49" charset="0"/>
              </a:rPr>
              <a:t>:</a:t>
            </a:r>
          </a:p>
          <a:p>
            <a:r>
              <a:rPr lang="en-US" sz="2400" b="1" i="1" dirty="0" smtClean="0">
                <a:solidFill>
                  <a:schemeClr val="tx1"/>
                </a:solidFill>
                <a:latin typeface="Courier New" pitchFamily="49" charset="0"/>
                <a:cs typeface="Courier New" pitchFamily="49" charset="0"/>
              </a:rPr>
              <a:t>  …</a:t>
            </a:r>
          </a:p>
          <a:p>
            <a:r>
              <a:rPr lang="en-US" sz="2400" b="1" i="1" dirty="0" err="1">
                <a:solidFill>
                  <a:schemeClr val="tx1"/>
                </a:solidFill>
                <a:latin typeface="Courier New" pitchFamily="49" charset="0"/>
                <a:cs typeface="Courier New" pitchFamily="49" charset="0"/>
              </a:rPr>
              <a:t>e</a:t>
            </a:r>
            <a:r>
              <a:rPr lang="en-US" sz="2400" b="1" i="1" dirty="0" err="1" smtClean="0">
                <a:solidFill>
                  <a:schemeClr val="tx1"/>
                </a:solidFill>
                <a:latin typeface="Courier New" pitchFamily="49" charset="0"/>
                <a:cs typeface="Courier New" pitchFamily="49" charset="0"/>
              </a:rPr>
              <a:t>nd_sc</a:t>
            </a:r>
            <a:r>
              <a:rPr lang="en-US" sz="2400" b="1" i="1" dirty="0" smtClean="0">
                <a:solidFill>
                  <a:schemeClr val="tx1"/>
                </a:solidFill>
                <a:latin typeface="Courier New" pitchFamily="49" charset="0"/>
                <a:cs typeface="Courier New" pitchFamily="49" charset="0"/>
              </a:rPr>
              <a:t>:</a:t>
            </a:r>
            <a:br>
              <a:rPr lang="en-US" sz="2400" b="1" i="1" dirty="0" smtClean="0">
                <a:solidFill>
                  <a:schemeClr val="tx1"/>
                </a:solidFill>
                <a:latin typeface="Courier New" pitchFamily="49" charset="0"/>
                <a:cs typeface="Courier New" pitchFamily="49" charset="0"/>
              </a:rPr>
            </a:br>
            <a:r>
              <a:rPr lang="en-US" sz="2400" b="1" i="1" dirty="0" smtClean="0">
                <a:solidFill>
                  <a:schemeClr val="tx1"/>
                </a:solidFill>
                <a:latin typeface="Courier New" pitchFamily="49" charset="0"/>
                <a:cs typeface="Courier New" pitchFamily="49" charset="0"/>
              </a:rPr>
              <a:t>  call </a:t>
            </a:r>
            <a:r>
              <a:rPr lang="en-US" sz="2400" b="1" i="1" dirty="0" err="1" smtClean="0">
                <a:solidFill>
                  <a:schemeClr val="tx1"/>
                </a:solidFill>
                <a:latin typeface="Courier New" pitchFamily="49" charset="0"/>
                <a:cs typeface="Courier New" pitchFamily="49" charset="0"/>
              </a:rPr>
              <a:t>get_eip</a:t>
            </a:r>
            <a:endParaRPr lang="en-US" sz="2400" b="1" i="1" dirty="0">
              <a:solidFill>
                <a:schemeClr val="tx1"/>
              </a:solidFill>
              <a:latin typeface="Courier New" pitchFamily="49" charset="0"/>
              <a:cs typeface="Courier New" pitchFamily="49" charset="0"/>
            </a:endParaRPr>
          </a:p>
        </p:txBody>
      </p:sp>
      <p:sp>
        <p:nvSpPr>
          <p:cNvPr id="5" name="Rectangle 4"/>
          <p:cNvSpPr/>
          <p:nvPr/>
        </p:nvSpPr>
        <p:spPr>
          <a:xfrm>
            <a:off x="6974841" y="495300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6" name="Rectangle 5"/>
          <p:cNvSpPr/>
          <p:nvPr/>
        </p:nvSpPr>
        <p:spPr>
          <a:xfrm>
            <a:off x="6974841" y="5558790"/>
            <a:ext cx="3683540" cy="594360"/>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30" name="Freeform 29"/>
          <p:cNvSpPr/>
          <p:nvPr/>
        </p:nvSpPr>
        <p:spPr>
          <a:xfrm>
            <a:off x="6380480" y="3022601"/>
            <a:ext cx="972459" cy="1146175"/>
          </a:xfrm>
          <a:custGeom>
            <a:avLst/>
            <a:gdLst>
              <a:gd name="connsiteX0" fmla="*/ 723900 w 736600"/>
              <a:gd name="connsiteY0" fmla="*/ 0 h 1511300"/>
              <a:gd name="connsiteX1" fmla="*/ 0 w 736600"/>
              <a:gd name="connsiteY1" fmla="*/ 0 h 1511300"/>
              <a:gd name="connsiteX2" fmla="*/ 12700 w 736600"/>
              <a:gd name="connsiteY2" fmla="*/ 1511300 h 1511300"/>
              <a:gd name="connsiteX3" fmla="*/ 736600 w 736600"/>
              <a:gd name="connsiteY3" fmla="*/ 1511300 h 1511300"/>
              <a:gd name="connsiteX0" fmla="*/ 723900 w 723900"/>
              <a:gd name="connsiteY0" fmla="*/ 0 h 1528092"/>
              <a:gd name="connsiteX1" fmla="*/ 0 w 723900"/>
              <a:gd name="connsiteY1" fmla="*/ 0 h 1528092"/>
              <a:gd name="connsiteX2" fmla="*/ 12700 w 723900"/>
              <a:gd name="connsiteY2" fmla="*/ 1511300 h 1528092"/>
              <a:gd name="connsiteX3" fmla="*/ 421470 w 723900"/>
              <a:gd name="connsiteY3" fmla="*/ 1528092 h 1528092"/>
              <a:gd name="connsiteX0" fmla="*/ 723900 w 723900"/>
              <a:gd name="connsiteY0" fmla="*/ 0 h 1511300"/>
              <a:gd name="connsiteX1" fmla="*/ 0 w 723900"/>
              <a:gd name="connsiteY1" fmla="*/ 0 h 1511300"/>
              <a:gd name="connsiteX2" fmla="*/ 12700 w 723900"/>
              <a:gd name="connsiteY2" fmla="*/ 1511300 h 1511300"/>
              <a:gd name="connsiteX3" fmla="*/ 421470 w 723900"/>
              <a:gd name="connsiteY3" fmla="*/ 1502904 h 1511300"/>
              <a:gd name="connsiteX0" fmla="*/ 723900 w 723900"/>
              <a:gd name="connsiteY0" fmla="*/ 0 h 1515498"/>
              <a:gd name="connsiteX1" fmla="*/ 0 w 723900"/>
              <a:gd name="connsiteY1" fmla="*/ 0 h 1515498"/>
              <a:gd name="connsiteX2" fmla="*/ 12700 w 723900"/>
              <a:gd name="connsiteY2" fmla="*/ 1511300 h 1515498"/>
              <a:gd name="connsiteX3" fmla="*/ 421470 w 723900"/>
              <a:gd name="connsiteY3" fmla="*/ 1515498 h 1515498"/>
              <a:gd name="connsiteX0" fmla="*/ 723900 w 723900"/>
              <a:gd name="connsiteY0" fmla="*/ 0 h 1515498"/>
              <a:gd name="connsiteX1" fmla="*/ 0 w 723900"/>
              <a:gd name="connsiteY1" fmla="*/ 0 h 1515498"/>
              <a:gd name="connsiteX2" fmla="*/ 95 w 723900"/>
              <a:gd name="connsiteY2" fmla="*/ 1515498 h 1515498"/>
              <a:gd name="connsiteX3" fmla="*/ 421470 w 723900"/>
              <a:gd name="connsiteY3" fmla="*/ 1515498 h 1515498"/>
            </a:gdLst>
            <a:ahLst/>
            <a:cxnLst>
              <a:cxn ang="0">
                <a:pos x="connsiteX0" y="connsiteY0"/>
              </a:cxn>
              <a:cxn ang="0">
                <a:pos x="connsiteX1" y="connsiteY1"/>
              </a:cxn>
              <a:cxn ang="0">
                <a:pos x="connsiteX2" y="connsiteY2"/>
              </a:cxn>
              <a:cxn ang="0">
                <a:pos x="connsiteX3" y="connsiteY3"/>
              </a:cxn>
            </a:cxnLst>
            <a:rect l="l" t="t" r="r" b="b"/>
            <a:pathLst>
              <a:path w="723900" h="1515498">
                <a:moveTo>
                  <a:pt x="723900" y="0"/>
                </a:moveTo>
                <a:lnTo>
                  <a:pt x="0" y="0"/>
                </a:lnTo>
                <a:cubicBezTo>
                  <a:pt x="32" y="505166"/>
                  <a:pt x="63" y="1010332"/>
                  <a:pt x="95" y="1515498"/>
                </a:cubicBezTo>
                <a:lnTo>
                  <a:pt x="421470" y="1515498"/>
                </a:lnTo>
              </a:path>
            </a:pathLst>
          </a:custGeom>
          <a:noFill/>
          <a:ln w="31750" cmpd="sng">
            <a:solidFill>
              <a:schemeClr val="tx1"/>
            </a:solidFill>
            <a:prstDash val="sysDash"/>
            <a:tailEnd type="arrow"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6984461" y="196596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‘return’</a:t>
            </a:r>
            <a:endParaRPr lang="en-US" sz="3200" b="1" i="1" dirty="0">
              <a:solidFill>
                <a:schemeClr val="tx1"/>
              </a:solidFill>
              <a:latin typeface="Courier New" pitchFamily="49" charset="0"/>
              <a:cs typeface="Courier New" pitchFamily="49" charset="0"/>
            </a:endParaRPr>
          </a:p>
        </p:txBody>
      </p:sp>
      <p:cxnSp>
        <p:nvCxnSpPr>
          <p:cNvPr id="11" name="Straight Arrow Connector 10"/>
          <p:cNvCxnSpPr/>
          <p:nvPr/>
        </p:nvCxnSpPr>
        <p:spPr>
          <a:xfrm>
            <a:off x="6291635" y="19812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12" name="Freeform 11"/>
          <p:cNvSpPr/>
          <p:nvPr/>
        </p:nvSpPr>
        <p:spPr>
          <a:xfrm>
            <a:off x="10176934" y="2273300"/>
            <a:ext cx="858309" cy="2667000"/>
          </a:xfrm>
          <a:custGeom>
            <a:avLst/>
            <a:gdLst>
              <a:gd name="connsiteX0" fmla="*/ 0 w 660400"/>
              <a:gd name="connsiteY0" fmla="*/ 0 h 2667000"/>
              <a:gd name="connsiteX1" fmla="*/ 0 w 660400"/>
              <a:gd name="connsiteY1" fmla="*/ 0 h 2667000"/>
              <a:gd name="connsiteX2" fmla="*/ 635000 w 660400"/>
              <a:gd name="connsiteY2" fmla="*/ 0 h 2667000"/>
              <a:gd name="connsiteX3" fmla="*/ 660400 w 660400"/>
              <a:gd name="connsiteY3" fmla="*/ 2654300 h 2667000"/>
              <a:gd name="connsiteX4" fmla="*/ 381000 w 660400"/>
              <a:gd name="connsiteY4" fmla="*/ 2667000 h 2667000"/>
              <a:gd name="connsiteX0" fmla="*/ 0 w 643732"/>
              <a:gd name="connsiteY0" fmla="*/ 0 h 2667000"/>
              <a:gd name="connsiteX1" fmla="*/ 0 w 643732"/>
              <a:gd name="connsiteY1" fmla="*/ 0 h 2667000"/>
              <a:gd name="connsiteX2" fmla="*/ 635000 w 643732"/>
              <a:gd name="connsiteY2" fmla="*/ 0 h 2667000"/>
              <a:gd name="connsiteX3" fmla="*/ 643732 w 643732"/>
              <a:gd name="connsiteY3" fmla="*/ 2654300 h 2667000"/>
              <a:gd name="connsiteX4" fmla="*/ 381000 w 643732"/>
              <a:gd name="connsiteY4" fmla="*/ 2667000 h 2667000"/>
              <a:gd name="connsiteX0" fmla="*/ 0 w 643732"/>
              <a:gd name="connsiteY0" fmla="*/ 0 h 2675731"/>
              <a:gd name="connsiteX1" fmla="*/ 0 w 643732"/>
              <a:gd name="connsiteY1" fmla="*/ 0 h 2675731"/>
              <a:gd name="connsiteX2" fmla="*/ 635000 w 643732"/>
              <a:gd name="connsiteY2" fmla="*/ 0 h 2675731"/>
              <a:gd name="connsiteX3" fmla="*/ 643732 w 643732"/>
              <a:gd name="connsiteY3" fmla="*/ 2675731 h 2675731"/>
              <a:gd name="connsiteX4" fmla="*/ 381000 w 643732"/>
              <a:gd name="connsiteY4" fmla="*/ 2667000 h 2675731"/>
              <a:gd name="connsiteX0" fmla="*/ 0 w 643732"/>
              <a:gd name="connsiteY0" fmla="*/ 0 h 2667000"/>
              <a:gd name="connsiteX1" fmla="*/ 0 w 643732"/>
              <a:gd name="connsiteY1" fmla="*/ 0 h 2667000"/>
              <a:gd name="connsiteX2" fmla="*/ 635000 w 643732"/>
              <a:gd name="connsiteY2" fmla="*/ 0 h 2667000"/>
              <a:gd name="connsiteX3" fmla="*/ 643732 w 643732"/>
              <a:gd name="connsiteY3" fmla="*/ 2666206 h 2667000"/>
              <a:gd name="connsiteX4" fmla="*/ 381000 w 643732"/>
              <a:gd name="connsiteY4" fmla="*/ 2667000 h 2667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732" h="2667000">
                <a:moveTo>
                  <a:pt x="0" y="0"/>
                </a:moveTo>
                <a:lnTo>
                  <a:pt x="0" y="0"/>
                </a:lnTo>
                <a:lnTo>
                  <a:pt x="635000" y="0"/>
                </a:lnTo>
                <a:cubicBezTo>
                  <a:pt x="637911" y="884767"/>
                  <a:pt x="640821" y="1781439"/>
                  <a:pt x="643732" y="2666206"/>
                </a:cubicBezTo>
                <a:lnTo>
                  <a:pt x="381000" y="2667000"/>
                </a:lnTo>
              </a:path>
            </a:pathLst>
          </a:custGeom>
          <a:noFill/>
          <a:ln w="31750" cmpd="sng">
            <a:solidFill>
              <a:schemeClr val="tx1"/>
            </a:solidFill>
            <a:prstDash val="sysDash"/>
            <a:tailEnd type="arrow"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0593320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Call instruction trick</a:t>
            </a:r>
            <a:endParaRPr lang="en-US" dirty="0"/>
          </a:p>
        </p:txBody>
      </p:sp>
      <p:sp>
        <p:nvSpPr>
          <p:cNvPr id="3" name="Content Placeholder 2"/>
          <p:cNvSpPr>
            <a:spLocks noGrp="1"/>
          </p:cNvSpPr>
          <p:nvPr>
            <p:ph idx="1"/>
          </p:nvPr>
        </p:nvSpPr>
        <p:spPr/>
        <p:txBody>
          <a:bodyPr/>
          <a:lstStyle/>
          <a:p>
            <a:endParaRPr lang="en-US" dirty="0"/>
          </a:p>
        </p:txBody>
      </p:sp>
      <p:sp>
        <p:nvSpPr>
          <p:cNvPr id="4" name="Rectangle 3"/>
          <p:cNvSpPr/>
          <p:nvPr/>
        </p:nvSpPr>
        <p:spPr>
          <a:xfrm>
            <a:off x="6983921" y="2590801"/>
            <a:ext cx="3683540" cy="2362199"/>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i="1" dirty="0" smtClean="0">
                <a:solidFill>
                  <a:schemeClr val="tx1"/>
                </a:solidFill>
                <a:latin typeface="Courier New" pitchFamily="49" charset="0"/>
                <a:cs typeface="Courier New" pitchFamily="49" charset="0"/>
              </a:rPr>
              <a:t>  </a:t>
            </a:r>
            <a:r>
              <a:rPr lang="en-US" sz="2400" b="1" i="1" dirty="0" err="1" smtClean="0">
                <a:solidFill>
                  <a:schemeClr val="tx1"/>
                </a:solidFill>
                <a:latin typeface="Courier New" pitchFamily="49" charset="0"/>
                <a:cs typeface="Courier New" pitchFamily="49" charset="0"/>
              </a:rPr>
              <a:t>jmp</a:t>
            </a:r>
            <a:r>
              <a:rPr lang="en-US" sz="2400" b="1" i="1" dirty="0" smtClean="0">
                <a:solidFill>
                  <a:schemeClr val="tx1"/>
                </a:solidFill>
                <a:latin typeface="Courier New" pitchFamily="49" charset="0"/>
                <a:cs typeface="Courier New" pitchFamily="49" charset="0"/>
              </a:rPr>
              <a:t> </a:t>
            </a:r>
            <a:r>
              <a:rPr lang="en-US" sz="2400" b="1" i="1" dirty="0" err="1" smtClean="0">
                <a:solidFill>
                  <a:schemeClr val="tx1"/>
                </a:solidFill>
                <a:latin typeface="Courier New" pitchFamily="49" charset="0"/>
                <a:cs typeface="Courier New" pitchFamily="49" charset="0"/>
              </a:rPr>
              <a:t>end_sc</a:t>
            </a:r>
            <a:r>
              <a:rPr lang="en-US" sz="2400" b="1" i="1" dirty="0" smtClean="0">
                <a:solidFill>
                  <a:schemeClr val="tx1"/>
                </a:solidFill>
                <a:latin typeface="Courier New" pitchFamily="49" charset="0"/>
                <a:cs typeface="Courier New" pitchFamily="49" charset="0"/>
              </a:rPr>
              <a:t/>
            </a:r>
            <a:br>
              <a:rPr lang="en-US" sz="2400" b="1" i="1" dirty="0" smtClean="0">
                <a:solidFill>
                  <a:schemeClr val="tx1"/>
                </a:solidFill>
                <a:latin typeface="Courier New" pitchFamily="49" charset="0"/>
                <a:cs typeface="Courier New" pitchFamily="49" charset="0"/>
              </a:rPr>
            </a:br>
            <a:r>
              <a:rPr lang="en-US" sz="2400" b="1" i="1" dirty="0" err="1" smtClean="0">
                <a:solidFill>
                  <a:schemeClr val="tx1"/>
                </a:solidFill>
                <a:latin typeface="Courier New" pitchFamily="49" charset="0"/>
                <a:cs typeface="Courier New" pitchFamily="49" charset="0"/>
              </a:rPr>
              <a:t>get_eip</a:t>
            </a:r>
            <a:r>
              <a:rPr lang="en-US" sz="2400" b="1" i="1" dirty="0" smtClean="0">
                <a:solidFill>
                  <a:schemeClr val="tx1"/>
                </a:solidFill>
                <a:latin typeface="Courier New" pitchFamily="49" charset="0"/>
                <a:cs typeface="Courier New" pitchFamily="49" charset="0"/>
              </a:rPr>
              <a:t>:</a:t>
            </a:r>
          </a:p>
          <a:p>
            <a:r>
              <a:rPr lang="en-US" sz="2400" b="1" i="1" dirty="0" smtClean="0">
                <a:solidFill>
                  <a:schemeClr val="tx1"/>
                </a:solidFill>
                <a:latin typeface="Courier New" pitchFamily="49" charset="0"/>
                <a:cs typeface="Courier New" pitchFamily="49" charset="0"/>
              </a:rPr>
              <a:t>  …</a:t>
            </a:r>
          </a:p>
          <a:p>
            <a:r>
              <a:rPr lang="en-US" sz="2400" b="1" i="1" dirty="0" err="1">
                <a:solidFill>
                  <a:schemeClr val="tx1"/>
                </a:solidFill>
                <a:latin typeface="Courier New" pitchFamily="49" charset="0"/>
                <a:cs typeface="Courier New" pitchFamily="49" charset="0"/>
              </a:rPr>
              <a:t>e</a:t>
            </a:r>
            <a:r>
              <a:rPr lang="en-US" sz="2400" b="1" i="1" dirty="0" err="1" smtClean="0">
                <a:solidFill>
                  <a:schemeClr val="tx1"/>
                </a:solidFill>
                <a:latin typeface="Courier New" pitchFamily="49" charset="0"/>
                <a:cs typeface="Courier New" pitchFamily="49" charset="0"/>
              </a:rPr>
              <a:t>nd_sc</a:t>
            </a:r>
            <a:r>
              <a:rPr lang="en-US" sz="2400" b="1" i="1" dirty="0" smtClean="0">
                <a:solidFill>
                  <a:schemeClr val="tx1"/>
                </a:solidFill>
                <a:latin typeface="Courier New" pitchFamily="49" charset="0"/>
                <a:cs typeface="Courier New" pitchFamily="49" charset="0"/>
              </a:rPr>
              <a:t>:</a:t>
            </a:r>
            <a:br>
              <a:rPr lang="en-US" sz="2400" b="1" i="1" dirty="0" smtClean="0">
                <a:solidFill>
                  <a:schemeClr val="tx1"/>
                </a:solidFill>
                <a:latin typeface="Courier New" pitchFamily="49" charset="0"/>
                <a:cs typeface="Courier New" pitchFamily="49" charset="0"/>
              </a:rPr>
            </a:br>
            <a:r>
              <a:rPr lang="en-US" sz="2400" b="1" i="1" dirty="0" smtClean="0">
                <a:solidFill>
                  <a:schemeClr val="tx1"/>
                </a:solidFill>
                <a:latin typeface="Courier New" pitchFamily="49" charset="0"/>
                <a:cs typeface="Courier New" pitchFamily="49" charset="0"/>
              </a:rPr>
              <a:t>  call </a:t>
            </a:r>
            <a:r>
              <a:rPr lang="en-US" sz="2400" b="1" i="1" dirty="0" err="1" smtClean="0">
                <a:solidFill>
                  <a:schemeClr val="tx1"/>
                </a:solidFill>
                <a:latin typeface="Courier New" pitchFamily="49" charset="0"/>
                <a:cs typeface="Courier New" pitchFamily="49" charset="0"/>
              </a:rPr>
              <a:t>get_eip</a:t>
            </a:r>
            <a:endParaRPr lang="en-US" sz="2400" b="1" i="1" dirty="0">
              <a:solidFill>
                <a:schemeClr val="tx1"/>
              </a:solidFill>
              <a:latin typeface="Courier New" pitchFamily="49" charset="0"/>
              <a:cs typeface="Courier New" pitchFamily="49" charset="0"/>
            </a:endParaRPr>
          </a:p>
        </p:txBody>
      </p:sp>
      <p:sp>
        <p:nvSpPr>
          <p:cNvPr id="5" name="Rectangle 4"/>
          <p:cNvSpPr/>
          <p:nvPr/>
        </p:nvSpPr>
        <p:spPr>
          <a:xfrm>
            <a:off x="6974841" y="495300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6" name="Rectangle 5"/>
          <p:cNvSpPr/>
          <p:nvPr/>
        </p:nvSpPr>
        <p:spPr>
          <a:xfrm>
            <a:off x="6974841" y="5558790"/>
            <a:ext cx="3683540" cy="594360"/>
          </a:xfrm>
          <a:prstGeom prst="rec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 guess</a:t>
            </a:r>
            <a:endParaRPr lang="en-US" sz="3200" b="1" i="1" dirty="0">
              <a:solidFill>
                <a:schemeClr val="tx1"/>
              </a:solidFill>
              <a:latin typeface="Courier New" pitchFamily="49" charset="0"/>
              <a:cs typeface="Courier New" pitchFamily="49" charset="0"/>
            </a:endParaRPr>
          </a:p>
        </p:txBody>
      </p:sp>
      <p:sp>
        <p:nvSpPr>
          <p:cNvPr id="30" name="Freeform 29"/>
          <p:cNvSpPr/>
          <p:nvPr/>
        </p:nvSpPr>
        <p:spPr>
          <a:xfrm>
            <a:off x="6380480" y="3022601"/>
            <a:ext cx="972459" cy="1146175"/>
          </a:xfrm>
          <a:custGeom>
            <a:avLst/>
            <a:gdLst>
              <a:gd name="connsiteX0" fmla="*/ 723900 w 736600"/>
              <a:gd name="connsiteY0" fmla="*/ 0 h 1511300"/>
              <a:gd name="connsiteX1" fmla="*/ 0 w 736600"/>
              <a:gd name="connsiteY1" fmla="*/ 0 h 1511300"/>
              <a:gd name="connsiteX2" fmla="*/ 12700 w 736600"/>
              <a:gd name="connsiteY2" fmla="*/ 1511300 h 1511300"/>
              <a:gd name="connsiteX3" fmla="*/ 736600 w 736600"/>
              <a:gd name="connsiteY3" fmla="*/ 1511300 h 1511300"/>
              <a:gd name="connsiteX0" fmla="*/ 723900 w 723900"/>
              <a:gd name="connsiteY0" fmla="*/ 0 h 1528092"/>
              <a:gd name="connsiteX1" fmla="*/ 0 w 723900"/>
              <a:gd name="connsiteY1" fmla="*/ 0 h 1528092"/>
              <a:gd name="connsiteX2" fmla="*/ 12700 w 723900"/>
              <a:gd name="connsiteY2" fmla="*/ 1511300 h 1528092"/>
              <a:gd name="connsiteX3" fmla="*/ 421470 w 723900"/>
              <a:gd name="connsiteY3" fmla="*/ 1528092 h 1528092"/>
              <a:gd name="connsiteX0" fmla="*/ 723900 w 723900"/>
              <a:gd name="connsiteY0" fmla="*/ 0 h 1511300"/>
              <a:gd name="connsiteX1" fmla="*/ 0 w 723900"/>
              <a:gd name="connsiteY1" fmla="*/ 0 h 1511300"/>
              <a:gd name="connsiteX2" fmla="*/ 12700 w 723900"/>
              <a:gd name="connsiteY2" fmla="*/ 1511300 h 1511300"/>
              <a:gd name="connsiteX3" fmla="*/ 421470 w 723900"/>
              <a:gd name="connsiteY3" fmla="*/ 1502904 h 1511300"/>
              <a:gd name="connsiteX0" fmla="*/ 723900 w 723900"/>
              <a:gd name="connsiteY0" fmla="*/ 0 h 1515498"/>
              <a:gd name="connsiteX1" fmla="*/ 0 w 723900"/>
              <a:gd name="connsiteY1" fmla="*/ 0 h 1515498"/>
              <a:gd name="connsiteX2" fmla="*/ 12700 w 723900"/>
              <a:gd name="connsiteY2" fmla="*/ 1511300 h 1515498"/>
              <a:gd name="connsiteX3" fmla="*/ 421470 w 723900"/>
              <a:gd name="connsiteY3" fmla="*/ 1515498 h 1515498"/>
              <a:gd name="connsiteX0" fmla="*/ 723900 w 723900"/>
              <a:gd name="connsiteY0" fmla="*/ 0 h 1515498"/>
              <a:gd name="connsiteX1" fmla="*/ 0 w 723900"/>
              <a:gd name="connsiteY1" fmla="*/ 0 h 1515498"/>
              <a:gd name="connsiteX2" fmla="*/ 95 w 723900"/>
              <a:gd name="connsiteY2" fmla="*/ 1515498 h 1515498"/>
              <a:gd name="connsiteX3" fmla="*/ 421470 w 723900"/>
              <a:gd name="connsiteY3" fmla="*/ 1515498 h 1515498"/>
            </a:gdLst>
            <a:ahLst/>
            <a:cxnLst>
              <a:cxn ang="0">
                <a:pos x="connsiteX0" y="connsiteY0"/>
              </a:cxn>
              <a:cxn ang="0">
                <a:pos x="connsiteX1" y="connsiteY1"/>
              </a:cxn>
              <a:cxn ang="0">
                <a:pos x="connsiteX2" y="connsiteY2"/>
              </a:cxn>
              <a:cxn ang="0">
                <a:pos x="connsiteX3" y="connsiteY3"/>
              </a:cxn>
            </a:cxnLst>
            <a:rect l="l" t="t" r="r" b="b"/>
            <a:pathLst>
              <a:path w="723900" h="1515498">
                <a:moveTo>
                  <a:pt x="723900" y="0"/>
                </a:moveTo>
                <a:lnTo>
                  <a:pt x="0" y="0"/>
                </a:lnTo>
                <a:cubicBezTo>
                  <a:pt x="32" y="505166"/>
                  <a:pt x="63" y="1010332"/>
                  <a:pt x="95" y="1515498"/>
                </a:cubicBezTo>
                <a:lnTo>
                  <a:pt x="421470" y="1515498"/>
                </a:lnTo>
              </a:path>
            </a:pathLst>
          </a:custGeom>
          <a:noFill/>
          <a:ln w="31750" cmpd="sng">
            <a:solidFill>
              <a:schemeClr val="tx1"/>
            </a:solidFill>
            <a:prstDash val="sysDash"/>
            <a:tailEnd type="arrow"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9245600" y="3390899"/>
            <a:ext cx="1193800" cy="965200"/>
          </a:xfrm>
          <a:custGeom>
            <a:avLst/>
            <a:gdLst>
              <a:gd name="connsiteX0" fmla="*/ 335280 w 891540"/>
              <a:gd name="connsiteY0" fmla="*/ 1112520 h 1112520"/>
              <a:gd name="connsiteX1" fmla="*/ 891540 w 891540"/>
              <a:gd name="connsiteY1" fmla="*/ 1112520 h 1112520"/>
              <a:gd name="connsiteX2" fmla="*/ 891540 w 891540"/>
              <a:gd name="connsiteY2" fmla="*/ 0 h 1112520"/>
              <a:gd name="connsiteX3" fmla="*/ 0 w 891540"/>
              <a:gd name="connsiteY3" fmla="*/ 7620 h 1112520"/>
              <a:gd name="connsiteX0" fmla="*/ 335280 w 891540"/>
              <a:gd name="connsiteY0" fmla="*/ 1104900 h 1104900"/>
              <a:gd name="connsiteX1" fmla="*/ 891540 w 891540"/>
              <a:gd name="connsiteY1" fmla="*/ 1104900 h 1104900"/>
              <a:gd name="connsiteX2" fmla="*/ 891540 w 891540"/>
              <a:gd name="connsiteY2" fmla="*/ 1905 h 1104900"/>
              <a:gd name="connsiteX3" fmla="*/ 0 w 891540"/>
              <a:gd name="connsiteY3" fmla="*/ 0 h 1104900"/>
              <a:gd name="connsiteX0" fmla="*/ 876300 w 891540"/>
              <a:gd name="connsiteY0" fmla="*/ 1104900 h 1104900"/>
              <a:gd name="connsiteX1" fmla="*/ 891540 w 891540"/>
              <a:gd name="connsiteY1" fmla="*/ 1104900 h 1104900"/>
              <a:gd name="connsiteX2" fmla="*/ 891540 w 891540"/>
              <a:gd name="connsiteY2" fmla="*/ 1905 h 1104900"/>
              <a:gd name="connsiteX3" fmla="*/ 0 w 891540"/>
              <a:gd name="connsiteY3" fmla="*/ 0 h 1104900"/>
              <a:gd name="connsiteX0" fmla="*/ 876300 w 897890"/>
              <a:gd name="connsiteY0" fmla="*/ 1104900 h 1104900"/>
              <a:gd name="connsiteX1" fmla="*/ 897890 w 897890"/>
              <a:gd name="connsiteY1" fmla="*/ 962025 h 1104900"/>
              <a:gd name="connsiteX2" fmla="*/ 891540 w 897890"/>
              <a:gd name="connsiteY2" fmla="*/ 1905 h 1104900"/>
              <a:gd name="connsiteX3" fmla="*/ 0 w 897890"/>
              <a:gd name="connsiteY3" fmla="*/ 0 h 1104900"/>
              <a:gd name="connsiteX0" fmla="*/ 1012825 w 1012825"/>
              <a:gd name="connsiteY0" fmla="*/ 1028700 h 1028700"/>
              <a:gd name="connsiteX1" fmla="*/ 897890 w 1012825"/>
              <a:gd name="connsiteY1" fmla="*/ 962025 h 1028700"/>
              <a:gd name="connsiteX2" fmla="*/ 891540 w 1012825"/>
              <a:gd name="connsiteY2" fmla="*/ 1905 h 1028700"/>
              <a:gd name="connsiteX3" fmla="*/ 0 w 1012825"/>
              <a:gd name="connsiteY3" fmla="*/ 0 h 1028700"/>
              <a:gd name="connsiteX0" fmla="*/ 1012825 w 1012825"/>
              <a:gd name="connsiteY0" fmla="*/ 1028700 h 1028700"/>
              <a:gd name="connsiteX1" fmla="*/ 882015 w 1012825"/>
              <a:gd name="connsiteY1" fmla="*/ 962025 h 1028700"/>
              <a:gd name="connsiteX2" fmla="*/ 891540 w 1012825"/>
              <a:gd name="connsiteY2" fmla="*/ 1905 h 1028700"/>
              <a:gd name="connsiteX3" fmla="*/ 0 w 1012825"/>
              <a:gd name="connsiteY3" fmla="*/ 0 h 1028700"/>
              <a:gd name="connsiteX0" fmla="*/ 1012825 w 1012825"/>
              <a:gd name="connsiteY0" fmla="*/ 1028700 h 1028700"/>
              <a:gd name="connsiteX1" fmla="*/ 888365 w 1012825"/>
              <a:gd name="connsiteY1" fmla="*/ 965200 h 1028700"/>
              <a:gd name="connsiteX2" fmla="*/ 891540 w 1012825"/>
              <a:gd name="connsiteY2" fmla="*/ 1905 h 1028700"/>
              <a:gd name="connsiteX3" fmla="*/ 0 w 1012825"/>
              <a:gd name="connsiteY3" fmla="*/ 0 h 1028700"/>
              <a:gd name="connsiteX0" fmla="*/ 885825 w 891924"/>
              <a:gd name="connsiteY0" fmla="*/ 981075 h 981075"/>
              <a:gd name="connsiteX1" fmla="*/ 888365 w 891924"/>
              <a:gd name="connsiteY1" fmla="*/ 965200 h 981075"/>
              <a:gd name="connsiteX2" fmla="*/ 891540 w 891924"/>
              <a:gd name="connsiteY2" fmla="*/ 1905 h 981075"/>
              <a:gd name="connsiteX3" fmla="*/ 0 w 891924"/>
              <a:gd name="connsiteY3" fmla="*/ 0 h 981075"/>
              <a:gd name="connsiteX0" fmla="*/ 895350 w 895350"/>
              <a:gd name="connsiteY0" fmla="*/ 965200 h 965200"/>
              <a:gd name="connsiteX1" fmla="*/ 888365 w 895350"/>
              <a:gd name="connsiteY1" fmla="*/ 965200 h 965200"/>
              <a:gd name="connsiteX2" fmla="*/ 891540 w 895350"/>
              <a:gd name="connsiteY2" fmla="*/ 1905 h 965200"/>
              <a:gd name="connsiteX3" fmla="*/ 0 w 895350"/>
              <a:gd name="connsiteY3" fmla="*/ 0 h 965200"/>
              <a:gd name="connsiteX0" fmla="*/ 895350 w 895350"/>
              <a:gd name="connsiteY0" fmla="*/ 965200 h 965200"/>
              <a:gd name="connsiteX1" fmla="*/ 888365 w 895350"/>
              <a:gd name="connsiteY1" fmla="*/ 965200 h 965200"/>
              <a:gd name="connsiteX2" fmla="*/ 882015 w 895350"/>
              <a:gd name="connsiteY2" fmla="*/ 1905 h 965200"/>
              <a:gd name="connsiteX3" fmla="*/ 0 w 895350"/>
              <a:gd name="connsiteY3" fmla="*/ 0 h 965200"/>
              <a:gd name="connsiteX0" fmla="*/ 895350 w 895350"/>
              <a:gd name="connsiteY0" fmla="*/ 965200 h 965200"/>
              <a:gd name="connsiteX1" fmla="*/ 888365 w 895350"/>
              <a:gd name="connsiteY1" fmla="*/ 965200 h 965200"/>
              <a:gd name="connsiteX2" fmla="*/ 888365 w 895350"/>
              <a:gd name="connsiteY2" fmla="*/ 1905 h 965200"/>
              <a:gd name="connsiteX3" fmla="*/ 0 w 895350"/>
              <a:gd name="connsiteY3" fmla="*/ 0 h 965200"/>
            </a:gdLst>
            <a:ahLst/>
            <a:cxnLst>
              <a:cxn ang="0">
                <a:pos x="connsiteX0" y="connsiteY0"/>
              </a:cxn>
              <a:cxn ang="0">
                <a:pos x="connsiteX1" y="connsiteY1"/>
              </a:cxn>
              <a:cxn ang="0">
                <a:pos x="connsiteX2" y="connsiteY2"/>
              </a:cxn>
              <a:cxn ang="0">
                <a:pos x="connsiteX3" y="connsiteY3"/>
              </a:cxn>
            </a:cxnLst>
            <a:rect l="l" t="t" r="r" b="b"/>
            <a:pathLst>
              <a:path w="895350" h="965200">
                <a:moveTo>
                  <a:pt x="895350" y="965200"/>
                </a:moveTo>
                <a:lnTo>
                  <a:pt x="888365" y="965200"/>
                </a:lnTo>
                <a:cubicBezTo>
                  <a:pt x="886248" y="645160"/>
                  <a:pt x="890482" y="321945"/>
                  <a:pt x="888365" y="1905"/>
                </a:cubicBezTo>
                <a:lnTo>
                  <a:pt x="0" y="0"/>
                </a:lnTo>
              </a:path>
            </a:pathLst>
          </a:custGeom>
          <a:noFill/>
          <a:ln w="31750" cmpd="sng">
            <a:solidFill>
              <a:schemeClr val="tx1"/>
            </a:solidFill>
            <a:prstDash val="sysDash"/>
            <a:tailEnd type="arrow"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6984461" y="196596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‘return’</a:t>
            </a:r>
            <a:endParaRPr lang="en-US" sz="3200" b="1" i="1" dirty="0">
              <a:solidFill>
                <a:schemeClr val="tx1"/>
              </a:solidFill>
              <a:latin typeface="Courier New" pitchFamily="49" charset="0"/>
              <a:cs typeface="Courier New" pitchFamily="49" charset="0"/>
            </a:endParaRPr>
          </a:p>
        </p:txBody>
      </p:sp>
      <p:cxnSp>
        <p:nvCxnSpPr>
          <p:cNvPr id="11" name="Straight Arrow Connector 10"/>
          <p:cNvCxnSpPr/>
          <p:nvPr/>
        </p:nvCxnSpPr>
        <p:spPr>
          <a:xfrm>
            <a:off x="6291635" y="19812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12" name="Freeform 11"/>
          <p:cNvSpPr/>
          <p:nvPr/>
        </p:nvSpPr>
        <p:spPr>
          <a:xfrm>
            <a:off x="10176934" y="2273300"/>
            <a:ext cx="858309" cy="2667000"/>
          </a:xfrm>
          <a:custGeom>
            <a:avLst/>
            <a:gdLst>
              <a:gd name="connsiteX0" fmla="*/ 0 w 660400"/>
              <a:gd name="connsiteY0" fmla="*/ 0 h 2667000"/>
              <a:gd name="connsiteX1" fmla="*/ 0 w 660400"/>
              <a:gd name="connsiteY1" fmla="*/ 0 h 2667000"/>
              <a:gd name="connsiteX2" fmla="*/ 635000 w 660400"/>
              <a:gd name="connsiteY2" fmla="*/ 0 h 2667000"/>
              <a:gd name="connsiteX3" fmla="*/ 660400 w 660400"/>
              <a:gd name="connsiteY3" fmla="*/ 2654300 h 2667000"/>
              <a:gd name="connsiteX4" fmla="*/ 381000 w 660400"/>
              <a:gd name="connsiteY4" fmla="*/ 2667000 h 2667000"/>
              <a:gd name="connsiteX0" fmla="*/ 0 w 643732"/>
              <a:gd name="connsiteY0" fmla="*/ 0 h 2667000"/>
              <a:gd name="connsiteX1" fmla="*/ 0 w 643732"/>
              <a:gd name="connsiteY1" fmla="*/ 0 h 2667000"/>
              <a:gd name="connsiteX2" fmla="*/ 635000 w 643732"/>
              <a:gd name="connsiteY2" fmla="*/ 0 h 2667000"/>
              <a:gd name="connsiteX3" fmla="*/ 643732 w 643732"/>
              <a:gd name="connsiteY3" fmla="*/ 2654300 h 2667000"/>
              <a:gd name="connsiteX4" fmla="*/ 381000 w 643732"/>
              <a:gd name="connsiteY4" fmla="*/ 2667000 h 2667000"/>
              <a:gd name="connsiteX0" fmla="*/ 0 w 643732"/>
              <a:gd name="connsiteY0" fmla="*/ 0 h 2675731"/>
              <a:gd name="connsiteX1" fmla="*/ 0 w 643732"/>
              <a:gd name="connsiteY1" fmla="*/ 0 h 2675731"/>
              <a:gd name="connsiteX2" fmla="*/ 635000 w 643732"/>
              <a:gd name="connsiteY2" fmla="*/ 0 h 2675731"/>
              <a:gd name="connsiteX3" fmla="*/ 643732 w 643732"/>
              <a:gd name="connsiteY3" fmla="*/ 2675731 h 2675731"/>
              <a:gd name="connsiteX4" fmla="*/ 381000 w 643732"/>
              <a:gd name="connsiteY4" fmla="*/ 2667000 h 2675731"/>
              <a:gd name="connsiteX0" fmla="*/ 0 w 643732"/>
              <a:gd name="connsiteY0" fmla="*/ 0 h 2667000"/>
              <a:gd name="connsiteX1" fmla="*/ 0 w 643732"/>
              <a:gd name="connsiteY1" fmla="*/ 0 h 2667000"/>
              <a:gd name="connsiteX2" fmla="*/ 635000 w 643732"/>
              <a:gd name="connsiteY2" fmla="*/ 0 h 2667000"/>
              <a:gd name="connsiteX3" fmla="*/ 643732 w 643732"/>
              <a:gd name="connsiteY3" fmla="*/ 2666206 h 2667000"/>
              <a:gd name="connsiteX4" fmla="*/ 381000 w 643732"/>
              <a:gd name="connsiteY4" fmla="*/ 2667000 h 2667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732" h="2667000">
                <a:moveTo>
                  <a:pt x="0" y="0"/>
                </a:moveTo>
                <a:lnTo>
                  <a:pt x="0" y="0"/>
                </a:lnTo>
                <a:lnTo>
                  <a:pt x="635000" y="0"/>
                </a:lnTo>
                <a:cubicBezTo>
                  <a:pt x="637911" y="884767"/>
                  <a:pt x="640821" y="1781439"/>
                  <a:pt x="643732" y="2666206"/>
                </a:cubicBezTo>
                <a:lnTo>
                  <a:pt x="381000" y="2667000"/>
                </a:lnTo>
              </a:path>
            </a:pathLst>
          </a:custGeom>
          <a:noFill/>
          <a:ln w="31750" cmpd="sng">
            <a:solidFill>
              <a:schemeClr val="tx1"/>
            </a:solidFill>
            <a:prstDash val="sysDash"/>
            <a:tailEnd type="arrow"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316838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 line breaks </a:t>
            </a:r>
            <a:r>
              <a:rPr lang="en-US" dirty="0" err="1" smtClean="0"/>
              <a:t>shellcode</a:t>
            </a:r>
            <a:endParaRPr lang="en-US" dirty="0"/>
          </a:p>
        </p:txBody>
      </p:sp>
      <p:sp>
        <p:nvSpPr>
          <p:cNvPr id="3" name="Content Placeholder 2"/>
          <p:cNvSpPr>
            <a:spLocks noGrp="1"/>
          </p:cNvSpPr>
          <p:nvPr>
            <p:ph idx="1"/>
          </p:nvPr>
        </p:nvSpPr>
        <p:spPr>
          <a:xfrm>
            <a:off x="609600" y="1600201"/>
            <a:ext cx="10972800" cy="5105400"/>
          </a:xfrm>
        </p:spPr>
        <p:txBody>
          <a:bodyPr>
            <a:noAutofit/>
          </a:bodyPr>
          <a:lstStyle/>
          <a:p>
            <a:pPr marL="118872" indent="0">
              <a:buNone/>
            </a:pPr>
            <a:r>
              <a:rPr lang="en-US" sz="1600" b="1" dirty="0" smtClean="0">
                <a:latin typeface="Courier New" pitchFamily="49" charset="0"/>
                <a:cs typeface="Courier New" pitchFamily="49" charset="0"/>
              </a:rPr>
              <a:t>  </a:t>
            </a:r>
            <a:r>
              <a:rPr lang="en-US" sz="1600" b="1" dirty="0" err="1" smtClean="0">
                <a:latin typeface="Courier New" pitchFamily="49" charset="0"/>
                <a:cs typeface="Courier New" pitchFamily="49" charset="0"/>
              </a:rPr>
              <a:t>eb</a:t>
            </a:r>
            <a:r>
              <a:rPr lang="en-US" sz="1600" b="1" dirty="0" smtClean="0">
                <a:latin typeface="Courier New" pitchFamily="49" charset="0"/>
                <a:cs typeface="Courier New" pitchFamily="49" charset="0"/>
              </a:rPr>
              <a:t> 1f        </a:t>
            </a:r>
            <a:r>
              <a:rPr lang="en-US" sz="1600" b="1" dirty="0" err="1" smtClean="0">
                <a:latin typeface="Courier New" pitchFamily="49" charset="0"/>
                <a:cs typeface="Courier New" pitchFamily="49" charset="0"/>
              </a:rPr>
              <a:t>jmp</a:t>
            </a:r>
            <a:r>
              <a:rPr lang="en-US" sz="1600" b="1" dirty="0" smtClean="0">
                <a:latin typeface="Courier New" pitchFamily="49" charset="0"/>
                <a:cs typeface="Courier New" pitchFamily="49" charset="0"/>
              </a:rPr>
              <a:t>    80483d5 </a:t>
            </a:r>
            <a:r>
              <a:rPr lang="en-US" sz="1600" b="1" dirty="0">
                <a:latin typeface="Courier New" pitchFamily="49" charset="0"/>
                <a:cs typeface="Courier New" pitchFamily="49" charset="0"/>
              </a:rPr>
              <a:t>&lt;</a:t>
            </a:r>
            <a:r>
              <a:rPr lang="en-US" sz="1600" b="1" dirty="0" err="1" smtClean="0">
                <a:latin typeface="Courier New" pitchFamily="49" charset="0"/>
                <a:cs typeface="Courier New" pitchFamily="49" charset="0"/>
              </a:rPr>
              <a:t>end_sc</a:t>
            </a:r>
            <a:r>
              <a:rPr lang="en-US" sz="1600" b="1" dirty="0" smtClean="0">
                <a:latin typeface="Courier New" pitchFamily="49" charset="0"/>
                <a:cs typeface="Courier New" pitchFamily="49" charset="0"/>
              </a:rPr>
              <a:t>&gt;</a:t>
            </a:r>
            <a:endParaRPr lang="en-US" sz="1600" b="1" dirty="0">
              <a:latin typeface="Courier New" pitchFamily="49" charset="0"/>
              <a:cs typeface="Courier New" pitchFamily="49" charset="0"/>
            </a:endParaRPr>
          </a:p>
          <a:p>
            <a:pPr marL="118872" indent="0">
              <a:buNone/>
            </a:pPr>
            <a:r>
              <a:rPr lang="en-US" sz="1600" b="1" dirty="0" smtClean="0">
                <a:latin typeface="Courier New" pitchFamily="49" charset="0"/>
                <a:cs typeface="Courier New" pitchFamily="49" charset="0"/>
              </a:rPr>
              <a:t>&lt;</a:t>
            </a:r>
            <a:r>
              <a:rPr lang="en-US" sz="1600" b="1" dirty="0" err="1" smtClean="0">
                <a:latin typeface="Courier New" pitchFamily="49" charset="0"/>
                <a:cs typeface="Courier New" pitchFamily="49" charset="0"/>
              </a:rPr>
              <a:t>get_eip</a:t>
            </a:r>
            <a:r>
              <a:rPr lang="en-US" sz="1600" b="1" dirty="0" smtClean="0">
                <a:latin typeface="Courier New" pitchFamily="49" charset="0"/>
                <a:cs typeface="Courier New" pitchFamily="49" charset="0"/>
              </a:rPr>
              <a:t>&gt;:</a:t>
            </a:r>
            <a:endParaRPr lang="en-US" sz="1600" b="1" dirty="0">
              <a:latin typeface="Courier New" pitchFamily="49" charset="0"/>
              <a:cs typeface="Courier New" pitchFamily="49" charset="0"/>
            </a:endParaRPr>
          </a:p>
          <a:p>
            <a:pPr marL="118872" indent="0">
              <a:buNone/>
            </a:pPr>
            <a:r>
              <a:rPr lang="en-US" sz="1600" b="1" dirty="0" smtClean="0">
                <a:latin typeface="Courier New" pitchFamily="49" charset="0"/>
                <a:cs typeface="Courier New" pitchFamily="49" charset="0"/>
              </a:rPr>
              <a:t>  5b           pop    </a:t>
            </a:r>
            <a:r>
              <a:rPr lang="en-US" sz="1600" b="1" dirty="0">
                <a:latin typeface="Courier New" pitchFamily="49" charset="0"/>
                <a:cs typeface="Courier New" pitchFamily="49" charset="0"/>
              </a:rPr>
              <a:t>%</a:t>
            </a:r>
            <a:r>
              <a:rPr lang="en-US" sz="1600" b="1" dirty="0" err="1" smtClean="0">
                <a:latin typeface="Courier New" pitchFamily="49" charset="0"/>
                <a:cs typeface="Courier New" pitchFamily="49" charset="0"/>
              </a:rPr>
              <a:t>ebx</a:t>
            </a:r>
            <a:r>
              <a:rPr lang="en-US" sz="1600" b="1" dirty="0">
                <a:latin typeface="Courier New" pitchFamily="49" charset="0"/>
                <a:cs typeface="Courier New" pitchFamily="49" charset="0"/>
              </a:rPr>
              <a:t> </a:t>
            </a:r>
            <a:r>
              <a:rPr lang="en-US" sz="1600" b="1" dirty="0" smtClean="0">
                <a:latin typeface="Courier New" pitchFamily="49" charset="0"/>
                <a:cs typeface="Courier New" pitchFamily="49" charset="0"/>
              </a:rPr>
              <a:t>                #</a:t>
            </a:r>
            <a:r>
              <a:rPr lang="en-US" sz="1600" b="1" dirty="0" err="1" smtClean="0">
                <a:latin typeface="Courier New" pitchFamily="49" charset="0"/>
                <a:cs typeface="Courier New" pitchFamily="49" charset="0"/>
              </a:rPr>
              <a:t>ebx</a:t>
            </a:r>
            <a:r>
              <a:rPr lang="en-US" sz="1600" b="1" dirty="0" smtClean="0">
                <a:latin typeface="Courier New" pitchFamily="49" charset="0"/>
                <a:cs typeface="Courier New" pitchFamily="49" charset="0"/>
              </a:rPr>
              <a:t>=writeable memory</a:t>
            </a:r>
            <a:endParaRPr lang="en-US" sz="1600" b="1" dirty="0">
              <a:latin typeface="Courier New" pitchFamily="49" charset="0"/>
              <a:cs typeface="Courier New" pitchFamily="49" charset="0"/>
            </a:endParaRPr>
          </a:p>
          <a:p>
            <a:pPr marL="118872" indent="0">
              <a:buNone/>
            </a:pPr>
            <a:r>
              <a:rPr lang="en-US" sz="1600" b="1" dirty="0" smtClean="0">
                <a:latin typeface="Courier New" pitchFamily="49" charset="0"/>
                <a:cs typeface="Courier New" pitchFamily="49" charset="0"/>
              </a:rPr>
              <a:t>  b8 </a:t>
            </a:r>
            <a:r>
              <a:rPr lang="en-US" sz="1600" b="1" dirty="0">
                <a:latin typeface="Courier New" pitchFamily="49" charset="0"/>
                <a:cs typeface="Courier New" pitchFamily="49" charset="0"/>
              </a:rPr>
              <a:t>0b 00 </a:t>
            </a:r>
            <a:r>
              <a:rPr lang="en-US" sz="1600" b="1" dirty="0" smtClean="0">
                <a:latin typeface="Courier New" pitchFamily="49" charset="0"/>
                <a:cs typeface="Courier New" pitchFamily="49" charset="0"/>
              </a:rPr>
              <a:t>00  </a:t>
            </a:r>
            <a:r>
              <a:rPr lang="en-US" sz="1600" b="1" dirty="0" err="1" smtClean="0">
                <a:latin typeface="Courier New" pitchFamily="49" charset="0"/>
                <a:cs typeface="Courier New" pitchFamily="49" charset="0"/>
              </a:rPr>
              <a:t>mov</a:t>
            </a:r>
            <a:r>
              <a:rPr lang="en-US" sz="1600" b="1" dirty="0" smtClean="0">
                <a:latin typeface="Courier New" pitchFamily="49" charset="0"/>
                <a:cs typeface="Courier New" pitchFamily="49" charset="0"/>
              </a:rPr>
              <a:t>    </a:t>
            </a:r>
            <a:r>
              <a:rPr lang="en-US" sz="1600" b="1" dirty="0">
                <a:latin typeface="Courier New" pitchFamily="49" charset="0"/>
                <a:cs typeface="Courier New" pitchFamily="49" charset="0"/>
              </a:rPr>
              <a:t>$0xb,%</a:t>
            </a:r>
            <a:r>
              <a:rPr lang="en-US" sz="1600" b="1" dirty="0" smtClean="0">
                <a:latin typeface="Courier New" pitchFamily="49" charset="0"/>
                <a:cs typeface="Courier New" pitchFamily="49" charset="0"/>
              </a:rPr>
              <a:t>eax            #</a:t>
            </a:r>
            <a:r>
              <a:rPr lang="en-US" sz="1600" b="1" dirty="0" err="1" smtClean="0">
                <a:latin typeface="Courier New" pitchFamily="49" charset="0"/>
                <a:cs typeface="Courier New" pitchFamily="49" charset="0"/>
              </a:rPr>
              <a:t>eax</a:t>
            </a:r>
            <a:r>
              <a:rPr lang="en-US" sz="1600" b="1" dirty="0" smtClean="0">
                <a:latin typeface="Courier New" pitchFamily="49" charset="0"/>
                <a:cs typeface="Courier New" pitchFamily="49" charset="0"/>
              </a:rPr>
              <a:t>=11 (</a:t>
            </a:r>
            <a:r>
              <a:rPr lang="en-US" sz="1600" b="1" dirty="0" err="1" smtClean="0">
                <a:latin typeface="Courier New" pitchFamily="49" charset="0"/>
                <a:cs typeface="Courier New" pitchFamily="49" charset="0"/>
              </a:rPr>
              <a:t>sys_execve</a:t>
            </a:r>
            <a:r>
              <a:rPr lang="en-US" sz="1600" b="1" dirty="0" smtClean="0">
                <a:latin typeface="Courier New" pitchFamily="49" charset="0"/>
                <a:cs typeface="Courier New" pitchFamily="49" charset="0"/>
              </a:rPr>
              <a:t>)</a:t>
            </a:r>
          </a:p>
          <a:p>
            <a:pPr marL="118872" indent="0">
              <a:buNone/>
            </a:pPr>
            <a:r>
              <a:rPr lang="en-US" sz="1600" b="1" dirty="0">
                <a:latin typeface="Courier New" pitchFamily="49" charset="0"/>
                <a:cs typeface="Courier New" pitchFamily="49" charset="0"/>
              </a:rPr>
              <a:t> </a:t>
            </a:r>
            <a:r>
              <a:rPr lang="en-US" sz="1600" b="1" dirty="0" smtClean="0">
                <a:latin typeface="Courier New" pitchFamily="49" charset="0"/>
                <a:cs typeface="Courier New" pitchFamily="49" charset="0"/>
              </a:rPr>
              <a:t> 00</a:t>
            </a:r>
          </a:p>
          <a:p>
            <a:pPr marL="118872" indent="0">
              <a:buNone/>
            </a:pPr>
            <a:r>
              <a:rPr lang="it-IT" sz="1600" b="1" dirty="0" smtClean="0">
                <a:latin typeface="Courier New" pitchFamily="49" charset="0"/>
                <a:cs typeface="Courier New" pitchFamily="49" charset="0"/>
              </a:rPr>
              <a:t>  8d </a:t>
            </a:r>
            <a:r>
              <a:rPr lang="it-IT" sz="1600" b="1" dirty="0">
                <a:latin typeface="Courier New" pitchFamily="49" charset="0"/>
                <a:cs typeface="Courier New" pitchFamily="49" charset="0"/>
              </a:rPr>
              <a:t>4b 0c    </a:t>
            </a:r>
            <a:r>
              <a:rPr lang="it-IT" sz="1600" b="1" dirty="0" smtClean="0">
                <a:latin typeface="Courier New" pitchFamily="49" charset="0"/>
                <a:cs typeface="Courier New" pitchFamily="49" charset="0"/>
              </a:rPr>
              <a:t> lea    </a:t>
            </a:r>
            <a:r>
              <a:rPr lang="it-IT" sz="1600" b="1" dirty="0">
                <a:latin typeface="Courier New" pitchFamily="49" charset="0"/>
                <a:cs typeface="Courier New" pitchFamily="49" charset="0"/>
              </a:rPr>
              <a:t>0xc(%ebx),%</a:t>
            </a:r>
            <a:r>
              <a:rPr lang="it-IT" sz="1600" b="1" dirty="0" smtClean="0">
                <a:latin typeface="Courier New" pitchFamily="49" charset="0"/>
                <a:cs typeface="Courier New" pitchFamily="49" charset="0"/>
              </a:rPr>
              <a:t>ecx       #ecx=ebx+12 (argv)</a:t>
            </a:r>
            <a:endParaRPr lang="it-IT" sz="1600" b="1" dirty="0">
              <a:latin typeface="Courier New" pitchFamily="49" charset="0"/>
              <a:cs typeface="Courier New" pitchFamily="49" charset="0"/>
            </a:endParaRPr>
          </a:p>
          <a:p>
            <a:pPr marL="118872" indent="0">
              <a:buNone/>
            </a:pPr>
            <a:r>
              <a:rPr lang="en-US" sz="1600" b="1" dirty="0" smtClean="0">
                <a:latin typeface="Courier New" pitchFamily="49" charset="0"/>
                <a:cs typeface="Courier New" pitchFamily="49" charset="0"/>
              </a:rPr>
              <a:t>  31 </a:t>
            </a:r>
            <a:r>
              <a:rPr lang="en-US" sz="1600" b="1" dirty="0">
                <a:latin typeface="Courier New" pitchFamily="49" charset="0"/>
                <a:cs typeface="Courier New" pitchFamily="49" charset="0"/>
              </a:rPr>
              <a:t>d2        </a:t>
            </a:r>
            <a:r>
              <a:rPr lang="en-US" sz="1600" b="1" dirty="0" err="1" smtClean="0">
                <a:latin typeface="Courier New" pitchFamily="49" charset="0"/>
                <a:cs typeface="Courier New" pitchFamily="49" charset="0"/>
              </a:rPr>
              <a:t>xor</a:t>
            </a:r>
            <a:r>
              <a:rPr lang="en-US" sz="1600" b="1" dirty="0" smtClean="0">
                <a:latin typeface="Courier New" pitchFamily="49" charset="0"/>
                <a:cs typeface="Courier New" pitchFamily="49" charset="0"/>
              </a:rPr>
              <a:t>    </a:t>
            </a:r>
            <a:r>
              <a:rPr lang="en-US" sz="1600" b="1" dirty="0">
                <a:latin typeface="Courier New" pitchFamily="49" charset="0"/>
                <a:cs typeface="Courier New" pitchFamily="49" charset="0"/>
              </a:rPr>
              <a:t>%</a:t>
            </a:r>
            <a:r>
              <a:rPr lang="en-US" sz="1600" b="1" dirty="0" err="1">
                <a:latin typeface="Courier New" pitchFamily="49" charset="0"/>
                <a:cs typeface="Courier New" pitchFamily="49" charset="0"/>
              </a:rPr>
              <a:t>edx</a:t>
            </a:r>
            <a:r>
              <a:rPr lang="en-US" sz="1600" b="1" dirty="0">
                <a:latin typeface="Courier New" pitchFamily="49" charset="0"/>
                <a:cs typeface="Courier New" pitchFamily="49" charset="0"/>
              </a:rPr>
              <a:t>,%</a:t>
            </a:r>
            <a:r>
              <a:rPr lang="en-US" sz="1600" b="1" dirty="0" err="1" smtClean="0">
                <a:latin typeface="Courier New" pitchFamily="49" charset="0"/>
                <a:cs typeface="Courier New" pitchFamily="49" charset="0"/>
              </a:rPr>
              <a:t>edx</a:t>
            </a:r>
            <a:r>
              <a:rPr lang="en-US" sz="1600" b="1" dirty="0" smtClean="0">
                <a:latin typeface="Courier New" pitchFamily="49" charset="0"/>
                <a:cs typeface="Courier New" pitchFamily="49" charset="0"/>
              </a:rPr>
              <a:t>            #</a:t>
            </a:r>
            <a:r>
              <a:rPr lang="en-US" sz="1600" b="1" dirty="0" err="1" smtClean="0">
                <a:latin typeface="Courier New" pitchFamily="49" charset="0"/>
                <a:cs typeface="Courier New" pitchFamily="49" charset="0"/>
              </a:rPr>
              <a:t>edx</a:t>
            </a:r>
            <a:r>
              <a:rPr lang="en-US" sz="1600" b="1" dirty="0" smtClean="0">
                <a:latin typeface="Courier New" pitchFamily="49" charset="0"/>
                <a:cs typeface="Courier New" pitchFamily="49" charset="0"/>
              </a:rPr>
              <a:t>=NULL (</a:t>
            </a:r>
            <a:r>
              <a:rPr lang="en-US" sz="1600" b="1" dirty="0" err="1" smtClean="0">
                <a:latin typeface="Courier New" pitchFamily="49" charset="0"/>
                <a:cs typeface="Courier New" pitchFamily="49" charset="0"/>
              </a:rPr>
              <a:t>envp</a:t>
            </a:r>
            <a:r>
              <a:rPr lang="en-US" sz="1600" b="1" dirty="0" smtClean="0">
                <a:latin typeface="Courier New" pitchFamily="49" charset="0"/>
                <a:cs typeface="Courier New" pitchFamily="49" charset="0"/>
              </a:rPr>
              <a:t>)</a:t>
            </a:r>
            <a:endParaRPr lang="en-US" sz="1600" b="1" dirty="0">
              <a:latin typeface="Courier New" pitchFamily="49" charset="0"/>
              <a:cs typeface="Courier New" pitchFamily="49" charset="0"/>
            </a:endParaRPr>
          </a:p>
          <a:p>
            <a:pPr marL="118872" indent="0">
              <a:buNone/>
            </a:pPr>
            <a:r>
              <a:rPr lang="en-US" sz="1600" b="1" dirty="0" smtClean="0">
                <a:latin typeface="Courier New" pitchFamily="49" charset="0"/>
                <a:cs typeface="Courier New" pitchFamily="49" charset="0"/>
              </a:rPr>
              <a:t>  c7 </a:t>
            </a:r>
            <a:r>
              <a:rPr lang="en-US" sz="1600" b="1" dirty="0">
                <a:latin typeface="Courier New" pitchFamily="49" charset="0"/>
                <a:cs typeface="Courier New" pitchFamily="49" charset="0"/>
              </a:rPr>
              <a:t>03 2f </a:t>
            </a:r>
            <a:r>
              <a:rPr lang="en-US" sz="1600" b="1" dirty="0" smtClean="0">
                <a:latin typeface="Courier New" pitchFamily="49" charset="0"/>
                <a:cs typeface="Courier New" pitchFamily="49" charset="0"/>
              </a:rPr>
              <a:t>62  </a:t>
            </a:r>
            <a:r>
              <a:rPr lang="en-US" sz="1600" b="1" dirty="0" err="1" smtClean="0">
                <a:latin typeface="Courier New" pitchFamily="49" charset="0"/>
                <a:cs typeface="Courier New" pitchFamily="49" charset="0"/>
              </a:rPr>
              <a:t>movl</a:t>
            </a:r>
            <a:r>
              <a:rPr lang="en-US" sz="1600" b="1" dirty="0" smtClean="0">
                <a:latin typeface="Courier New" pitchFamily="49" charset="0"/>
                <a:cs typeface="Courier New" pitchFamily="49" charset="0"/>
              </a:rPr>
              <a:t>   </a:t>
            </a:r>
            <a:r>
              <a:rPr lang="en-US" sz="1600" b="1" dirty="0">
                <a:latin typeface="Courier New" pitchFamily="49" charset="0"/>
                <a:cs typeface="Courier New" pitchFamily="49" charset="0"/>
              </a:rPr>
              <a:t>$0x6e69622f,(%</a:t>
            </a:r>
            <a:r>
              <a:rPr lang="en-US" sz="1600" b="1" dirty="0" err="1">
                <a:latin typeface="Courier New" pitchFamily="49" charset="0"/>
                <a:cs typeface="Courier New" pitchFamily="49" charset="0"/>
              </a:rPr>
              <a:t>ebx</a:t>
            </a:r>
            <a:r>
              <a:rPr lang="en-US" sz="1600" b="1" dirty="0" smtClean="0">
                <a:latin typeface="Courier New" pitchFamily="49" charset="0"/>
                <a:cs typeface="Courier New" pitchFamily="49" charset="0"/>
              </a:rPr>
              <a:t>)   #“/bin”</a:t>
            </a:r>
          </a:p>
          <a:p>
            <a:pPr marL="118872" indent="0">
              <a:buNone/>
            </a:pPr>
            <a:r>
              <a:rPr lang="en-US" sz="1600" b="1" dirty="0">
                <a:latin typeface="Courier New" pitchFamily="49" charset="0"/>
                <a:cs typeface="Courier New" pitchFamily="49" charset="0"/>
              </a:rPr>
              <a:t> </a:t>
            </a:r>
            <a:r>
              <a:rPr lang="en-US" sz="1600" b="1" dirty="0" smtClean="0">
                <a:latin typeface="Courier New" pitchFamily="49" charset="0"/>
                <a:cs typeface="Courier New" pitchFamily="49" charset="0"/>
              </a:rPr>
              <a:t> 69 </a:t>
            </a:r>
            <a:r>
              <a:rPr lang="en-US" sz="1600" b="1" dirty="0">
                <a:latin typeface="Courier New" pitchFamily="49" charset="0"/>
                <a:cs typeface="Courier New" pitchFamily="49" charset="0"/>
              </a:rPr>
              <a:t>6e</a:t>
            </a:r>
          </a:p>
          <a:p>
            <a:pPr marL="118872" indent="0">
              <a:buNone/>
            </a:pPr>
            <a:r>
              <a:rPr lang="en-US" sz="1600" b="1" dirty="0" smtClean="0">
                <a:latin typeface="Courier New" pitchFamily="49" charset="0"/>
                <a:cs typeface="Courier New" pitchFamily="49" charset="0"/>
              </a:rPr>
              <a:t>  c7 </a:t>
            </a:r>
            <a:r>
              <a:rPr lang="en-US" sz="1600" b="1" dirty="0">
                <a:latin typeface="Courier New" pitchFamily="49" charset="0"/>
                <a:cs typeface="Courier New" pitchFamily="49" charset="0"/>
              </a:rPr>
              <a:t>43 04 </a:t>
            </a:r>
            <a:r>
              <a:rPr lang="en-US" sz="1600" b="1" dirty="0" smtClean="0">
                <a:latin typeface="Courier New" pitchFamily="49" charset="0"/>
                <a:cs typeface="Courier New" pitchFamily="49" charset="0"/>
              </a:rPr>
              <a:t>2f  </a:t>
            </a:r>
            <a:r>
              <a:rPr lang="en-US" sz="1600" b="1" dirty="0" err="1" smtClean="0">
                <a:latin typeface="Courier New" pitchFamily="49" charset="0"/>
                <a:cs typeface="Courier New" pitchFamily="49" charset="0"/>
              </a:rPr>
              <a:t>movl</a:t>
            </a:r>
            <a:r>
              <a:rPr lang="en-US" sz="1600" b="1" dirty="0" smtClean="0">
                <a:latin typeface="Courier New" pitchFamily="49" charset="0"/>
                <a:cs typeface="Courier New" pitchFamily="49" charset="0"/>
              </a:rPr>
              <a:t>   </a:t>
            </a:r>
            <a:r>
              <a:rPr lang="en-US" sz="1600" b="1" dirty="0">
                <a:latin typeface="Courier New" pitchFamily="49" charset="0"/>
                <a:cs typeface="Courier New" pitchFamily="49" charset="0"/>
              </a:rPr>
              <a:t>$0x68732f,0x4(%</a:t>
            </a:r>
            <a:r>
              <a:rPr lang="en-US" sz="1600" b="1" dirty="0" err="1" smtClean="0">
                <a:latin typeface="Courier New" pitchFamily="49" charset="0"/>
                <a:cs typeface="Courier New" pitchFamily="49" charset="0"/>
              </a:rPr>
              <a:t>ebx</a:t>
            </a:r>
            <a:r>
              <a:rPr lang="en-US" sz="1600" b="1" dirty="0" smtClean="0">
                <a:latin typeface="Courier New" pitchFamily="49" charset="0"/>
                <a:cs typeface="Courier New" pitchFamily="49" charset="0"/>
              </a:rPr>
              <a:t>)  #“/</a:t>
            </a:r>
            <a:r>
              <a:rPr lang="en-US" sz="1600" b="1" dirty="0" err="1" smtClean="0">
                <a:latin typeface="Courier New" pitchFamily="49" charset="0"/>
                <a:cs typeface="Courier New" pitchFamily="49" charset="0"/>
              </a:rPr>
              <a:t>sh</a:t>
            </a:r>
            <a:r>
              <a:rPr lang="en-US" sz="1600" b="1" dirty="0" smtClean="0">
                <a:latin typeface="Courier New" pitchFamily="49" charset="0"/>
                <a:cs typeface="Courier New" pitchFamily="49" charset="0"/>
              </a:rPr>
              <a:t>\x00”</a:t>
            </a:r>
          </a:p>
          <a:p>
            <a:pPr marL="118872" indent="0">
              <a:buNone/>
            </a:pPr>
            <a:r>
              <a:rPr lang="en-US" sz="1600" b="1" dirty="0" smtClean="0">
                <a:latin typeface="Courier New" pitchFamily="49" charset="0"/>
                <a:cs typeface="Courier New" pitchFamily="49" charset="0"/>
              </a:rPr>
              <a:t>  73 </a:t>
            </a:r>
            <a:r>
              <a:rPr lang="en-US" sz="1600" b="1" dirty="0">
                <a:latin typeface="Courier New" pitchFamily="49" charset="0"/>
                <a:cs typeface="Courier New" pitchFamily="49" charset="0"/>
              </a:rPr>
              <a:t>68 00</a:t>
            </a:r>
          </a:p>
          <a:p>
            <a:pPr marL="118872" indent="0">
              <a:buNone/>
            </a:pPr>
            <a:r>
              <a:rPr lang="en-US" sz="1600" b="1" dirty="0" smtClean="0">
                <a:latin typeface="Courier New" pitchFamily="49" charset="0"/>
                <a:cs typeface="Courier New" pitchFamily="49" charset="0"/>
              </a:rPr>
              <a:t>  89 </a:t>
            </a:r>
            <a:r>
              <a:rPr lang="en-US" sz="1600" b="1" dirty="0">
                <a:latin typeface="Courier New" pitchFamily="49" charset="0"/>
                <a:cs typeface="Courier New" pitchFamily="49" charset="0"/>
              </a:rPr>
              <a:t>19        </a:t>
            </a:r>
            <a:r>
              <a:rPr lang="en-US" sz="1600" b="1" dirty="0" err="1" smtClean="0">
                <a:latin typeface="Courier New" pitchFamily="49" charset="0"/>
                <a:cs typeface="Courier New" pitchFamily="49" charset="0"/>
              </a:rPr>
              <a:t>mov</a:t>
            </a:r>
            <a:r>
              <a:rPr lang="en-US" sz="1600" b="1" dirty="0" smtClean="0">
                <a:latin typeface="Courier New" pitchFamily="49" charset="0"/>
                <a:cs typeface="Courier New" pitchFamily="49" charset="0"/>
              </a:rPr>
              <a:t>    </a:t>
            </a:r>
            <a:r>
              <a:rPr lang="en-US" sz="1600" b="1" dirty="0">
                <a:latin typeface="Courier New" pitchFamily="49" charset="0"/>
                <a:cs typeface="Courier New" pitchFamily="49" charset="0"/>
              </a:rPr>
              <a:t>%</a:t>
            </a:r>
            <a:r>
              <a:rPr lang="en-US" sz="1600" b="1" dirty="0" err="1">
                <a:latin typeface="Courier New" pitchFamily="49" charset="0"/>
                <a:cs typeface="Courier New" pitchFamily="49" charset="0"/>
              </a:rPr>
              <a:t>ebx</a:t>
            </a:r>
            <a:r>
              <a:rPr lang="en-US" sz="1600" b="1" dirty="0">
                <a:latin typeface="Courier New" pitchFamily="49" charset="0"/>
                <a:cs typeface="Courier New" pitchFamily="49" charset="0"/>
              </a:rPr>
              <a:t>,(%</a:t>
            </a:r>
            <a:r>
              <a:rPr lang="en-US" sz="1600" b="1" dirty="0" err="1">
                <a:latin typeface="Courier New" pitchFamily="49" charset="0"/>
                <a:cs typeface="Courier New" pitchFamily="49" charset="0"/>
              </a:rPr>
              <a:t>ecx</a:t>
            </a:r>
            <a:r>
              <a:rPr lang="en-US" sz="1600" b="1" dirty="0" smtClean="0">
                <a:latin typeface="Courier New" pitchFamily="49" charset="0"/>
                <a:cs typeface="Courier New" pitchFamily="49" charset="0"/>
              </a:rPr>
              <a:t>)          #</a:t>
            </a:r>
            <a:r>
              <a:rPr lang="en-US" sz="1600" b="1" dirty="0" err="1" smtClean="0">
                <a:latin typeface="Courier New" pitchFamily="49" charset="0"/>
                <a:cs typeface="Courier New" pitchFamily="49" charset="0"/>
              </a:rPr>
              <a:t>argv</a:t>
            </a:r>
            <a:r>
              <a:rPr lang="en-US" sz="1600" b="1" dirty="0" smtClean="0">
                <a:latin typeface="Courier New" pitchFamily="49" charset="0"/>
                <a:cs typeface="Courier New" pitchFamily="49" charset="0"/>
              </a:rPr>
              <a:t>[0]=“/bin/</a:t>
            </a:r>
            <a:r>
              <a:rPr lang="en-US" sz="1600" b="1" dirty="0" err="1" smtClean="0">
                <a:latin typeface="Courier New" pitchFamily="49" charset="0"/>
                <a:cs typeface="Courier New" pitchFamily="49" charset="0"/>
              </a:rPr>
              <a:t>sh</a:t>
            </a:r>
            <a:r>
              <a:rPr lang="en-US" sz="1600" b="1" dirty="0" smtClean="0">
                <a:latin typeface="Courier New" pitchFamily="49" charset="0"/>
                <a:cs typeface="Courier New" pitchFamily="49" charset="0"/>
              </a:rPr>
              <a:t>”</a:t>
            </a:r>
            <a:endParaRPr lang="en-US" sz="1600" b="1" dirty="0">
              <a:latin typeface="Courier New" pitchFamily="49" charset="0"/>
              <a:cs typeface="Courier New" pitchFamily="49" charset="0"/>
            </a:endParaRPr>
          </a:p>
          <a:p>
            <a:pPr marL="118872" indent="0">
              <a:buNone/>
            </a:pPr>
            <a:r>
              <a:rPr lang="en-US" sz="1600" b="1" dirty="0" smtClean="0">
                <a:latin typeface="Courier New" pitchFamily="49" charset="0"/>
                <a:cs typeface="Courier New" pitchFamily="49" charset="0"/>
              </a:rPr>
              <a:t>  89 </a:t>
            </a:r>
            <a:r>
              <a:rPr lang="en-US" sz="1600" b="1" dirty="0">
                <a:latin typeface="Courier New" pitchFamily="49" charset="0"/>
                <a:cs typeface="Courier New" pitchFamily="49" charset="0"/>
              </a:rPr>
              <a:t>51 04     </a:t>
            </a:r>
            <a:r>
              <a:rPr lang="en-US" sz="1600" b="1" dirty="0" err="1" smtClean="0">
                <a:latin typeface="Courier New" pitchFamily="49" charset="0"/>
                <a:cs typeface="Courier New" pitchFamily="49" charset="0"/>
              </a:rPr>
              <a:t>mov</a:t>
            </a:r>
            <a:r>
              <a:rPr lang="en-US" sz="1600" b="1" dirty="0" smtClean="0">
                <a:latin typeface="Courier New" pitchFamily="49" charset="0"/>
                <a:cs typeface="Courier New" pitchFamily="49" charset="0"/>
              </a:rPr>
              <a:t>    </a:t>
            </a:r>
            <a:r>
              <a:rPr lang="en-US" sz="1600" b="1" dirty="0">
                <a:latin typeface="Courier New" pitchFamily="49" charset="0"/>
                <a:cs typeface="Courier New" pitchFamily="49" charset="0"/>
              </a:rPr>
              <a:t>%edx,0x4(%</a:t>
            </a:r>
            <a:r>
              <a:rPr lang="en-US" sz="1600" b="1" dirty="0" err="1">
                <a:latin typeface="Courier New" pitchFamily="49" charset="0"/>
                <a:cs typeface="Courier New" pitchFamily="49" charset="0"/>
              </a:rPr>
              <a:t>ecx</a:t>
            </a:r>
            <a:r>
              <a:rPr lang="en-US" sz="1600" b="1" dirty="0" smtClean="0">
                <a:latin typeface="Courier New" pitchFamily="49" charset="0"/>
                <a:cs typeface="Courier New" pitchFamily="49" charset="0"/>
              </a:rPr>
              <a:t>)       #</a:t>
            </a:r>
            <a:r>
              <a:rPr lang="en-US" sz="1600" b="1" dirty="0" err="1" smtClean="0">
                <a:latin typeface="Courier New" pitchFamily="49" charset="0"/>
                <a:cs typeface="Courier New" pitchFamily="49" charset="0"/>
              </a:rPr>
              <a:t>argv</a:t>
            </a:r>
            <a:r>
              <a:rPr lang="en-US" sz="1600" b="1" dirty="0" smtClean="0">
                <a:latin typeface="Courier New" pitchFamily="49" charset="0"/>
                <a:cs typeface="Courier New" pitchFamily="49" charset="0"/>
              </a:rPr>
              <a:t>[1]=NULL</a:t>
            </a:r>
            <a:endParaRPr lang="en-US" sz="1600" b="1" dirty="0">
              <a:latin typeface="Courier New" pitchFamily="49" charset="0"/>
              <a:cs typeface="Courier New" pitchFamily="49" charset="0"/>
            </a:endParaRPr>
          </a:p>
          <a:p>
            <a:pPr marL="118872" indent="0">
              <a:buNone/>
            </a:pPr>
            <a:r>
              <a:rPr lang="en-US" sz="1600" b="1" dirty="0" smtClean="0">
                <a:latin typeface="Courier New" pitchFamily="49" charset="0"/>
                <a:cs typeface="Courier New" pitchFamily="49" charset="0"/>
              </a:rPr>
              <a:t>  cd </a:t>
            </a:r>
            <a:r>
              <a:rPr lang="en-US" sz="1600" b="1" dirty="0">
                <a:latin typeface="Courier New" pitchFamily="49" charset="0"/>
                <a:cs typeface="Courier New" pitchFamily="49" charset="0"/>
              </a:rPr>
              <a:t>80        </a:t>
            </a:r>
            <a:r>
              <a:rPr lang="en-US" sz="1600" b="1" dirty="0" err="1" smtClean="0">
                <a:latin typeface="Courier New" pitchFamily="49" charset="0"/>
                <a:cs typeface="Courier New" pitchFamily="49" charset="0"/>
              </a:rPr>
              <a:t>int</a:t>
            </a:r>
            <a:r>
              <a:rPr lang="en-US" sz="1600" b="1" dirty="0" smtClean="0">
                <a:latin typeface="Courier New" pitchFamily="49" charset="0"/>
                <a:cs typeface="Courier New" pitchFamily="49" charset="0"/>
              </a:rPr>
              <a:t>    </a:t>
            </a:r>
            <a:r>
              <a:rPr lang="en-US" sz="1600" b="1" dirty="0">
                <a:latin typeface="Courier New" pitchFamily="49" charset="0"/>
                <a:cs typeface="Courier New" pitchFamily="49" charset="0"/>
              </a:rPr>
              <a:t>$</a:t>
            </a:r>
            <a:r>
              <a:rPr lang="en-US" sz="1600" b="1" dirty="0" smtClean="0">
                <a:latin typeface="Courier New" pitchFamily="49" charset="0"/>
                <a:cs typeface="Courier New" pitchFamily="49" charset="0"/>
              </a:rPr>
              <a:t>0x80                #</a:t>
            </a:r>
            <a:r>
              <a:rPr lang="en-US" sz="1600" b="1" dirty="0" err="1" smtClean="0">
                <a:latin typeface="Courier New" pitchFamily="49" charset="0"/>
                <a:cs typeface="Courier New" pitchFamily="49" charset="0"/>
              </a:rPr>
              <a:t>sys_execve</a:t>
            </a:r>
            <a:r>
              <a:rPr lang="en-US" sz="1600" b="1" dirty="0" smtClean="0">
                <a:latin typeface="Courier New" pitchFamily="49" charset="0"/>
                <a:cs typeface="Courier New" pitchFamily="49" charset="0"/>
              </a:rPr>
              <a:t>()</a:t>
            </a:r>
            <a:endParaRPr lang="en-US" sz="1600" b="1" dirty="0">
              <a:latin typeface="Courier New" pitchFamily="49" charset="0"/>
              <a:cs typeface="Courier New" pitchFamily="49" charset="0"/>
            </a:endParaRPr>
          </a:p>
          <a:p>
            <a:pPr marL="118872" indent="0">
              <a:buNone/>
            </a:pPr>
            <a:r>
              <a:rPr lang="en-US" sz="1600" b="1" dirty="0">
                <a:latin typeface="Courier New" pitchFamily="49" charset="0"/>
                <a:cs typeface="Courier New" pitchFamily="49" charset="0"/>
              </a:rPr>
              <a:t>&lt;</a:t>
            </a:r>
            <a:r>
              <a:rPr lang="en-US" sz="1600" b="1" dirty="0" err="1" smtClean="0">
                <a:latin typeface="Courier New" pitchFamily="49" charset="0"/>
                <a:cs typeface="Courier New" pitchFamily="49" charset="0"/>
              </a:rPr>
              <a:t>end_sc</a:t>
            </a:r>
            <a:r>
              <a:rPr lang="en-US" sz="1600" b="1" dirty="0" smtClean="0">
                <a:latin typeface="Courier New" pitchFamily="49" charset="0"/>
                <a:cs typeface="Courier New" pitchFamily="49" charset="0"/>
              </a:rPr>
              <a:t>&gt;:</a:t>
            </a:r>
            <a:endParaRPr lang="en-US" sz="1600" b="1" dirty="0">
              <a:latin typeface="Courier New" pitchFamily="49" charset="0"/>
              <a:cs typeface="Courier New" pitchFamily="49" charset="0"/>
            </a:endParaRPr>
          </a:p>
          <a:p>
            <a:pPr marL="118872" indent="0">
              <a:buNone/>
            </a:pPr>
            <a:r>
              <a:rPr lang="en-US" sz="1600" b="1" dirty="0" smtClean="0">
                <a:latin typeface="Courier New" pitchFamily="49" charset="0"/>
                <a:cs typeface="Courier New" pitchFamily="49" charset="0"/>
              </a:rPr>
              <a:t>  e8 dc </a:t>
            </a:r>
            <a:r>
              <a:rPr lang="en-US" sz="1600" b="1" dirty="0" err="1">
                <a:latin typeface="Courier New" pitchFamily="49" charset="0"/>
                <a:cs typeface="Courier New" pitchFamily="49" charset="0"/>
              </a:rPr>
              <a:t>ff</a:t>
            </a:r>
            <a:r>
              <a:rPr lang="en-US" sz="1600" b="1" dirty="0">
                <a:latin typeface="Courier New" pitchFamily="49" charset="0"/>
                <a:cs typeface="Courier New" pitchFamily="49" charset="0"/>
              </a:rPr>
              <a:t> </a:t>
            </a:r>
            <a:r>
              <a:rPr lang="en-US" sz="1600" b="1" dirty="0" err="1" smtClean="0">
                <a:latin typeface="Courier New" pitchFamily="49" charset="0"/>
                <a:cs typeface="Courier New" pitchFamily="49" charset="0"/>
              </a:rPr>
              <a:t>ff</a:t>
            </a:r>
            <a:r>
              <a:rPr lang="en-US" sz="1600" b="1" dirty="0" smtClean="0">
                <a:latin typeface="Courier New" pitchFamily="49" charset="0"/>
                <a:cs typeface="Courier New" pitchFamily="49" charset="0"/>
              </a:rPr>
              <a:t>  call   </a:t>
            </a:r>
            <a:r>
              <a:rPr lang="en-US" sz="1600" b="1" dirty="0">
                <a:latin typeface="Courier New" pitchFamily="49" charset="0"/>
                <a:cs typeface="Courier New" pitchFamily="49" charset="0"/>
              </a:rPr>
              <a:t>80483b6 </a:t>
            </a:r>
            <a:r>
              <a:rPr lang="en-US" sz="1600" b="1" dirty="0" smtClean="0">
                <a:latin typeface="Courier New" pitchFamily="49" charset="0"/>
                <a:cs typeface="Courier New" pitchFamily="49" charset="0"/>
              </a:rPr>
              <a:t>&lt;</a:t>
            </a:r>
            <a:r>
              <a:rPr lang="en-US" sz="1600" b="1" dirty="0" err="1" smtClean="0">
                <a:latin typeface="Courier New" pitchFamily="49" charset="0"/>
                <a:cs typeface="Courier New" pitchFamily="49" charset="0"/>
              </a:rPr>
              <a:t>get_eip</a:t>
            </a:r>
            <a:r>
              <a:rPr lang="en-US" sz="1600" b="1" dirty="0" smtClean="0">
                <a:latin typeface="Courier New" pitchFamily="49" charset="0"/>
                <a:cs typeface="Courier New" pitchFamily="49" charset="0"/>
              </a:rPr>
              <a:t>&gt;</a:t>
            </a:r>
          </a:p>
          <a:p>
            <a:pPr marL="118872" indent="0">
              <a:buNone/>
            </a:pPr>
            <a:r>
              <a:rPr lang="en-US" sz="1600" b="1" dirty="0">
                <a:latin typeface="Courier New" pitchFamily="49" charset="0"/>
                <a:cs typeface="Courier New" pitchFamily="49" charset="0"/>
              </a:rPr>
              <a:t> </a:t>
            </a:r>
            <a:r>
              <a:rPr lang="en-US" sz="1600" b="1" dirty="0" smtClean="0">
                <a:latin typeface="Courier New" pitchFamily="49" charset="0"/>
                <a:cs typeface="Courier New" pitchFamily="49" charset="0"/>
              </a:rPr>
              <a:t> </a:t>
            </a:r>
            <a:r>
              <a:rPr lang="en-US" sz="1600" b="1" dirty="0" err="1" smtClean="0">
                <a:latin typeface="Courier New" pitchFamily="49" charset="0"/>
                <a:cs typeface="Courier New" pitchFamily="49" charset="0"/>
              </a:rPr>
              <a:t>ff</a:t>
            </a:r>
            <a:endParaRPr lang="en-US" sz="1600" b="1" dirty="0">
              <a:latin typeface="Courier New" pitchFamily="49" charset="0"/>
              <a:cs typeface="Courier New" pitchFamily="49" charset="0"/>
            </a:endParaRPr>
          </a:p>
        </p:txBody>
      </p:sp>
    </p:spTree>
    <p:extLst>
      <p:ext uri="{BB962C8B-B14F-4D97-AF65-F5344CB8AC3E}">
        <p14:creationId xmlns:p14="http://schemas.microsoft.com/office/powerpoint/2010/main" val="296844737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Unsafe functions</a:t>
            </a:r>
            <a:endParaRPr lang="en-US" dirty="0"/>
          </a:p>
        </p:txBody>
      </p:sp>
      <p:sp>
        <p:nvSpPr>
          <p:cNvPr id="3" name="Content Placeholder 2"/>
          <p:cNvSpPr>
            <a:spLocks noGrp="1"/>
          </p:cNvSpPr>
          <p:nvPr>
            <p:ph idx="1"/>
          </p:nvPr>
        </p:nvSpPr>
        <p:spPr/>
        <p:txBody>
          <a:bodyPr/>
          <a:lstStyle/>
          <a:p>
            <a:r>
              <a:rPr lang="en-US" dirty="0" smtClean="0"/>
              <a:t>Unsafe:</a:t>
            </a:r>
          </a:p>
          <a:p>
            <a:pPr lvl="1"/>
            <a:r>
              <a:rPr lang="en-US" dirty="0" err="1" smtClean="0"/>
              <a:t>strcpy</a:t>
            </a:r>
            <a:r>
              <a:rPr lang="en-US" dirty="0" smtClean="0"/>
              <a:t> and friends (</a:t>
            </a:r>
            <a:r>
              <a:rPr lang="en-US" dirty="0" err="1" smtClean="0"/>
              <a:t>str</a:t>
            </a:r>
            <a:r>
              <a:rPr lang="en-US" dirty="0" smtClean="0"/>
              <a:t>*)</a:t>
            </a:r>
          </a:p>
          <a:p>
            <a:pPr lvl="1"/>
            <a:r>
              <a:rPr lang="en-US" dirty="0" err="1"/>
              <a:t>s</a:t>
            </a:r>
            <a:r>
              <a:rPr lang="en-US" dirty="0" err="1" smtClean="0"/>
              <a:t>printf</a:t>
            </a:r>
            <a:endParaRPr lang="en-US" dirty="0" smtClean="0"/>
          </a:p>
          <a:p>
            <a:pPr lvl="1"/>
            <a:r>
              <a:rPr lang="en-US" dirty="0" smtClean="0"/>
              <a:t>gets</a:t>
            </a:r>
          </a:p>
          <a:p>
            <a:r>
              <a:rPr lang="en-US" dirty="0" smtClean="0"/>
              <a:t>Use instead:</a:t>
            </a:r>
          </a:p>
          <a:p>
            <a:pPr lvl="1"/>
            <a:r>
              <a:rPr lang="en-US" dirty="0" err="1"/>
              <a:t>s</a:t>
            </a:r>
            <a:r>
              <a:rPr lang="en-US" dirty="0" err="1" smtClean="0"/>
              <a:t>trncpy</a:t>
            </a:r>
            <a:r>
              <a:rPr lang="en-US" dirty="0" smtClean="0"/>
              <a:t> and friends (</a:t>
            </a:r>
            <a:r>
              <a:rPr lang="en-US" dirty="0" err="1" smtClean="0"/>
              <a:t>strn</a:t>
            </a:r>
            <a:r>
              <a:rPr lang="en-US" dirty="0" smtClean="0"/>
              <a:t>*)</a:t>
            </a:r>
          </a:p>
          <a:p>
            <a:pPr lvl="1"/>
            <a:r>
              <a:rPr lang="en-US" dirty="0" err="1" smtClean="0"/>
              <a:t>snprintf</a:t>
            </a:r>
            <a:endParaRPr lang="en-US" dirty="0" smtClean="0"/>
          </a:p>
          <a:p>
            <a:pPr lvl="1"/>
            <a:r>
              <a:rPr lang="en-US" dirty="0" err="1"/>
              <a:t>f</a:t>
            </a:r>
            <a:r>
              <a:rPr lang="en-US" dirty="0" err="1" smtClean="0"/>
              <a:t>gets</a:t>
            </a:r>
            <a:endParaRPr lang="en-US" dirty="0"/>
          </a:p>
        </p:txBody>
      </p:sp>
    </p:spTree>
    <p:extLst>
      <p:ext uri="{BB962C8B-B14F-4D97-AF65-F5344CB8AC3E}">
        <p14:creationId xmlns:p14="http://schemas.microsoft.com/office/powerpoint/2010/main" val="424956530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bugs</a:t>
            </a:r>
            <a:endParaRPr lang="en-US" dirty="0"/>
          </a:p>
        </p:txBody>
      </p:sp>
      <p:sp>
        <p:nvSpPr>
          <p:cNvPr id="3" name="Content Placeholder 2"/>
          <p:cNvSpPr>
            <a:spLocks noGrp="1"/>
          </p:cNvSpPr>
          <p:nvPr>
            <p:ph idx="1"/>
          </p:nvPr>
        </p:nvSpPr>
        <p:spPr/>
        <p:txBody>
          <a:bodyPr>
            <a:normAutofit lnSpcReduction="10000"/>
          </a:bodyPr>
          <a:lstStyle/>
          <a:p>
            <a:pPr marL="118872" indent="0">
              <a:buNone/>
            </a:pPr>
            <a:r>
              <a:rPr lang="en-US" sz="2800" b="1" dirty="0">
                <a:latin typeface="Courier New" pitchFamily="49" charset="0"/>
                <a:cs typeface="Courier New" pitchFamily="49" charset="0"/>
              </a:rPr>
              <a:t>v</a:t>
            </a:r>
            <a:r>
              <a:rPr lang="en-US" sz="2800" b="1" dirty="0" smtClean="0">
                <a:latin typeface="Courier New" pitchFamily="49" charset="0"/>
                <a:cs typeface="Courier New" pitchFamily="49" charset="0"/>
              </a:rPr>
              <a:t>oid foo(char *array, </a:t>
            </a:r>
            <a:r>
              <a:rPr lang="en-US" sz="2800" b="1" dirty="0" err="1" smtClean="0">
                <a:latin typeface="Courier New" pitchFamily="49" charset="0"/>
                <a:cs typeface="Courier New" pitchFamily="49" charset="0"/>
              </a:rPr>
              <a:t>int</a:t>
            </a:r>
            <a:r>
              <a:rPr lang="en-US" sz="2800" b="1" dirty="0" smtClean="0">
                <a:latin typeface="Courier New" pitchFamily="49" charset="0"/>
                <a:cs typeface="Courier New" pitchFamily="49" charset="0"/>
              </a:rPr>
              <a:t> </a:t>
            </a:r>
            <a:r>
              <a:rPr lang="en-US" sz="2800" b="1" dirty="0" err="1" smtClean="0">
                <a:latin typeface="Courier New" pitchFamily="49" charset="0"/>
                <a:cs typeface="Courier New" pitchFamily="49" charset="0"/>
              </a:rPr>
              <a:t>len</a:t>
            </a:r>
            <a:r>
              <a:rPr lang="en-US" sz="2800" b="1" dirty="0" smtClean="0">
                <a:latin typeface="Courier New" pitchFamily="49" charset="0"/>
                <a:cs typeface="Courier New" pitchFamily="49" charset="0"/>
              </a:rPr>
              <a:t>) {</a:t>
            </a:r>
          </a:p>
          <a:p>
            <a:pPr marL="118872" indent="0">
              <a:buNone/>
            </a:pPr>
            <a:r>
              <a:rPr lang="en-US" sz="2800" b="1" dirty="0" smtClean="0">
                <a:latin typeface="Courier New" pitchFamily="49" charset="0"/>
                <a:cs typeface="Courier New" pitchFamily="49" charset="0"/>
              </a:rPr>
              <a:t>	</a:t>
            </a:r>
            <a:r>
              <a:rPr lang="en-US" sz="2800" b="1" dirty="0" err="1" smtClean="0">
                <a:latin typeface="Courier New" pitchFamily="49" charset="0"/>
                <a:cs typeface="Courier New" pitchFamily="49" charset="0"/>
              </a:rPr>
              <a:t>int</a:t>
            </a:r>
            <a:r>
              <a:rPr lang="en-US" sz="2800" b="1" dirty="0">
                <a:latin typeface="Courier New" pitchFamily="49" charset="0"/>
                <a:cs typeface="Courier New" pitchFamily="49" charset="0"/>
              </a:rPr>
              <a:t> </a:t>
            </a:r>
            <a:r>
              <a:rPr lang="en-US" sz="2800" b="1" dirty="0" err="1" smtClean="0">
                <a:latin typeface="Courier New" pitchFamily="49" charset="0"/>
                <a:cs typeface="Courier New" pitchFamily="49" charset="0"/>
              </a:rPr>
              <a:t>buf</a:t>
            </a:r>
            <a:r>
              <a:rPr lang="en-US" sz="2800" b="1" dirty="0" smtClean="0">
                <a:latin typeface="Courier New" pitchFamily="49" charset="0"/>
                <a:cs typeface="Courier New" pitchFamily="49" charset="0"/>
              </a:rPr>
              <a:t>[100];</a:t>
            </a:r>
          </a:p>
          <a:p>
            <a:pPr marL="118872" indent="0">
              <a:buNone/>
            </a:pPr>
            <a:r>
              <a:rPr lang="en-US" sz="2800" b="1" dirty="0" smtClean="0">
                <a:latin typeface="Courier New" pitchFamily="49" charset="0"/>
                <a:cs typeface="Courier New" pitchFamily="49" charset="0"/>
              </a:rPr>
              <a:t>	</a:t>
            </a:r>
          </a:p>
          <a:p>
            <a:pPr marL="118872" indent="0">
              <a:buNone/>
            </a:pPr>
            <a:r>
              <a:rPr lang="en-US" sz="2800" b="1" dirty="0">
                <a:latin typeface="Courier New" pitchFamily="49" charset="0"/>
                <a:cs typeface="Courier New" pitchFamily="49" charset="0"/>
              </a:rPr>
              <a:t>	</a:t>
            </a:r>
            <a:r>
              <a:rPr lang="en-US" sz="2800" b="1" dirty="0" smtClean="0">
                <a:latin typeface="Courier New" pitchFamily="49" charset="0"/>
                <a:cs typeface="Courier New" pitchFamily="49" charset="0"/>
              </a:rPr>
              <a:t>if (</a:t>
            </a:r>
            <a:r>
              <a:rPr lang="en-US" sz="2800" b="1" dirty="0" err="1" smtClean="0">
                <a:latin typeface="Courier New" pitchFamily="49" charset="0"/>
                <a:cs typeface="Courier New" pitchFamily="49" charset="0"/>
              </a:rPr>
              <a:t>len</a:t>
            </a:r>
            <a:r>
              <a:rPr lang="en-US" sz="2800" b="1" dirty="0" smtClean="0">
                <a:latin typeface="Courier New" pitchFamily="49" charset="0"/>
                <a:cs typeface="Courier New" pitchFamily="49" charset="0"/>
              </a:rPr>
              <a:t> &gt;= 100) {</a:t>
            </a:r>
          </a:p>
          <a:p>
            <a:pPr marL="118872" indent="0">
              <a:buNone/>
            </a:pPr>
            <a:r>
              <a:rPr lang="en-US" sz="2800" b="1" dirty="0">
                <a:latin typeface="Courier New" pitchFamily="49" charset="0"/>
                <a:cs typeface="Courier New" pitchFamily="49" charset="0"/>
              </a:rPr>
              <a:t>		</a:t>
            </a:r>
            <a:r>
              <a:rPr lang="en-US" sz="2800" b="1" dirty="0" smtClean="0">
                <a:latin typeface="Courier New" pitchFamily="49" charset="0"/>
                <a:cs typeface="Courier New" pitchFamily="49" charset="0"/>
              </a:rPr>
              <a:t>return;</a:t>
            </a:r>
            <a:br>
              <a:rPr lang="en-US" sz="2800" b="1" dirty="0" smtClean="0">
                <a:latin typeface="Courier New" pitchFamily="49" charset="0"/>
                <a:cs typeface="Courier New" pitchFamily="49" charset="0"/>
              </a:rPr>
            </a:br>
            <a:r>
              <a:rPr lang="en-US" sz="2800" b="1" dirty="0" smtClean="0">
                <a:latin typeface="Courier New" pitchFamily="49" charset="0"/>
                <a:cs typeface="Courier New" pitchFamily="49" charset="0"/>
              </a:rPr>
              <a:t>	}</a:t>
            </a:r>
          </a:p>
          <a:p>
            <a:pPr marL="118872" indent="0">
              <a:buNone/>
            </a:pPr>
            <a:r>
              <a:rPr lang="en-US" sz="2800" b="1" dirty="0">
                <a:latin typeface="Courier New" pitchFamily="49" charset="0"/>
                <a:cs typeface="Courier New" pitchFamily="49" charset="0"/>
              </a:rPr>
              <a:t>	</a:t>
            </a:r>
            <a:endParaRPr lang="en-US" sz="2800" b="1" dirty="0" smtClean="0">
              <a:latin typeface="Courier New" pitchFamily="49" charset="0"/>
              <a:cs typeface="Courier New" pitchFamily="49" charset="0"/>
            </a:endParaRPr>
          </a:p>
          <a:p>
            <a:pPr marL="118872" indent="0">
              <a:buNone/>
            </a:pPr>
            <a:r>
              <a:rPr lang="en-US" sz="2800" b="1" dirty="0" smtClean="0">
                <a:latin typeface="Courier New" pitchFamily="49" charset="0"/>
                <a:cs typeface="Courier New" pitchFamily="49" charset="0"/>
              </a:rPr>
              <a:t>	</a:t>
            </a:r>
            <a:r>
              <a:rPr lang="en-US" sz="2800" b="1" dirty="0" err="1" smtClean="0">
                <a:latin typeface="Courier New" pitchFamily="49" charset="0"/>
                <a:cs typeface="Courier New" pitchFamily="49" charset="0"/>
              </a:rPr>
              <a:t>memcpy</a:t>
            </a:r>
            <a:r>
              <a:rPr lang="en-US" sz="2800" b="1" dirty="0" smtClean="0">
                <a:latin typeface="Courier New" pitchFamily="49" charset="0"/>
                <a:cs typeface="Courier New" pitchFamily="49" charset="0"/>
              </a:rPr>
              <a:t>(</a:t>
            </a:r>
            <a:r>
              <a:rPr lang="en-US" sz="2800" b="1" dirty="0" err="1" smtClean="0">
                <a:latin typeface="Courier New" pitchFamily="49" charset="0"/>
                <a:cs typeface="Courier New" pitchFamily="49" charset="0"/>
              </a:rPr>
              <a:t>buf</a:t>
            </a:r>
            <a:r>
              <a:rPr lang="en-US" sz="2800" b="1" dirty="0" smtClean="0">
                <a:latin typeface="Courier New" pitchFamily="49" charset="0"/>
                <a:cs typeface="Courier New" pitchFamily="49" charset="0"/>
              </a:rPr>
              <a:t>, array, </a:t>
            </a:r>
            <a:r>
              <a:rPr lang="en-US" sz="2800" b="1" dirty="0" err="1" smtClean="0">
                <a:latin typeface="Courier New" pitchFamily="49" charset="0"/>
                <a:cs typeface="Courier New" pitchFamily="49" charset="0"/>
              </a:rPr>
              <a:t>len</a:t>
            </a:r>
            <a:r>
              <a:rPr lang="en-US" sz="2800" b="1" dirty="0" smtClean="0">
                <a:latin typeface="Courier New" pitchFamily="49" charset="0"/>
                <a:cs typeface="Courier New" pitchFamily="49" charset="0"/>
              </a:rPr>
              <a:t>);</a:t>
            </a:r>
            <a:endParaRPr lang="en-US" sz="2800" b="1" dirty="0">
              <a:latin typeface="Courier New" pitchFamily="49" charset="0"/>
              <a:cs typeface="Courier New" pitchFamily="49" charset="0"/>
            </a:endParaRPr>
          </a:p>
          <a:p>
            <a:pPr marL="118872" indent="0">
              <a:buNone/>
            </a:pPr>
            <a:r>
              <a:rPr lang="en-US" sz="2800" b="1" dirty="0" smtClean="0">
                <a:latin typeface="Courier New" pitchFamily="49" charset="0"/>
                <a:cs typeface="Courier New" pitchFamily="49" charset="0"/>
              </a:rPr>
              <a:t>}</a:t>
            </a:r>
            <a:endParaRPr lang="en-US" sz="2800" b="1" dirty="0">
              <a:latin typeface="Courier New" pitchFamily="49" charset="0"/>
              <a:cs typeface="Courier New" pitchFamily="49" charset="0"/>
            </a:endParaRPr>
          </a:p>
        </p:txBody>
      </p:sp>
    </p:spTree>
    <p:extLst>
      <p:ext uri="{BB962C8B-B14F-4D97-AF65-F5344CB8AC3E}">
        <p14:creationId xmlns:p14="http://schemas.microsoft.com/office/powerpoint/2010/main" val="322833936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Stack</a:t>
            </a:r>
            <a:endParaRPr lang="en-US" dirty="0"/>
          </a:p>
        </p:txBody>
      </p:sp>
      <p:sp>
        <p:nvSpPr>
          <p:cNvPr id="3" name="Content Placeholder 2"/>
          <p:cNvSpPr>
            <a:spLocks noGrp="1"/>
          </p:cNvSpPr>
          <p:nvPr>
            <p:ph idx="1"/>
          </p:nvPr>
        </p:nvSpPr>
        <p:spPr>
          <a:xfrm>
            <a:off x="609600" y="1775192"/>
            <a:ext cx="5588000" cy="4625609"/>
          </a:xfrm>
        </p:spPr>
        <p:txBody>
          <a:bodyPr/>
          <a:lstStyle/>
          <a:p>
            <a:pPr marL="118872" indent="0">
              <a:buNone/>
            </a:pPr>
            <a:r>
              <a:rPr lang="en-US" b="1" dirty="0">
                <a:latin typeface="Courier New" pitchFamily="49" charset="0"/>
                <a:cs typeface="Courier New" pitchFamily="49" charset="0"/>
              </a:rPr>
              <a:t>p</a:t>
            </a:r>
            <a:r>
              <a:rPr lang="en-US" b="1" dirty="0" smtClean="0">
                <a:latin typeface="Courier New" pitchFamily="49" charset="0"/>
                <a:cs typeface="Courier New" pitchFamily="49" charset="0"/>
              </a:rPr>
              <a:t>ush 0x0a</a:t>
            </a:r>
            <a:endParaRPr lang="en-US" b="1" dirty="0">
              <a:latin typeface="Courier New" pitchFamily="49" charset="0"/>
              <a:cs typeface="Courier New" pitchFamily="49" charset="0"/>
            </a:endParaRPr>
          </a:p>
        </p:txBody>
      </p:sp>
      <p:sp>
        <p:nvSpPr>
          <p:cNvPr id="4" name="Rectangle 3"/>
          <p:cNvSpPr/>
          <p:nvPr/>
        </p:nvSpPr>
        <p:spPr>
          <a:xfrm>
            <a:off x="7594061" y="5562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latin typeface="Courier New" pitchFamily="49" charset="0"/>
                <a:cs typeface="Courier New" pitchFamily="49" charset="0"/>
              </a:rPr>
              <a:t>0a</a:t>
            </a:r>
            <a:endParaRPr lang="en-US" sz="3200" b="1" dirty="0">
              <a:latin typeface="Courier New" pitchFamily="49" charset="0"/>
              <a:cs typeface="Courier New" pitchFamily="49" charset="0"/>
            </a:endParaRPr>
          </a:p>
        </p:txBody>
      </p:sp>
      <p:cxnSp>
        <p:nvCxnSpPr>
          <p:cNvPr id="7" name="Straight Arrow Connector 6"/>
          <p:cNvCxnSpPr/>
          <p:nvPr/>
        </p:nvCxnSpPr>
        <p:spPr>
          <a:xfrm>
            <a:off x="6946630" y="55626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627130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Integer overflow</a:t>
            </a:r>
            <a:endParaRPr lang="en-US" dirty="0"/>
          </a:p>
        </p:txBody>
      </p:sp>
      <p:sp>
        <p:nvSpPr>
          <p:cNvPr id="3" name="Content Placeholder 2"/>
          <p:cNvSpPr>
            <a:spLocks noGrp="1"/>
          </p:cNvSpPr>
          <p:nvPr>
            <p:ph idx="1"/>
          </p:nvPr>
        </p:nvSpPr>
        <p:spPr/>
        <p:txBody>
          <a:bodyPr>
            <a:normAutofit fontScale="92500" lnSpcReduction="20000"/>
          </a:bodyPr>
          <a:lstStyle/>
          <a:p>
            <a:pPr marL="118872" indent="0">
              <a:buNone/>
            </a:pPr>
            <a:r>
              <a:rPr lang="en-US" sz="2800" b="1" dirty="0">
                <a:latin typeface="Courier New" pitchFamily="49" charset="0"/>
                <a:cs typeface="Courier New" pitchFamily="49" charset="0"/>
              </a:rPr>
              <a:t>v</a:t>
            </a:r>
            <a:r>
              <a:rPr lang="en-US" sz="2800" b="1" dirty="0" smtClean="0">
                <a:latin typeface="Courier New" pitchFamily="49" charset="0"/>
                <a:cs typeface="Courier New" pitchFamily="49" charset="0"/>
              </a:rPr>
              <a:t>oid foo(</a:t>
            </a:r>
            <a:r>
              <a:rPr lang="en-US" sz="2800" b="1" dirty="0" err="1" smtClean="0">
                <a:latin typeface="Courier New" pitchFamily="49" charset="0"/>
                <a:cs typeface="Courier New" pitchFamily="49" charset="0"/>
              </a:rPr>
              <a:t>int</a:t>
            </a:r>
            <a:r>
              <a:rPr lang="en-US" sz="2800" b="1" dirty="0" smtClean="0">
                <a:latin typeface="Courier New" pitchFamily="49" charset="0"/>
                <a:cs typeface="Courier New" pitchFamily="49" charset="0"/>
              </a:rPr>
              <a:t> *array, </a:t>
            </a:r>
            <a:r>
              <a:rPr lang="en-US" sz="2800" b="1" dirty="0" err="1" smtClean="0">
                <a:latin typeface="Courier New" pitchFamily="49" charset="0"/>
                <a:cs typeface="Courier New" pitchFamily="49" charset="0"/>
              </a:rPr>
              <a:t>int</a:t>
            </a:r>
            <a:r>
              <a:rPr lang="en-US" sz="2800" b="1" dirty="0" smtClean="0">
                <a:latin typeface="Courier New" pitchFamily="49" charset="0"/>
                <a:cs typeface="Courier New" pitchFamily="49" charset="0"/>
              </a:rPr>
              <a:t> </a:t>
            </a:r>
            <a:r>
              <a:rPr lang="en-US" sz="2800" b="1" dirty="0" err="1" smtClean="0">
                <a:latin typeface="Courier New" pitchFamily="49" charset="0"/>
                <a:cs typeface="Courier New" pitchFamily="49" charset="0"/>
              </a:rPr>
              <a:t>len</a:t>
            </a:r>
            <a:r>
              <a:rPr lang="en-US" sz="2800" b="1" dirty="0" smtClean="0">
                <a:latin typeface="Courier New" pitchFamily="49" charset="0"/>
                <a:cs typeface="Courier New" pitchFamily="49" charset="0"/>
              </a:rPr>
              <a:t>) {</a:t>
            </a:r>
          </a:p>
          <a:p>
            <a:pPr marL="118872" indent="0">
              <a:buNone/>
            </a:pPr>
            <a:r>
              <a:rPr lang="en-US" sz="2800" b="1" dirty="0" smtClean="0">
                <a:latin typeface="Courier New" pitchFamily="49" charset="0"/>
                <a:cs typeface="Courier New" pitchFamily="49" charset="0"/>
              </a:rPr>
              <a:t>	</a:t>
            </a:r>
            <a:r>
              <a:rPr lang="en-US" sz="2800" b="1" dirty="0" err="1" smtClean="0">
                <a:latin typeface="Courier New" pitchFamily="49" charset="0"/>
                <a:cs typeface="Courier New" pitchFamily="49" charset="0"/>
              </a:rPr>
              <a:t>int</a:t>
            </a:r>
            <a:r>
              <a:rPr lang="en-US" sz="2800" b="1" dirty="0" smtClean="0">
                <a:latin typeface="Courier New" pitchFamily="49" charset="0"/>
                <a:cs typeface="Courier New" pitchFamily="49" charset="0"/>
              </a:rPr>
              <a:t> *</a:t>
            </a:r>
            <a:r>
              <a:rPr lang="en-US" sz="2800" b="1" dirty="0" err="1" smtClean="0">
                <a:latin typeface="Courier New" pitchFamily="49" charset="0"/>
                <a:cs typeface="Courier New" pitchFamily="49" charset="0"/>
              </a:rPr>
              <a:t>buf</a:t>
            </a:r>
            <a:r>
              <a:rPr lang="en-US" sz="2800" b="1" dirty="0" smtClean="0">
                <a:latin typeface="Courier New" pitchFamily="49" charset="0"/>
                <a:cs typeface="Courier New" pitchFamily="49" charset="0"/>
              </a:rPr>
              <a:t>;</a:t>
            </a:r>
          </a:p>
          <a:p>
            <a:pPr marL="118872" indent="0">
              <a:buNone/>
            </a:pPr>
            <a:r>
              <a:rPr lang="en-US" sz="2800" b="1" dirty="0">
                <a:latin typeface="Courier New" pitchFamily="49" charset="0"/>
                <a:cs typeface="Courier New" pitchFamily="49" charset="0"/>
              </a:rPr>
              <a:t>	</a:t>
            </a:r>
            <a:r>
              <a:rPr lang="en-US" sz="2800" b="1" dirty="0" err="1" smtClean="0">
                <a:latin typeface="Courier New" pitchFamily="49" charset="0"/>
                <a:cs typeface="Courier New" pitchFamily="49" charset="0"/>
              </a:rPr>
              <a:t>buf</a:t>
            </a:r>
            <a:r>
              <a:rPr lang="en-US" sz="2800" b="1" dirty="0" smtClean="0">
                <a:latin typeface="Courier New" pitchFamily="49" charset="0"/>
                <a:cs typeface="Courier New" pitchFamily="49" charset="0"/>
              </a:rPr>
              <a:t> = </a:t>
            </a:r>
            <a:r>
              <a:rPr lang="en-US" sz="2800" b="1" dirty="0" err="1" smtClean="0">
                <a:latin typeface="Courier New" pitchFamily="49" charset="0"/>
                <a:cs typeface="Courier New" pitchFamily="49" charset="0"/>
              </a:rPr>
              <a:t>malloc</a:t>
            </a:r>
            <a:r>
              <a:rPr lang="en-US" sz="2800" b="1" dirty="0" smtClean="0">
                <a:latin typeface="Courier New" pitchFamily="49" charset="0"/>
                <a:cs typeface="Courier New" pitchFamily="49" charset="0"/>
              </a:rPr>
              <a:t>(</a:t>
            </a:r>
            <a:r>
              <a:rPr lang="en-US" sz="2800" b="1" dirty="0" err="1" smtClean="0">
                <a:latin typeface="Courier New" pitchFamily="49" charset="0"/>
                <a:cs typeface="Courier New" pitchFamily="49" charset="0"/>
              </a:rPr>
              <a:t>len</a:t>
            </a:r>
            <a:r>
              <a:rPr lang="en-US" sz="2800" b="1" dirty="0" smtClean="0">
                <a:latin typeface="Courier New" pitchFamily="49" charset="0"/>
                <a:cs typeface="Courier New" pitchFamily="49" charset="0"/>
              </a:rPr>
              <a:t> * </a:t>
            </a:r>
            <a:r>
              <a:rPr lang="en-US" sz="2800" b="1" dirty="0" err="1" smtClean="0">
                <a:latin typeface="Courier New" pitchFamily="49" charset="0"/>
                <a:cs typeface="Courier New" pitchFamily="49" charset="0"/>
              </a:rPr>
              <a:t>sizeof</a:t>
            </a:r>
            <a:r>
              <a:rPr lang="en-US" sz="2800" b="1" dirty="0" smtClean="0">
                <a:latin typeface="Courier New" pitchFamily="49" charset="0"/>
                <a:cs typeface="Courier New" pitchFamily="49" charset="0"/>
              </a:rPr>
              <a:t>(</a:t>
            </a:r>
            <a:r>
              <a:rPr lang="en-US" sz="2800" b="1" dirty="0" err="1" smtClean="0">
                <a:latin typeface="Courier New" pitchFamily="49" charset="0"/>
                <a:cs typeface="Courier New" pitchFamily="49" charset="0"/>
              </a:rPr>
              <a:t>int</a:t>
            </a:r>
            <a:r>
              <a:rPr lang="en-US" sz="2800" b="1" dirty="0" smtClean="0">
                <a:latin typeface="Courier New" pitchFamily="49" charset="0"/>
                <a:cs typeface="Courier New" pitchFamily="49" charset="0"/>
              </a:rPr>
              <a:t>));</a:t>
            </a:r>
            <a:endParaRPr lang="en-US" sz="2800" b="1" dirty="0">
              <a:latin typeface="Courier New" pitchFamily="49" charset="0"/>
              <a:cs typeface="Courier New" pitchFamily="49" charset="0"/>
            </a:endParaRPr>
          </a:p>
          <a:p>
            <a:pPr marL="118872" indent="0">
              <a:buNone/>
            </a:pPr>
            <a:r>
              <a:rPr lang="en-US" sz="2800" b="1" dirty="0" smtClean="0">
                <a:latin typeface="Courier New" pitchFamily="49" charset="0"/>
                <a:cs typeface="Courier New" pitchFamily="49" charset="0"/>
              </a:rPr>
              <a:t>	if (!</a:t>
            </a:r>
            <a:r>
              <a:rPr lang="en-US" sz="2800" b="1" dirty="0" err="1" smtClean="0">
                <a:latin typeface="Courier New" pitchFamily="49" charset="0"/>
                <a:cs typeface="Courier New" pitchFamily="49" charset="0"/>
              </a:rPr>
              <a:t>buf</a:t>
            </a:r>
            <a:r>
              <a:rPr lang="en-US" sz="2800" b="1" dirty="0" smtClean="0">
                <a:latin typeface="Courier New" pitchFamily="49" charset="0"/>
                <a:cs typeface="Courier New" pitchFamily="49" charset="0"/>
              </a:rPr>
              <a:t>)</a:t>
            </a:r>
          </a:p>
          <a:p>
            <a:pPr marL="118872" indent="0">
              <a:buNone/>
            </a:pPr>
            <a:r>
              <a:rPr lang="en-US" sz="2800" b="1" dirty="0">
                <a:latin typeface="Courier New" pitchFamily="49" charset="0"/>
                <a:cs typeface="Courier New" pitchFamily="49" charset="0"/>
              </a:rPr>
              <a:t>	</a:t>
            </a:r>
            <a:r>
              <a:rPr lang="en-US" sz="2800" b="1" dirty="0" smtClean="0">
                <a:latin typeface="Courier New" pitchFamily="49" charset="0"/>
                <a:cs typeface="Courier New" pitchFamily="49" charset="0"/>
              </a:rPr>
              <a:t>	return;</a:t>
            </a:r>
          </a:p>
          <a:p>
            <a:pPr marL="118872" indent="0">
              <a:buNone/>
            </a:pPr>
            <a:endParaRPr lang="en-US" sz="2800" b="1" dirty="0" smtClean="0">
              <a:latin typeface="Courier New" pitchFamily="49" charset="0"/>
              <a:cs typeface="Courier New" pitchFamily="49" charset="0"/>
            </a:endParaRPr>
          </a:p>
          <a:p>
            <a:pPr marL="118872" indent="0">
              <a:buNone/>
            </a:pPr>
            <a:r>
              <a:rPr lang="en-US" sz="2800" b="1" dirty="0">
                <a:latin typeface="Courier New" pitchFamily="49" charset="0"/>
                <a:cs typeface="Courier New" pitchFamily="49" charset="0"/>
              </a:rPr>
              <a:t>	</a:t>
            </a:r>
            <a:r>
              <a:rPr lang="en-US" sz="2800" b="1" dirty="0" err="1" smtClean="0">
                <a:latin typeface="Courier New" pitchFamily="49" charset="0"/>
                <a:cs typeface="Courier New" pitchFamily="49" charset="0"/>
              </a:rPr>
              <a:t>int</a:t>
            </a:r>
            <a:r>
              <a:rPr lang="en-US" sz="2800" b="1" dirty="0" smtClean="0">
                <a:latin typeface="Courier New" pitchFamily="49" charset="0"/>
                <a:cs typeface="Courier New" pitchFamily="49" charset="0"/>
              </a:rPr>
              <a:t> i;</a:t>
            </a:r>
            <a:endParaRPr lang="en-US" sz="2800" b="1" dirty="0">
              <a:latin typeface="Courier New" pitchFamily="49" charset="0"/>
              <a:cs typeface="Courier New" pitchFamily="49" charset="0"/>
            </a:endParaRPr>
          </a:p>
          <a:p>
            <a:pPr marL="118872" indent="0">
              <a:buNone/>
            </a:pPr>
            <a:r>
              <a:rPr lang="en-US" sz="2800" b="1" dirty="0" smtClean="0">
                <a:latin typeface="Courier New" pitchFamily="49" charset="0"/>
                <a:cs typeface="Courier New" pitchFamily="49" charset="0"/>
              </a:rPr>
              <a:t>	for (i=0; i&lt;</a:t>
            </a:r>
            <a:r>
              <a:rPr lang="en-US" sz="2800" b="1" dirty="0" err="1" smtClean="0">
                <a:latin typeface="Courier New" pitchFamily="49" charset="0"/>
                <a:cs typeface="Courier New" pitchFamily="49" charset="0"/>
              </a:rPr>
              <a:t>len</a:t>
            </a:r>
            <a:r>
              <a:rPr lang="en-US" sz="2800" b="1" dirty="0" smtClean="0">
                <a:latin typeface="Courier New" pitchFamily="49" charset="0"/>
                <a:cs typeface="Courier New" pitchFamily="49" charset="0"/>
              </a:rPr>
              <a:t>; i++) {</a:t>
            </a:r>
          </a:p>
          <a:p>
            <a:pPr marL="118872" indent="0">
              <a:buNone/>
            </a:pPr>
            <a:r>
              <a:rPr lang="en-US" sz="2800" b="1" dirty="0">
                <a:latin typeface="Courier New" pitchFamily="49" charset="0"/>
                <a:cs typeface="Courier New" pitchFamily="49" charset="0"/>
              </a:rPr>
              <a:t>	</a:t>
            </a:r>
            <a:r>
              <a:rPr lang="en-US" sz="2800" b="1" dirty="0" smtClean="0">
                <a:latin typeface="Courier New" pitchFamily="49" charset="0"/>
                <a:cs typeface="Courier New" pitchFamily="49" charset="0"/>
              </a:rPr>
              <a:t>	</a:t>
            </a:r>
            <a:r>
              <a:rPr lang="en-US" sz="2800" b="1" dirty="0" err="1" smtClean="0">
                <a:latin typeface="Courier New" pitchFamily="49" charset="0"/>
                <a:cs typeface="Courier New" pitchFamily="49" charset="0"/>
              </a:rPr>
              <a:t>buf</a:t>
            </a:r>
            <a:r>
              <a:rPr lang="en-US" sz="2800" b="1" dirty="0" smtClean="0">
                <a:latin typeface="Courier New" pitchFamily="49" charset="0"/>
                <a:cs typeface="Courier New" pitchFamily="49" charset="0"/>
              </a:rPr>
              <a:t>[i] = array[i];</a:t>
            </a:r>
          </a:p>
          <a:p>
            <a:pPr marL="118872" indent="0">
              <a:buNone/>
            </a:pPr>
            <a:r>
              <a:rPr lang="en-US" sz="2800" b="1" dirty="0">
                <a:latin typeface="Courier New" pitchFamily="49" charset="0"/>
                <a:cs typeface="Courier New" pitchFamily="49" charset="0"/>
              </a:rPr>
              <a:t>	</a:t>
            </a:r>
            <a:r>
              <a:rPr lang="en-US" sz="2800" b="1" dirty="0" smtClean="0">
                <a:latin typeface="Courier New" pitchFamily="49" charset="0"/>
                <a:cs typeface="Courier New" pitchFamily="49" charset="0"/>
              </a:rPr>
              <a:t>}</a:t>
            </a:r>
          </a:p>
          <a:p>
            <a:pPr marL="118872" indent="0">
              <a:buNone/>
            </a:pPr>
            <a:r>
              <a:rPr lang="en-US" sz="2800" b="1" dirty="0" smtClean="0">
                <a:latin typeface="Courier New" pitchFamily="49" charset="0"/>
                <a:cs typeface="Courier New" pitchFamily="49" charset="0"/>
              </a:rPr>
              <a:t>}</a:t>
            </a:r>
            <a:endParaRPr lang="en-US" sz="2800" b="1" dirty="0">
              <a:latin typeface="Courier New" pitchFamily="49" charset="0"/>
              <a:cs typeface="Courier New" pitchFamily="49" charset="0"/>
            </a:endParaRPr>
          </a:p>
        </p:txBody>
      </p:sp>
    </p:spTree>
    <p:extLst>
      <p:ext uri="{BB962C8B-B14F-4D97-AF65-F5344CB8AC3E}">
        <p14:creationId xmlns:p14="http://schemas.microsoft.com/office/powerpoint/2010/main" val="142475559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Buffer overflow defenses</a:t>
            </a:r>
            <a:endParaRPr lang="en-US" dirty="0"/>
          </a:p>
        </p:txBody>
      </p:sp>
      <p:sp>
        <p:nvSpPr>
          <p:cNvPr id="3" name="Content Placeholder 2"/>
          <p:cNvSpPr>
            <a:spLocks noGrp="1"/>
          </p:cNvSpPr>
          <p:nvPr>
            <p:ph idx="1"/>
          </p:nvPr>
        </p:nvSpPr>
        <p:spPr/>
        <p:txBody>
          <a:bodyPr/>
          <a:lstStyle/>
          <a:p>
            <a:r>
              <a:rPr lang="en-US" dirty="0" smtClean="0"/>
              <a:t>Application changes</a:t>
            </a:r>
          </a:p>
          <a:p>
            <a:pPr lvl="1"/>
            <a:r>
              <a:rPr lang="en-US" dirty="0" smtClean="0"/>
              <a:t>Hire </a:t>
            </a:r>
            <a:r>
              <a:rPr lang="en-US" dirty="0" err="1" smtClean="0"/>
              <a:t>SmarterPeople</a:t>
            </a:r>
            <a:r>
              <a:rPr lang="en-US" dirty="0" smtClean="0"/>
              <a:t>™</a:t>
            </a:r>
          </a:p>
          <a:p>
            <a:pPr lvl="1"/>
            <a:r>
              <a:rPr lang="en-US" dirty="0" smtClean="0"/>
              <a:t>Bounds checking </a:t>
            </a:r>
            <a:r>
              <a:rPr lang="en-US" dirty="0" err="1" smtClean="0"/>
              <a:t>etc</a:t>
            </a:r>
            <a:endParaRPr lang="en-US" dirty="0" smtClean="0"/>
          </a:p>
          <a:p>
            <a:r>
              <a:rPr lang="en-US" dirty="0" smtClean="0"/>
              <a:t>Architecture changes</a:t>
            </a:r>
          </a:p>
          <a:p>
            <a:pPr lvl="1"/>
            <a:r>
              <a:rPr lang="en-US" dirty="0" smtClean="0"/>
              <a:t>Stack canaries</a:t>
            </a:r>
          </a:p>
          <a:p>
            <a:pPr lvl="1"/>
            <a:r>
              <a:rPr lang="en-US" dirty="0" smtClean="0"/>
              <a:t>No </a:t>
            </a:r>
            <a:r>
              <a:rPr lang="en-US" dirty="0" err="1" smtClean="0"/>
              <a:t>eXecute</a:t>
            </a:r>
            <a:r>
              <a:rPr lang="en-US" dirty="0" smtClean="0"/>
              <a:t> (NX) bit</a:t>
            </a:r>
            <a:endParaRPr lang="en-US" dirty="0"/>
          </a:p>
          <a:p>
            <a:pPr lvl="1"/>
            <a:r>
              <a:rPr lang="en-US" dirty="0" smtClean="0"/>
              <a:t>Address Space Layout </a:t>
            </a:r>
            <a:br>
              <a:rPr lang="en-US" dirty="0" smtClean="0"/>
            </a:br>
            <a:r>
              <a:rPr lang="en-US" dirty="0" smtClean="0"/>
              <a:t>Randomization (ASLR)</a:t>
            </a:r>
          </a:p>
          <a:p>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7600" y="1524000"/>
            <a:ext cx="5994400" cy="3371850"/>
          </a:xfrm>
          <a:prstGeom prst="rect">
            <a:avLst/>
          </a:prstGeom>
        </p:spPr>
      </p:pic>
    </p:spTree>
    <p:extLst>
      <p:ext uri="{BB962C8B-B14F-4D97-AF65-F5344CB8AC3E}">
        <p14:creationId xmlns:p14="http://schemas.microsoft.com/office/powerpoint/2010/main" val="244270209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Stack canaries</a:t>
            </a:r>
            <a:endParaRPr lang="en-US" dirty="0"/>
          </a:p>
        </p:txBody>
      </p:sp>
      <p:sp>
        <p:nvSpPr>
          <p:cNvPr id="4" name="Rectangle 3"/>
          <p:cNvSpPr/>
          <p:nvPr/>
        </p:nvSpPr>
        <p:spPr>
          <a:xfrm>
            <a:off x="7620001"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7620001" y="5334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620001"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7" name="Straight Arrow Connector 6"/>
          <p:cNvCxnSpPr/>
          <p:nvPr/>
        </p:nvCxnSpPr>
        <p:spPr>
          <a:xfrm>
            <a:off x="6934201" y="27432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1300141" y="47244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7620001" y="53340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return</a:t>
            </a:r>
            <a:endParaRPr lang="en-US" sz="3200" b="1" i="1" dirty="0">
              <a:solidFill>
                <a:schemeClr val="tx1"/>
              </a:solidFill>
              <a:latin typeface="Courier New" pitchFamily="49" charset="0"/>
              <a:cs typeface="Courier New" pitchFamily="49" charset="0"/>
            </a:endParaRPr>
          </a:p>
        </p:txBody>
      </p:sp>
      <p:sp>
        <p:nvSpPr>
          <p:cNvPr id="10" name="Rectangle 9"/>
          <p:cNvSpPr/>
          <p:nvPr/>
        </p:nvSpPr>
        <p:spPr>
          <a:xfrm>
            <a:off x="7620001" y="47244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m</a:t>
            </a:r>
            <a:r>
              <a:rPr lang="en-US" sz="3200" b="1" i="1" dirty="0" smtClean="0">
                <a:solidFill>
                  <a:schemeClr val="tx1"/>
                </a:solidFill>
                <a:latin typeface="Courier New" pitchFamily="49" charset="0"/>
                <a:cs typeface="Courier New" pitchFamily="49" charset="0"/>
              </a:rPr>
              <a:t>ain FP</a:t>
            </a:r>
            <a:endParaRPr lang="en-US" sz="3200" b="1" i="1" dirty="0">
              <a:solidFill>
                <a:schemeClr val="tx1"/>
              </a:solidFill>
              <a:latin typeface="Courier New" pitchFamily="49" charset="0"/>
              <a:cs typeface="Courier New" pitchFamily="49" charset="0"/>
            </a:endParaRPr>
          </a:p>
        </p:txBody>
      </p:sp>
      <p:sp>
        <p:nvSpPr>
          <p:cNvPr id="11" name="Rectangle 10"/>
          <p:cNvSpPr/>
          <p:nvPr/>
        </p:nvSpPr>
        <p:spPr>
          <a:xfrm>
            <a:off x="7620001"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2" name="Rectangle 11"/>
          <p:cNvSpPr/>
          <p:nvPr/>
        </p:nvSpPr>
        <p:spPr>
          <a:xfrm>
            <a:off x="7620001" y="4114800"/>
            <a:ext cx="3683540" cy="609600"/>
          </a:xfrm>
          <a:prstGeom prst="rect">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c</a:t>
            </a:r>
            <a:r>
              <a:rPr lang="en-US" sz="3200" b="1" i="1" dirty="0" smtClean="0">
                <a:solidFill>
                  <a:schemeClr val="tx1"/>
                </a:solidFill>
                <a:latin typeface="Courier New" pitchFamily="49" charset="0"/>
                <a:cs typeface="Courier New" pitchFamily="49" charset="0"/>
              </a:rPr>
              <a:t>anary</a:t>
            </a:r>
            <a:endParaRPr lang="en-US" sz="3200" b="1" i="1" dirty="0">
              <a:solidFill>
                <a:schemeClr val="tx1"/>
              </a:solidFill>
              <a:latin typeface="Courier New" pitchFamily="49" charset="0"/>
              <a:cs typeface="Courier New" pitchFamily="49" charset="0"/>
            </a:endParaRPr>
          </a:p>
        </p:txBody>
      </p:sp>
      <p:sp>
        <p:nvSpPr>
          <p:cNvPr id="13" name="Rectangle 12"/>
          <p:cNvSpPr/>
          <p:nvPr/>
        </p:nvSpPr>
        <p:spPr>
          <a:xfrm>
            <a:off x="7620001" y="2743200"/>
            <a:ext cx="3683540" cy="1371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buffers</a:t>
            </a:r>
            <a:endParaRPr lang="en-US" sz="3200" b="1" i="1" dirty="0">
              <a:solidFill>
                <a:schemeClr val="tx1"/>
              </a:solidFill>
              <a:latin typeface="Courier New" pitchFamily="49" charset="0"/>
              <a:cs typeface="Courier New" pitchFamily="49" charset="0"/>
            </a:endParaRPr>
          </a:p>
        </p:txBody>
      </p:sp>
      <p:sp>
        <p:nvSpPr>
          <p:cNvPr id="14" name="TextBox 13"/>
          <p:cNvSpPr txBox="1"/>
          <p:nvPr/>
        </p:nvSpPr>
        <p:spPr>
          <a:xfrm>
            <a:off x="508000" y="3044785"/>
            <a:ext cx="6749915" cy="1384995"/>
          </a:xfrm>
          <a:prstGeom prst="rect">
            <a:avLst/>
          </a:prstGeom>
          <a:solidFill>
            <a:schemeClr val="bg1"/>
          </a:solidFill>
          <a:ln w="31750">
            <a:solidFill>
              <a:schemeClr val="tx1"/>
            </a:solidFill>
          </a:ln>
        </p:spPr>
        <p:txBody>
          <a:bodyPr wrap="square" rtlCol="0">
            <a:spAutoFit/>
          </a:bodyPr>
          <a:lstStyle/>
          <a:p>
            <a:r>
              <a:rPr lang="en-US" sz="2800" b="1" i="1" dirty="0" smtClean="0">
                <a:latin typeface="Courier New" pitchFamily="49" charset="0"/>
                <a:cs typeface="Courier New" pitchFamily="49" charset="0"/>
              </a:rPr>
              <a:t># on function call:</a:t>
            </a:r>
          </a:p>
          <a:p>
            <a:endParaRPr lang="en-US" sz="2800" b="1" dirty="0" smtClean="0">
              <a:latin typeface="Courier New" pitchFamily="49" charset="0"/>
              <a:cs typeface="Courier New" pitchFamily="49" charset="0"/>
            </a:endParaRPr>
          </a:p>
          <a:p>
            <a:r>
              <a:rPr lang="en-US" sz="2800" b="1" dirty="0">
                <a:latin typeface="Courier New" pitchFamily="49" charset="0"/>
                <a:cs typeface="Courier New" pitchFamily="49" charset="0"/>
              </a:rPr>
              <a:t>c</a:t>
            </a:r>
            <a:r>
              <a:rPr lang="en-US" sz="2800" b="1" dirty="0" smtClean="0">
                <a:latin typeface="Courier New" pitchFamily="49" charset="0"/>
                <a:cs typeface="Courier New" pitchFamily="49" charset="0"/>
              </a:rPr>
              <a:t>anary = secret</a:t>
            </a:r>
          </a:p>
        </p:txBody>
      </p:sp>
    </p:spTree>
    <p:extLst>
      <p:ext uri="{BB962C8B-B14F-4D97-AF65-F5344CB8AC3E}">
        <p14:creationId xmlns:p14="http://schemas.microsoft.com/office/powerpoint/2010/main" val="185650824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Stack canaries</a:t>
            </a:r>
            <a:endParaRPr lang="en-US" dirty="0"/>
          </a:p>
        </p:txBody>
      </p:sp>
      <p:sp>
        <p:nvSpPr>
          <p:cNvPr id="4" name="Rectangle 3"/>
          <p:cNvSpPr/>
          <p:nvPr/>
        </p:nvSpPr>
        <p:spPr>
          <a:xfrm>
            <a:off x="7620001"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7620001" y="5334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620001"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7" name="Straight Arrow Connector 6"/>
          <p:cNvCxnSpPr/>
          <p:nvPr/>
        </p:nvCxnSpPr>
        <p:spPr>
          <a:xfrm>
            <a:off x="6934201" y="27432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1300141" y="47244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7620001" y="53340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0x41414141</a:t>
            </a:r>
            <a:endParaRPr lang="en-US" sz="3200" b="1" i="1" dirty="0">
              <a:solidFill>
                <a:schemeClr val="tx1"/>
              </a:solidFill>
              <a:latin typeface="Courier New" pitchFamily="49" charset="0"/>
              <a:cs typeface="Courier New" pitchFamily="49" charset="0"/>
            </a:endParaRPr>
          </a:p>
        </p:txBody>
      </p:sp>
      <p:sp>
        <p:nvSpPr>
          <p:cNvPr id="10" name="Rectangle 9"/>
          <p:cNvSpPr/>
          <p:nvPr/>
        </p:nvSpPr>
        <p:spPr>
          <a:xfrm>
            <a:off x="7620001" y="47244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0x41414141</a:t>
            </a:r>
            <a:endParaRPr lang="en-US" sz="3200" b="1" i="1" dirty="0">
              <a:solidFill>
                <a:schemeClr val="tx1"/>
              </a:solidFill>
              <a:latin typeface="Courier New" pitchFamily="49" charset="0"/>
              <a:cs typeface="Courier New" pitchFamily="49" charset="0"/>
            </a:endParaRPr>
          </a:p>
        </p:txBody>
      </p:sp>
      <p:sp>
        <p:nvSpPr>
          <p:cNvPr id="11" name="Rectangle 10"/>
          <p:cNvSpPr/>
          <p:nvPr/>
        </p:nvSpPr>
        <p:spPr>
          <a:xfrm>
            <a:off x="7620001"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2" name="Rectangle 11"/>
          <p:cNvSpPr/>
          <p:nvPr/>
        </p:nvSpPr>
        <p:spPr>
          <a:xfrm>
            <a:off x="7620001" y="4114800"/>
            <a:ext cx="3683540" cy="609600"/>
          </a:xfrm>
          <a:prstGeom prst="rect">
            <a:avLst/>
          </a:prstGeom>
          <a:solidFill>
            <a:schemeClr val="accent1"/>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0x41414141</a:t>
            </a:r>
            <a:endParaRPr lang="en-US" sz="3200" b="1" i="1" dirty="0">
              <a:solidFill>
                <a:schemeClr val="tx1"/>
              </a:solidFill>
              <a:latin typeface="Courier New" pitchFamily="49" charset="0"/>
              <a:cs typeface="Courier New" pitchFamily="49" charset="0"/>
            </a:endParaRPr>
          </a:p>
        </p:txBody>
      </p:sp>
      <p:sp>
        <p:nvSpPr>
          <p:cNvPr id="13" name="Rectangle 12"/>
          <p:cNvSpPr/>
          <p:nvPr/>
        </p:nvSpPr>
        <p:spPr>
          <a:xfrm>
            <a:off x="7620001" y="2743200"/>
            <a:ext cx="3683540" cy="1371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AAAAAAA…</a:t>
            </a:r>
            <a:endParaRPr lang="en-US" sz="3200" b="1" i="1" dirty="0">
              <a:solidFill>
                <a:schemeClr val="tx1"/>
              </a:solidFill>
              <a:latin typeface="Courier New" pitchFamily="49" charset="0"/>
              <a:cs typeface="Courier New" pitchFamily="49" charset="0"/>
            </a:endParaRPr>
          </a:p>
        </p:txBody>
      </p:sp>
      <p:sp>
        <p:nvSpPr>
          <p:cNvPr id="14" name="TextBox 13"/>
          <p:cNvSpPr txBox="1"/>
          <p:nvPr/>
        </p:nvSpPr>
        <p:spPr>
          <a:xfrm>
            <a:off x="508000" y="3044785"/>
            <a:ext cx="5937115" cy="1384995"/>
          </a:xfrm>
          <a:prstGeom prst="rect">
            <a:avLst/>
          </a:prstGeom>
          <a:solidFill>
            <a:schemeClr val="bg1"/>
          </a:solidFill>
          <a:ln w="31750">
            <a:solidFill>
              <a:schemeClr val="tx1"/>
            </a:solidFill>
          </a:ln>
        </p:spPr>
        <p:txBody>
          <a:bodyPr wrap="square" rtlCol="0">
            <a:spAutoFit/>
          </a:bodyPr>
          <a:lstStyle/>
          <a:p>
            <a:r>
              <a:rPr lang="en-US" sz="2800" b="1" dirty="0" smtClean="0">
                <a:latin typeface="Courier New" pitchFamily="49" charset="0"/>
                <a:cs typeface="Courier New" pitchFamily="49" charset="0"/>
              </a:rPr>
              <a:t># vulnerability:</a:t>
            </a:r>
          </a:p>
          <a:p>
            <a:endParaRPr lang="en-US" sz="2800" b="1" dirty="0">
              <a:latin typeface="Courier New" pitchFamily="49" charset="0"/>
              <a:cs typeface="Courier New" pitchFamily="49" charset="0"/>
            </a:endParaRPr>
          </a:p>
          <a:p>
            <a:r>
              <a:rPr lang="en-US" sz="2800" b="1" dirty="0" err="1" smtClean="0">
                <a:latin typeface="Courier New" pitchFamily="49" charset="0"/>
                <a:cs typeface="Courier New" pitchFamily="49" charset="0"/>
              </a:rPr>
              <a:t>strcpy</a:t>
            </a:r>
            <a:r>
              <a:rPr lang="en-US" sz="2800" b="1" dirty="0" smtClean="0">
                <a:latin typeface="Courier New" pitchFamily="49" charset="0"/>
                <a:cs typeface="Courier New" pitchFamily="49" charset="0"/>
              </a:rPr>
              <a:t>(buffer, </a:t>
            </a:r>
            <a:r>
              <a:rPr lang="en-US" sz="2800" b="1" dirty="0" err="1" smtClean="0">
                <a:latin typeface="Courier New" pitchFamily="49" charset="0"/>
                <a:cs typeface="Courier New" pitchFamily="49" charset="0"/>
              </a:rPr>
              <a:t>str</a:t>
            </a:r>
            <a:r>
              <a:rPr lang="en-US" sz="2800" b="1" dirty="0" smtClean="0">
                <a:latin typeface="Courier New" pitchFamily="49" charset="0"/>
                <a:cs typeface="Courier New" pitchFamily="49" charset="0"/>
              </a:rPr>
              <a:t>)</a:t>
            </a:r>
            <a:endParaRPr lang="en-US" sz="2800" b="1" dirty="0">
              <a:solidFill>
                <a:schemeClr val="bg2">
                  <a:lumMod val="90000"/>
                </a:schemeClr>
              </a:solidFill>
              <a:latin typeface="Courier New" pitchFamily="49" charset="0"/>
              <a:cs typeface="Courier New" pitchFamily="49" charset="0"/>
            </a:endParaRPr>
          </a:p>
        </p:txBody>
      </p:sp>
    </p:spTree>
    <p:extLst>
      <p:ext uri="{BB962C8B-B14F-4D97-AF65-F5344CB8AC3E}">
        <p14:creationId xmlns:p14="http://schemas.microsoft.com/office/powerpoint/2010/main" val="177456151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Stack canaries</a:t>
            </a:r>
            <a:endParaRPr lang="en-US" dirty="0"/>
          </a:p>
        </p:txBody>
      </p:sp>
      <p:sp>
        <p:nvSpPr>
          <p:cNvPr id="4" name="Rectangle 3"/>
          <p:cNvSpPr/>
          <p:nvPr/>
        </p:nvSpPr>
        <p:spPr>
          <a:xfrm>
            <a:off x="7620001" y="41148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5" name="Rectangle 4"/>
          <p:cNvSpPr/>
          <p:nvPr/>
        </p:nvSpPr>
        <p:spPr>
          <a:xfrm>
            <a:off x="7620001" y="5334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6" name="Rectangle 5"/>
          <p:cNvSpPr/>
          <p:nvPr/>
        </p:nvSpPr>
        <p:spPr>
          <a:xfrm>
            <a:off x="7620001" y="47244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7" name="Straight Arrow Connector 6"/>
          <p:cNvCxnSpPr/>
          <p:nvPr/>
        </p:nvCxnSpPr>
        <p:spPr>
          <a:xfrm>
            <a:off x="6934201" y="27432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1300141" y="47244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7620001" y="53340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0x41414141</a:t>
            </a:r>
            <a:endParaRPr lang="en-US" sz="3200" b="1" i="1" dirty="0">
              <a:solidFill>
                <a:schemeClr val="tx1"/>
              </a:solidFill>
              <a:latin typeface="Courier New" pitchFamily="49" charset="0"/>
              <a:cs typeface="Courier New" pitchFamily="49" charset="0"/>
            </a:endParaRPr>
          </a:p>
        </p:txBody>
      </p:sp>
      <p:sp>
        <p:nvSpPr>
          <p:cNvPr id="10" name="Rectangle 9"/>
          <p:cNvSpPr/>
          <p:nvPr/>
        </p:nvSpPr>
        <p:spPr>
          <a:xfrm>
            <a:off x="7620001" y="47244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0x41414141</a:t>
            </a:r>
            <a:endParaRPr lang="en-US" sz="3200" b="1" i="1" dirty="0">
              <a:solidFill>
                <a:schemeClr val="tx1"/>
              </a:solidFill>
              <a:latin typeface="Courier New" pitchFamily="49" charset="0"/>
              <a:cs typeface="Courier New" pitchFamily="49" charset="0"/>
            </a:endParaRPr>
          </a:p>
        </p:txBody>
      </p:sp>
      <p:sp>
        <p:nvSpPr>
          <p:cNvPr id="11" name="Rectangle 10"/>
          <p:cNvSpPr/>
          <p:nvPr/>
        </p:nvSpPr>
        <p:spPr>
          <a:xfrm>
            <a:off x="7620001" y="3505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2" name="Rectangle 11"/>
          <p:cNvSpPr/>
          <p:nvPr/>
        </p:nvSpPr>
        <p:spPr>
          <a:xfrm>
            <a:off x="7620001" y="4114800"/>
            <a:ext cx="3683540" cy="609600"/>
          </a:xfrm>
          <a:prstGeom prst="rect">
            <a:avLst/>
          </a:prstGeom>
          <a:solidFill>
            <a:srgbClr val="FF000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0x41414141</a:t>
            </a:r>
            <a:endParaRPr lang="en-US" sz="3200" b="1" i="1" dirty="0">
              <a:solidFill>
                <a:schemeClr val="tx1"/>
              </a:solidFill>
              <a:latin typeface="Courier New" pitchFamily="49" charset="0"/>
              <a:cs typeface="Courier New" pitchFamily="49" charset="0"/>
            </a:endParaRPr>
          </a:p>
        </p:txBody>
      </p:sp>
      <p:sp>
        <p:nvSpPr>
          <p:cNvPr id="13" name="Rectangle 12"/>
          <p:cNvSpPr/>
          <p:nvPr/>
        </p:nvSpPr>
        <p:spPr>
          <a:xfrm>
            <a:off x="7620001" y="2743200"/>
            <a:ext cx="3683540" cy="1371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AAAAAAA…</a:t>
            </a:r>
            <a:endParaRPr lang="en-US" sz="3200" b="1" i="1" dirty="0">
              <a:solidFill>
                <a:schemeClr val="tx1"/>
              </a:solidFill>
              <a:latin typeface="Courier New" pitchFamily="49" charset="0"/>
              <a:cs typeface="Courier New" pitchFamily="49" charset="0"/>
            </a:endParaRPr>
          </a:p>
        </p:txBody>
      </p:sp>
      <p:sp>
        <p:nvSpPr>
          <p:cNvPr id="15" name="TextBox 14"/>
          <p:cNvSpPr txBox="1"/>
          <p:nvPr/>
        </p:nvSpPr>
        <p:spPr>
          <a:xfrm>
            <a:off x="508000" y="3044786"/>
            <a:ext cx="6749915" cy="2246769"/>
          </a:xfrm>
          <a:prstGeom prst="rect">
            <a:avLst/>
          </a:prstGeom>
          <a:solidFill>
            <a:schemeClr val="bg1"/>
          </a:solidFill>
          <a:ln w="31750">
            <a:solidFill>
              <a:schemeClr val="tx1"/>
            </a:solidFill>
          </a:ln>
        </p:spPr>
        <p:txBody>
          <a:bodyPr wrap="square" rtlCol="0">
            <a:spAutoFit/>
          </a:bodyPr>
          <a:lstStyle/>
          <a:p>
            <a:r>
              <a:rPr lang="en-US" sz="2800" b="1" i="1" dirty="0" smtClean="0">
                <a:latin typeface="Courier New" pitchFamily="49" charset="0"/>
                <a:cs typeface="Courier New" pitchFamily="49" charset="0"/>
              </a:rPr>
              <a:t># on return:</a:t>
            </a:r>
          </a:p>
          <a:p>
            <a:endParaRPr lang="en-US" sz="2800" b="1" dirty="0" smtClean="0">
              <a:latin typeface="Courier New" pitchFamily="49" charset="0"/>
              <a:cs typeface="Courier New" pitchFamily="49" charset="0"/>
            </a:endParaRPr>
          </a:p>
          <a:p>
            <a:r>
              <a:rPr lang="en-US" sz="2800" b="1" dirty="0" smtClean="0">
                <a:latin typeface="Courier New" pitchFamily="49" charset="0"/>
                <a:cs typeface="Courier New" pitchFamily="49" charset="0"/>
              </a:rPr>
              <a:t>if canary != expected:</a:t>
            </a:r>
            <a:endParaRPr lang="en-US" sz="2800" b="1" dirty="0">
              <a:latin typeface="Courier New" pitchFamily="49" charset="0"/>
              <a:cs typeface="Courier New" pitchFamily="49" charset="0"/>
            </a:endParaRPr>
          </a:p>
          <a:p>
            <a:r>
              <a:rPr lang="en-US" sz="2800" b="1" dirty="0" smtClean="0">
                <a:latin typeface="Courier New" pitchFamily="49" charset="0"/>
                <a:cs typeface="Courier New" pitchFamily="49" charset="0"/>
              </a:rPr>
              <a:t>  call </a:t>
            </a:r>
            <a:r>
              <a:rPr lang="en-US" sz="2800" b="1" dirty="0" err="1" smtClean="0">
                <a:latin typeface="Courier New" pitchFamily="49" charset="0"/>
                <a:cs typeface="Courier New" pitchFamily="49" charset="0"/>
              </a:rPr>
              <a:t>stack_chk_fail</a:t>
            </a:r>
            <a:endParaRPr lang="en-US" sz="2800" b="1" dirty="0" smtClean="0">
              <a:latin typeface="Courier New" pitchFamily="49" charset="0"/>
              <a:cs typeface="Courier New" pitchFamily="49" charset="0"/>
            </a:endParaRPr>
          </a:p>
          <a:p>
            <a:r>
              <a:rPr lang="en-US" sz="2800" b="1" dirty="0" smtClean="0">
                <a:latin typeface="Courier New" pitchFamily="49" charset="0"/>
                <a:cs typeface="Courier New" pitchFamily="49" charset="0"/>
              </a:rPr>
              <a:t>ret</a:t>
            </a:r>
          </a:p>
        </p:txBody>
      </p:sp>
    </p:spTree>
    <p:extLst>
      <p:ext uri="{BB962C8B-B14F-4D97-AF65-F5344CB8AC3E}">
        <p14:creationId xmlns:p14="http://schemas.microsoft.com/office/powerpoint/2010/main" val="213361088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No </a:t>
            </a:r>
            <a:r>
              <a:rPr lang="en-US" dirty="0" err="1" smtClean="0"/>
              <a:t>eXecute</a:t>
            </a:r>
            <a:r>
              <a:rPr lang="en-US" dirty="0" smtClean="0"/>
              <a:t> (aka W^X aka DEP aka…)</a:t>
            </a:r>
            <a:endParaRPr lang="en-US" dirty="0"/>
          </a:p>
        </p:txBody>
      </p:sp>
      <p:sp>
        <p:nvSpPr>
          <p:cNvPr id="3" name="Content Placeholder 2"/>
          <p:cNvSpPr>
            <a:spLocks noGrp="1"/>
          </p:cNvSpPr>
          <p:nvPr>
            <p:ph idx="1"/>
          </p:nvPr>
        </p:nvSpPr>
        <p:spPr/>
        <p:txBody>
          <a:bodyPr/>
          <a:lstStyle/>
          <a:p>
            <a:r>
              <a:rPr lang="en-US" dirty="0" smtClean="0"/>
              <a:t>Mark pages as EITHER</a:t>
            </a:r>
          </a:p>
          <a:p>
            <a:pPr lvl="1"/>
            <a:r>
              <a:rPr lang="en-US" dirty="0" smtClean="0"/>
              <a:t>Read/write   (stack/heap)</a:t>
            </a:r>
          </a:p>
          <a:p>
            <a:pPr lvl="1"/>
            <a:r>
              <a:rPr lang="en-US" dirty="0" smtClean="0"/>
              <a:t>Executable  (.text/code segments)</a:t>
            </a:r>
          </a:p>
          <a:p>
            <a:pPr lvl="1"/>
            <a:r>
              <a:rPr lang="en-US" dirty="0" smtClean="0"/>
              <a:t>(never both)</a:t>
            </a:r>
          </a:p>
          <a:p>
            <a:r>
              <a:rPr lang="en-US" dirty="0" smtClean="0"/>
              <a:t>Requires hardware support</a:t>
            </a:r>
          </a:p>
          <a:p>
            <a:r>
              <a:rPr lang="en-US" dirty="0" smtClean="0"/>
              <a:t>Attacker cannot return to stack</a:t>
            </a:r>
          </a:p>
          <a:p>
            <a:pPr marL="118872" indent="0">
              <a:buNone/>
            </a:pPr>
            <a:endParaRPr lang="en-US" dirty="0" smtClean="0"/>
          </a:p>
        </p:txBody>
      </p:sp>
    </p:spTree>
    <p:extLst>
      <p:ext uri="{BB962C8B-B14F-4D97-AF65-F5344CB8AC3E}">
        <p14:creationId xmlns:p14="http://schemas.microsoft.com/office/powerpoint/2010/main" val="119389552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Return-to-</a:t>
            </a:r>
            <a:r>
              <a:rPr lang="en-US" dirty="0" err="1" smtClean="0"/>
              <a:t>libc</a:t>
            </a:r>
            <a:endParaRPr lang="en-US" dirty="0"/>
          </a:p>
        </p:txBody>
      </p:sp>
      <p:sp>
        <p:nvSpPr>
          <p:cNvPr id="3" name="Content Placeholder 2"/>
          <p:cNvSpPr>
            <a:spLocks noGrp="1"/>
          </p:cNvSpPr>
          <p:nvPr>
            <p:ph idx="1"/>
          </p:nvPr>
        </p:nvSpPr>
        <p:spPr/>
        <p:txBody>
          <a:bodyPr/>
          <a:lstStyle/>
          <a:p>
            <a:r>
              <a:rPr lang="en-US" dirty="0" smtClean="0"/>
              <a:t>NX-enabled: can’t return to stack</a:t>
            </a:r>
          </a:p>
          <a:p>
            <a:pPr lvl="1"/>
            <a:r>
              <a:rPr lang="en-US" dirty="0" smtClean="0"/>
              <a:t>But can return to other code/functions</a:t>
            </a:r>
            <a:endParaRPr lang="en-US" dirty="0"/>
          </a:p>
        </p:txBody>
      </p:sp>
    </p:spTree>
    <p:extLst>
      <p:ext uri="{BB962C8B-B14F-4D97-AF65-F5344CB8AC3E}">
        <p14:creationId xmlns:p14="http://schemas.microsoft.com/office/powerpoint/2010/main" val="351828723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Return-to-</a:t>
            </a:r>
            <a:r>
              <a:rPr lang="en-US" dirty="0" err="1" smtClean="0"/>
              <a:t>libc</a:t>
            </a:r>
            <a:endParaRPr lang="en-US" dirty="0"/>
          </a:p>
        </p:txBody>
      </p:sp>
      <p:sp>
        <p:nvSpPr>
          <p:cNvPr id="4" name="Rectangle 3"/>
          <p:cNvSpPr/>
          <p:nvPr/>
        </p:nvSpPr>
        <p:spPr>
          <a:xfrm>
            <a:off x="1193261" y="314325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&amp;</a:t>
            </a:r>
            <a:r>
              <a:rPr lang="en-US" sz="3200" b="1" i="1" dirty="0" err="1" smtClean="0">
                <a:solidFill>
                  <a:schemeClr val="tx1"/>
                </a:solidFill>
                <a:latin typeface="Courier New" pitchFamily="49" charset="0"/>
                <a:cs typeface="Courier New" pitchFamily="49" charset="0"/>
              </a:rPr>
              <a:t>execve</a:t>
            </a:r>
            <a:endParaRPr lang="en-US" sz="3200" b="1" i="1" dirty="0">
              <a:solidFill>
                <a:schemeClr val="tx1"/>
              </a:solidFill>
              <a:latin typeface="Courier New" pitchFamily="49" charset="0"/>
              <a:cs typeface="Courier New" pitchFamily="49" charset="0"/>
            </a:endParaRPr>
          </a:p>
        </p:txBody>
      </p:sp>
      <p:sp>
        <p:nvSpPr>
          <p:cNvPr id="5" name="Rectangle 4"/>
          <p:cNvSpPr/>
          <p:nvPr/>
        </p:nvSpPr>
        <p:spPr>
          <a:xfrm>
            <a:off x="1193261" y="432435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f</a:t>
            </a:r>
            <a:r>
              <a:rPr lang="en-US" sz="3200" b="1" i="1" dirty="0" smtClean="0">
                <a:solidFill>
                  <a:schemeClr val="tx1"/>
                </a:solidFill>
                <a:latin typeface="Courier New" pitchFamily="49" charset="0"/>
                <a:cs typeface="Courier New" pitchFamily="49" charset="0"/>
              </a:rPr>
              <a:t>ilename</a:t>
            </a:r>
            <a:endParaRPr lang="en-US" sz="3200" b="1" i="1" dirty="0">
              <a:solidFill>
                <a:schemeClr val="tx1"/>
              </a:solidFill>
              <a:latin typeface="Courier New" pitchFamily="49" charset="0"/>
              <a:cs typeface="Courier New" pitchFamily="49" charset="0"/>
            </a:endParaRPr>
          </a:p>
        </p:txBody>
      </p:sp>
      <p:sp>
        <p:nvSpPr>
          <p:cNvPr id="6" name="Rectangle 5"/>
          <p:cNvSpPr/>
          <p:nvPr/>
        </p:nvSpPr>
        <p:spPr>
          <a:xfrm>
            <a:off x="1193261" y="491490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argv</a:t>
            </a:r>
            <a:endParaRPr lang="en-US" sz="3200" b="1" i="1" dirty="0">
              <a:solidFill>
                <a:schemeClr val="tx1"/>
              </a:solidFill>
              <a:latin typeface="Courier New" pitchFamily="49" charset="0"/>
              <a:cs typeface="Courier New" pitchFamily="49" charset="0"/>
            </a:endParaRPr>
          </a:p>
        </p:txBody>
      </p:sp>
      <p:sp>
        <p:nvSpPr>
          <p:cNvPr id="7" name="Rectangle 6"/>
          <p:cNvSpPr/>
          <p:nvPr/>
        </p:nvSpPr>
        <p:spPr>
          <a:xfrm>
            <a:off x="1193261" y="552069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envp</a:t>
            </a:r>
            <a:endParaRPr lang="en-US" sz="3200" b="1" i="1" dirty="0">
              <a:solidFill>
                <a:schemeClr val="tx1"/>
              </a:solidFill>
              <a:latin typeface="Courier New" pitchFamily="49" charset="0"/>
              <a:cs typeface="Courier New" pitchFamily="49" charset="0"/>
            </a:endParaRPr>
          </a:p>
        </p:txBody>
      </p:sp>
      <p:sp>
        <p:nvSpPr>
          <p:cNvPr id="8" name="Rectangle 7"/>
          <p:cNvSpPr/>
          <p:nvPr/>
        </p:nvSpPr>
        <p:spPr>
          <a:xfrm>
            <a:off x="6826349" y="19050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9" name="Rectangle 8"/>
          <p:cNvSpPr/>
          <p:nvPr/>
        </p:nvSpPr>
        <p:spPr>
          <a:xfrm>
            <a:off x="6826349" y="31242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sp>
        <p:nvSpPr>
          <p:cNvPr id="10" name="Rectangle 9"/>
          <p:cNvSpPr/>
          <p:nvPr/>
        </p:nvSpPr>
        <p:spPr>
          <a:xfrm>
            <a:off x="6826349" y="2514600"/>
            <a:ext cx="368354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b="1" dirty="0">
              <a:solidFill>
                <a:schemeClr val="bg2">
                  <a:lumMod val="50000"/>
                </a:schemeClr>
              </a:solidFill>
              <a:latin typeface="Courier New" pitchFamily="49" charset="0"/>
              <a:cs typeface="Courier New" pitchFamily="49" charset="0"/>
            </a:endParaRPr>
          </a:p>
        </p:txBody>
      </p:sp>
      <p:cxnSp>
        <p:nvCxnSpPr>
          <p:cNvPr id="11" name="Straight Arrow Connector 10"/>
          <p:cNvCxnSpPr/>
          <p:nvPr/>
        </p:nvCxnSpPr>
        <p:spPr>
          <a:xfrm>
            <a:off x="6096001" y="19050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6826349" y="31242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return</a:t>
            </a:r>
            <a:endParaRPr lang="en-US" sz="3200" b="1" i="1" dirty="0">
              <a:solidFill>
                <a:schemeClr val="tx1"/>
              </a:solidFill>
              <a:latin typeface="Courier New" pitchFamily="49" charset="0"/>
              <a:cs typeface="Courier New" pitchFamily="49" charset="0"/>
            </a:endParaRPr>
          </a:p>
        </p:txBody>
      </p:sp>
      <p:sp>
        <p:nvSpPr>
          <p:cNvPr id="13" name="Rectangle 12"/>
          <p:cNvSpPr/>
          <p:nvPr/>
        </p:nvSpPr>
        <p:spPr>
          <a:xfrm>
            <a:off x="6826349" y="2514600"/>
            <a:ext cx="3683540" cy="60960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err="1" smtClean="0">
                <a:solidFill>
                  <a:schemeClr val="tx1"/>
                </a:solidFill>
                <a:latin typeface="Courier New" pitchFamily="49" charset="0"/>
                <a:cs typeface="Courier New" pitchFamily="49" charset="0"/>
              </a:rPr>
              <a:t>prev</a:t>
            </a:r>
            <a:r>
              <a:rPr lang="en-US" sz="3200" b="1" i="1" dirty="0" smtClean="0">
                <a:solidFill>
                  <a:schemeClr val="tx1"/>
                </a:solidFill>
                <a:latin typeface="Courier New" pitchFamily="49" charset="0"/>
                <a:cs typeface="Courier New" pitchFamily="49" charset="0"/>
              </a:rPr>
              <a:t> FP</a:t>
            </a:r>
            <a:endParaRPr lang="en-US" sz="3200" b="1" i="1" dirty="0">
              <a:solidFill>
                <a:schemeClr val="tx1"/>
              </a:solidFill>
              <a:latin typeface="Courier New" pitchFamily="49" charset="0"/>
              <a:cs typeface="Courier New" pitchFamily="49" charset="0"/>
            </a:endParaRPr>
          </a:p>
        </p:txBody>
      </p:sp>
      <p:cxnSp>
        <p:nvCxnSpPr>
          <p:cNvPr id="14" name="Straight Arrow Connector 13"/>
          <p:cNvCxnSpPr/>
          <p:nvPr/>
        </p:nvCxnSpPr>
        <p:spPr>
          <a:xfrm flipH="1">
            <a:off x="10522858" y="2514600"/>
            <a:ext cx="698231" cy="0"/>
          </a:xfrm>
          <a:prstGeom prst="straightConnector1">
            <a:avLst/>
          </a:prstGeom>
          <a:ln w="34925">
            <a:solidFill>
              <a:schemeClr val="accent4">
                <a:lumMod val="50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1193801" y="1905000"/>
            <a:ext cx="3683540" cy="123825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tx1"/>
                </a:solidFill>
                <a:latin typeface="Courier New" pitchFamily="49" charset="0"/>
                <a:cs typeface="Courier New" pitchFamily="49" charset="0"/>
              </a:rPr>
              <a:t>AAAAAA</a:t>
            </a:r>
            <a:r>
              <a:rPr lang="en-US" sz="3200" b="1" i="1" dirty="0" smtClean="0">
                <a:solidFill>
                  <a:schemeClr val="tx1"/>
                </a:solidFill>
                <a:latin typeface="Courier New" pitchFamily="49" charset="0"/>
                <a:cs typeface="Courier New" pitchFamily="49" charset="0"/>
              </a:rPr>
              <a:t>…</a:t>
            </a:r>
            <a:endParaRPr lang="en-US" sz="3200" b="1" i="1" dirty="0">
              <a:solidFill>
                <a:schemeClr val="tx1"/>
              </a:solidFill>
              <a:latin typeface="Courier New" pitchFamily="49" charset="0"/>
              <a:cs typeface="Courier New" pitchFamily="49" charset="0"/>
            </a:endParaRPr>
          </a:p>
        </p:txBody>
      </p:sp>
      <p:cxnSp>
        <p:nvCxnSpPr>
          <p:cNvPr id="16" name="Straight Arrow Connector 15"/>
          <p:cNvCxnSpPr/>
          <p:nvPr/>
        </p:nvCxnSpPr>
        <p:spPr>
          <a:xfrm>
            <a:off x="5486400" y="3448050"/>
            <a:ext cx="602035" cy="0"/>
          </a:xfrm>
          <a:prstGeom prst="straightConnector1">
            <a:avLst/>
          </a:prstGeom>
          <a:ln w="60325">
            <a:solidFill>
              <a:schemeClr val="tx1"/>
            </a:solidFill>
            <a:tailEnd type="triangle" w="med" len="med"/>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1193801" y="3733800"/>
            <a:ext cx="368354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padding</a:t>
            </a:r>
            <a:endParaRPr lang="en-US" sz="3200" b="1" i="1" dirty="0">
              <a:solidFill>
                <a:schemeClr val="tx1"/>
              </a:solidFill>
              <a:latin typeface="Courier New" pitchFamily="49" charset="0"/>
              <a:cs typeface="Courier New" pitchFamily="49" charset="0"/>
            </a:endParaRPr>
          </a:p>
        </p:txBody>
      </p:sp>
    </p:spTree>
    <p:extLst>
      <p:ext uri="{BB962C8B-B14F-4D97-AF65-F5344CB8AC3E}">
        <p14:creationId xmlns:p14="http://schemas.microsoft.com/office/powerpoint/2010/main" val="76330645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p:cNvSpPr/>
          <p:nvPr/>
        </p:nvSpPr>
        <p:spPr>
          <a:xfrm>
            <a:off x="5486400" y="1752600"/>
            <a:ext cx="3860800" cy="7620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AAAAAAA…</a:t>
            </a:r>
            <a:endParaRPr lang="en-US" sz="3200" b="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smtClean="0"/>
              <a:t>Return-to-</a:t>
            </a:r>
            <a:r>
              <a:rPr lang="en-US" dirty="0" err="1" smtClean="0"/>
              <a:t>libc</a:t>
            </a:r>
            <a:r>
              <a:rPr lang="en-US" dirty="0" smtClean="0"/>
              <a:t>: function chaining</a:t>
            </a:r>
            <a:endParaRPr lang="en-US" dirty="0"/>
          </a:p>
        </p:txBody>
      </p:sp>
      <p:sp>
        <p:nvSpPr>
          <p:cNvPr id="4" name="Rectangle 3"/>
          <p:cNvSpPr/>
          <p:nvPr/>
        </p:nvSpPr>
        <p:spPr>
          <a:xfrm>
            <a:off x="5459920" y="2533650"/>
            <a:ext cx="388728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&amp;fn1</a:t>
            </a:r>
            <a:endParaRPr lang="en-US" sz="3200" b="1" i="1" dirty="0">
              <a:solidFill>
                <a:schemeClr val="tx1"/>
              </a:solidFill>
              <a:latin typeface="Courier New" pitchFamily="49" charset="0"/>
              <a:cs typeface="Courier New" pitchFamily="49" charset="0"/>
            </a:endParaRPr>
          </a:p>
        </p:txBody>
      </p:sp>
      <p:sp>
        <p:nvSpPr>
          <p:cNvPr id="5" name="Rectangle 4"/>
          <p:cNvSpPr/>
          <p:nvPr/>
        </p:nvSpPr>
        <p:spPr>
          <a:xfrm>
            <a:off x="5459920" y="3733800"/>
            <a:ext cx="388728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f</a:t>
            </a:r>
            <a:r>
              <a:rPr lang="en-US" sz="3200" b="1" i="1" dirty="0" smtClean="0">
                <a:solidFill>
                  <a:schemeClr val="tx1"/>
                </a:solidFill>
                <a:latin typeface="Courier New" pitchFamily="49" charset="0"/>
                <a:cs typeface="Courier New" pitchFamily="49" charset="0"/>
              </a:rPr>
              <a:t>n1_arg1</a:t>
            </a:r>
            <a:endParaRPr lang="en-US" sz="3200" b="1" i="1" dirty="0">
              <a:solidFill>
                <a:schemeClr val="tx1"/>
              </a:solidFill>
              <a:latin typeface="Courier New" pitchFamily="49" charset="0"/>
              <a:cs typeface="Courier New" pitchFamily="49" charset="0"/>
            </a:endParaRPr>
          </a:p>
        </p:txBody>
      </p:sp>
      <p:sp>
        <p:nvSpPr>
          <p:cNvPr id="6" name="Rectangle 5"/>
          <p:cNvSpPr/>
          <p:nvPr/>
        </p:nvSpPr>
        <p:spPr>
          <a:xfrm>
            <a:off x="5459920" y="4343400"/>
            <a:ext cx="388728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fn1_arg2</a:t>
            </a:r>
            <a:endParaRPr lang="en-US" sz="3200" b="1" i="1" dirty="0">
              <a:solidFill>
                <a:schemeClr val="tx1"/>
              </a:solidFill>
              <a:latin typeface="Courier New" pitchFamily="49" charset="0"/>
              <a:cs typeface="Courier New" pitchFamily="49" charset="0"/>
            </a:endParaRPr>
          </a:p>
        </p:txBody>
      </p:sp>
      <p:sp>
        <p:nvSpPr>
          <p:cNvPr id="7" name="Rectangle 6"/>
          <p:cNvSpPr/>
          <p:nvPr/>
        </p:nvSpPr>
        <p:spPr>
          <a:xfrm>
            <a:off x="5459920" y="4968240"/>
            <a:ext cx="388728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&amp;fn2</a:t>
            </a:r>
            <a:endParaRPr lang="en-US" sz="3200" b="1" i="1" dirty="0">
              <a:solidFill>
                <a:schemeClr val="tx1"/>
              </a:solidFill>
              <a:latin typeface="Courier New" pitchFamily="49" charset="0"/>
              <a:cs typeface="Courier New" pitchFamily="49" charset="0"/>
            </a:endParaRPr>
          </a:p>
        </p:txBody>
      </p:sp>
      <p:sp>
        <p:nvSpPr>
          <p:cNvPr id="21" name="Rectangle 20"/>
          <p:cNvSpPr/>
          <p:nvPr/>
        </p:nvSpPr>
        <p:spPr>
          <a:xfrm>
            <a:off x="5461000" y="3139440"/>
            <a:ext cx="388620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p</a:t>
            </a:r>
            <a:r>
              <a:rPr lang="en-US" sz="3200" b="1" i="1" dirty="0" smtClean="0">
                <a:solidFill>
                  <a:schemeClr val="tx1"/>
                </a:solidFill>
                <a:latin typeface="Courier New" pitchFamily="49" charset="0"/>
                <a:cs typeface="Courier New" pitchFamily="49" charset="0"/>
              </a:rPr>
              <a:t>op-pop-ret</a:t>
            </a:r>
            <a:endParaRPr lang="en-US" sz="3200" b="1" i="1" dirty="0">
              <a:solidFill>
                <a:schemeClr val="tx1"/>
              </a:solidFill>
              <a:latin typeface="Courier New" pitchFamily="49" charset="0"/>
              <a:cs typeface="Courier New" pitchFamily="49" charset="0"/>
            </a:endParaRPr>
          </a:p>
        </p:txBody>
      </p:sp>
      <p:sp>
        <p:nvSpPr>
          <p:cNvPr id="22" name="TextBox 21"/>
          <p:cNvSpPr txBox="1"/>
          <p:nvPr/>
        </p:nvSpPr>
        <p:spPr>
          <a:xfrm>
            <a:off x="6950771" y="5410201"/>
            <a:ext cx="586093" cy="769441"/>
          </a:xfrm>
          <a:prstGeom prst="rect">
            <a:avLst/>
          </a:prstGeom>
          <a:noFill/>
        </p:spPr>
        <p:txBody>
          <a:bodyPr wrap="none" rtlCol="0">
            <a:spAutoFit/>
          </a:bodyPr>
          <a:lstStyle/>
          <a:p>
            <a:r>
              <a:rPr lang="en-US" sz="4400" b="1" dirty="0" smtClean="0"/>
              <a:t>…</a:t>
            </a:r>
            <a:endParaRPr lang="en-US" sz="4400" b="1" dirty="0"/>
          </a:p>
        </p:txBody>
      </p:sp>
      <p:cxnSp>
        <p:nvCxnSpPr>
          <p:cNvPr id="23" name="Straight Arrow Connector 22"/>
          <p:cNvCxnSpPr/>
          <p:nvPr/>
        </p:nvCxnSpPr>
        <p:spPr>
          <a:xfrm>
            <a:off x="4762770" y="253365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4810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5486400" y="2533650"/>
            <a:ext cx="3860800" cy="6096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bg2">
                    <a:lumMod val="50000"/>
                  </a:schemeClr>
                </a:solidFill>
                <a:latin typeface="Courier New" pitchFamily="49" charset="0"/>
                <a:cs typeface="Courier New" pitchFamily="49" charset="0"/>
              </a:rPr>
              <a:t>&amp;fn1</a:t>
            </a:r>
            <a:endParaRPr lang="en-US" sz="3200" b="1" i="1" dirty="0">
              <a:solidFill>
                <a:schemeClr val="bg2">
                  <a:lumMod val="50000"/>
                </a:schemeClr>
              </a:solidFill>
              <a:latin typeface="Courier New" pitchFamily="49" charset="0"/>
              <a:cs typeface="Courier New" pitchFamily="49" charset="0"/>
            </a:endParaRPr>
          </a:p>
        </p:txBody>
      </p:sp>
      <p:sp>
        <p:nvSpPr>
          <p:cNvPr id="2" name="Title 1"/>
          <p:cNvSpPr>
            <a:spLocks noGrp="1"/>
          </p:cNvSpPr>
          <p:nvPr>
            <p:ph type="title"/>
          </p:nvPr>
        </p:nvSpPr>
        <p:spPr/>
        <p:txBody>
          <a:bodyPr/>
          <a:lstStyle/>
          <a:p>
            <a:r>
              <a:rPr lang="en-US" dirty="0" smtClean="0"/>
              <a:t>Return-to-</a:t>
            </a:r>
            <a:r>
              <a:rPr lang="en-US" dirty="0" err="1" smtClean="0"/>
              <a:t>libc</a:t>
            </a:r>
            <a:r>
              <a:rPr lang="en-US" dirty="0" smtClean="0"/>
              <a:t>: function chaining</a:t>
            </a:r>
            <a:endParaRPr lang="en-US" dirty="0"/>
          </a:p>
        </p:txBody>
      </p:sp>
      <p:sp>
        <p:nvSpPr>
          <p:cNvPr id="5" name="Rectangle 4"/>
          <p:cNvSpPr/>
          <p:nvPr/>
        </p:nvSpPr>
        <p:spPr>
          <a:xfrm>
            <a:off x="5459920" y="3733800"/>
            <a:ext cx="388728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f</a:t>
            </a:r>
            <a:r>
              <a:rPr lang="en-US" sz="3200" b="1" i="1" dirty="0" smtClean="0">
                <a:solidFill>
                  <a:schemeClr val="tx1"/>
                </a:solidFill>
                <a:latin typeface="Courier New" pitchFamily="49" charset="0"/>
                <a:cs typeface="Courier New" pitchFamily="49" charset="0"/>
              </a:rPr>
              <a:t>n1_arg1</a:t>
            </a:r>
            <a:endParaRPr lang="en-US" sz="3200" b="1" i="1" dirty="0">
              <a:solidFill>
                <a:schemeClr val="tx1"/>
              </a:solidFill>
              <a:latin typeface="Courier New" pitchFamily="49" charset="0"/>
              <a:cs typeface="Courier New" pitchFamily="49" charset="0"/>
            </a:endParaRPr>
          </a:p>
        </p:txBody>
      </p:sp>
      <p:sp>
        <p:nvSpPr>
          <p:cNvPr id="6" name="Rectangle 5"/>
          <p:cNvSpPr/>
          <p:nvPr/>
        </p:nvSpPr>
        <p:spPr>
          <a:xfrm>
            <a:off x="5459920" y="4343400"/>
            <a:ext cx="388728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fn1_arg2</a:t>
            </a:r>
            <a:endParaRPr lang="en-US" sz="3200" b="1" i="1" dirty="0">
              <a:solidFill>
                <a:schemeClr val="tx1"/>
              </a:solidFill>
              <a:latin typeface="Courier New" pitchFamily="49" charset="0"/>
              <a:cs typeface="Courier New" pitchFamily="49" charset="0"/>
            </a:endParaRPr>
          </a:p>
        </p:txBody>
      </p:sp>
      <p:sp>
        <p:nvSpPr>
          <p:cNvPr id="7" name="Rectangle 6"/>
          <p:cNvSpPr/>
          <p:nvPr/>
        </p:nvSpPr>
        <p:spPr>
          <a:xfrm>
            <a:off x="5459920" y="4968240"/>
            <a:ext cx="388728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smtClean="0">
                <a:solidFill>
                  <a:schemeClr val="tx1"/>
                </a:solidFill>
                <a:latin typeface="Courier New" pitchFamily="49" charset="0"/>
                <a:cs typeface="Courier New" pitchFamily="49" charset="0"/>
              </a:rPr>
              <a:t>&amp;fn2</a:t>
            </a:r>
            <a:endParaRPr lang="en-US" sz="3200" b="1" i="1" dirty="0">
              <a:solidFill>
                <a:schemeClr val="tx1"/>
              </a:solidFill>
              <a:latin typeface="Courier New" pitchFamily="49" charset="0"/>
              <a:cs typeface="Courier New" pitchFamily="49" charset="0"/>
            </a:endParaRPr>
          </a:p>
        </p:txBody>
      </p:sp>
      <p:sp>
        <p:nvSpPr>
          <p:cNvPr id="21" name="Rectangle 20"/>
          <p:cNvSpPr/>
          <p:nvPr/>
        </p:nvSpPr>
        <p:spPr>
          <a:xfrm>
            <a:off x="5461000" y="3139440"/>
            <a:ext cx="3886200" cy="594360"/>
          </a:xfrm>
          <a:prstGeom prst="rect">
            <a:avLst/>
          </a:prstGeom>
          <a:solidFill>
            <a:schemeClr val="accent2"/>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i="1" dirty="0">
                <a:solidFill>
                  <a:schemeClr val="tx1"/>
                </a:solidFill>
                <a:latin typeface="Courier New" pitchFamily="49" charset="0"/>
                <a:cs typeface="Courier New" pitchFamily="49" charset="0"/>
              </a:rPr>
              <a:t>p</a:t>
            </a:r>
            <a:r>
              <a:rPr lang="en-US" sz="3200" b="1" i="1" dirty="0" smtClean="0">
                <a:solidFill>
                  <a:schemeClr val="tx1"/>
                </a:solidFill>
                <a:latin typeface="Courier New" pitchFamily="49" charset="0"/>
                <a:cs typeface="Courier New" pitchFamily="49" charset="0"/>
              </a:rPr>
              <a:t>op-pop-ret</a:t>
            </a:r>
            <a:endParaRPr lang="en-US" sz="3200" b="1" i="1" dirty="0">
              <a:solidFill>
                <a:schemeClr val="tx1"/>
              </a:solidFill>
              <a:latin typeface="Courier New" pitchFamily="49" charset="0"/>
              <a:cs typeface="Courier New" pitchFamily="49" charset="0"/>
            </a:endParaRPr>
          </a:p>
        </p:txBody>
      </p:sp>
      <p:sp>
        <p:nvSpPr>
          <p:cNvPr id="22" name="TextBox 21"/>
          <p:cNvSpPr txBox="1"/>
          <p:nvPr/>
        </p:nvSpPr>
        <p:spPr>
          <a:xfrm>
            <a:off x="6950771" y="5410201"/>
            <a:ext cx="586093" cy="769441"/>
          </a:xfrm>
          <a:prstGeom prst="rect">
            <a:avLst/>
          </a:prstGeom>
          <a:noFill/>
        </p:spPr>
        <p:txBody>
          <a:bodyPr wrap="none" rtlCol="0">
            <a:spAutoFit/>
          </a:bodyPr>
          <a:lstStyle/>
          <a:p>
            <a:r>
              <a:rPr lang="en-US" sz="4400" b="1" dirty="0" smtClean="0"/>
              <a:t>…</a:t>
            </a:r>
            <a:endParaRPr lang="en-US" sz="4400" b="1" dirty="0"/>
          </a:p>
        </p:txBody>
      </p:sp>
      <p:cxnSp>
        <p:nvCxnSpPr>
          <p:cNvPr id="23" name="Straight Arrow Connector 22"/>
          <p:cNvCxnSpPr/>
          <p:nvPr/>
        </p:nvCxnSpPr>
        <p:spPr>
          <a:xfrm>
            <a:off x="4762770" y="3124200"/>
            <a:ext cx="647431" cy="0"/>
          </a:xfrm>
          <a:prstGeom prst="straightConnector1">
            <a:avLst/>
          </a:prstGeom>
          <a:ln w="34925">
            <a:tailEnd type="arrow" w="lg" len="med"/>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5486400" y="1752600"/>
            <a:ext cx="3860800" cy="762000"/>
          </a:xfrm>
          <a:prstGeom prst="rect">
            <a:avLst/>
          </a:prstGeom>
          <a:solidFill>
            <a:schemeClr val="tx2">
              <a:lumMod val="40000"/>
              <a:lumOff val="6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solidFill>
                  <a:schemeClr val="bg2">
                    <a:lumMod val="50000"/>
                  </a:schemeClr>
                </a:solidFill>
                <a:latin typeface="Courier New" pitchFamily="49" charset="0"/>
                <a:cs typeface="Courier New" pitchFamily="49" charset="0"/>
              </a:rPr>
              <a:t>AAAAAAA…</a:t>
            </a:r>
            <a:endParaRPr lang="en-US" sz="3200" b="1" dirty="0">
              <a:solidFill>
                <a:schemeClr val="bg2">
                  <a:lumMod val="50000"/>
                </a:schemeClr>
              </a:solidFill>
              <a:latin typeface="Courier New" pitchFamily="49" charset="0"/>
              <a:cs typeface="Courier New" pitchFamily="49" charset="0"/>
            </a:endParaRPr>
          </a:p>
        </p:txBody>
      </p:sp>
      <p:sp>
        <p:nvSpPr>
          <p:cNvPr id="12" name="TextBox 11"/>
          <p:cNvSpPr txBox="1"/>
          <p:nvPr/>
        </p:nvSpPr>
        <p:spPr>
          <a:xfrm>
            <a:off x="711200" y="2105024"/>
            <a:ext cx="2844800" cy="523220"/>
          </a:xfrm>
          <a:prstGeom prst="rect">
            <a:avLst/>
          </a:prstGeom>
          <a:noFill/>
        </p:spPr>
        <p:txBody>
          <a:bodyPr wrap="square" rtlCol="0">
            <a:spAutoFit/>
          </a:bodyPr>
          <a:lstStyle/>
          <a:p>
            <a:r>
              <a:rPr lang="en-US" sz="2800" b="1" dirty="0" smtClean="0"/>
              <a:t>Execute fn1</a:t>
            </a:r>
            <a:endParaRPr lang="en-US" sz="2800" b="1" dirty="0"/>
          </a:p>
        </p:txBody>
      </p:sp>
    </p:spTree>
    <p:extLst>
      <p:ext uri="{BB962C8B-B14F-4D97-AF65-F5344CB8AC3E}">
        <p14:creationId xmlns:p14="http://schemas.microsoft.com/office/powerpoint/2010/main" val="56589492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theme/theme1.xml><?xml version="1.0" encoding="utf-8"?>
<a:theme xmlns:a="http://schemas.openxmlformats.org/drawingml/2006/main" name="decentralization-mozill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CE6F2"/>
        </a:solidFill>
        <a:ln>
          <a:solidFill>
            <a:schemeClr val="tx2">
              <a:lumMod val="40000"/>
              <a:lumOff val="60000"/>
            </a:schemeClr>
          </a:solidFill>
        </a:ln>
      </a:spPr>
      <a:bodyPr rtlCol="0" anchor="ctr"/>
      <a:lstStyle>
        <a:defPPr algn="ctr">
          <a:defRPr sz="2800" dirty="0">
            <a:latin typeface="Lucida Sans" panose="020B0602030504020204" pitchFamily="34" charset="0"/>
          </a:defRPr>
        </a:defPPr>
      </a:lstStyle>
      <a:style>
        <a:lnRef idx="1">
          <a:schemeClr val="accent3"/>
        </a:lnRef>
        <a:fillRef idx="2">
          <a:schemeClr val="accent3"/>
        </a:fillRef>
        <a:effectRef idx="1">
          <a:schemeClr val="accent3"/>
        </a:effectRef>
        <a:fontRef idx="minor">
          <a:schemeClr val="dk1"/>
        </a:fontRef>
      </a:style>
    </a:spDef>
    <a:txDef>
      <a:spPr>
        <a:noFill/>
      </a:spPr>
      <a:bodyPr wrap="none" rtlCol="0">
        <a:spAutoFit/>
      </a:bodyPr>
      <a:lstStyle>
        <a:defPPr>
          <a:defRPr sz="2000" smtClean="0">
            <a:latin typeface="Lucida Sans" panose="020B0602030504020204" pitchFamily="34"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lec4-asymmetric</Template>
  <TotalTime>0</TotalTime>
  <Words>15059</Words>
  <Application>Microsoft Macintosh PowerPoint</Application>
  <PresentationFormat>Custom</PresentationFormat>
  <Paragraphs>1992</Paragraphs>
  <Slides>184</Slides>
  <Notes>184</Notes>
  <HiddenSlides>21</HiddenSlides>
  <MMClips>0</MMClips>
  <ScaleCrop>false</ScaleCrop>
  <HeadingPairs>
    <vt:vector size="4" baseType="variant">
      <vt:variant>
        <vt:lpstr>Theme</vt:lpstr>
      </vt:variant>
      <vt:variant>
        <vt:i4>1</vt:i4>
      </vt:variant>
      <vt:variant>
        <vt:lpstr>Slide Titles</vt:lpstr>
      </vt:variant>
      <vt:variant>
        <vt:i4>184</vt:i4>
      </vt:variant>
    </vt:vector>
  </HeadingPairs>
  <TitlesOfParts>
    <vt:vector size="185" baseType="lpstr">
      <vt:lpstr>decentralization-mozilla</vt:lpstr>
      <vt:lpstr>Shellcode and Malware COS 432: Information Security</vt:lpstr>
      <vt:lpstr>Memory Safety</vt:lpstr>
      <vt:lpstr>Memory Safety</vt:lpstr>
      <vt:lpstr>Virtual Memory</vt:lpstr>
      <vt:lpstr>System Calls (syscalls)</vt:lpstr>
      <vt:lpstr>Buffer Overflow</vt:lpstr>
      <vt:lpstr>Outline</vt:lpstr>
      <vt:lpstr>CPU</vt:lpstr>
      <vt:lpstr>Stack</vt:lpstr>
      <vt:lpstr>Stack</vt:lpstr>
      <vt:lpstr>Stack</vt:lpstr>
      <vt:lpstr>Stack</vt:lpstr>
      <vt:lpstr>Stack</vt:lpstr>
      <vt:lpstr>Stack</vt:lpstr>
      <vt:lpstr>example.c</vt:lpstr>
      <vt:lpstr>C stack frames</vt:lpstr>
      <vt:lpstr>C stack frames</vt:lpstr>
      <vt:lpstr>C stack frames</vt:lpstr>
      <vt:lpstr>C stack frames</vt:lpstr>
      <vt:lpstr>C stack frames</vt:lpstr>
      <vt:lpstr>C stack frames</vt:lpstr>
      <vt:lpstr>C stack frames (x86 specific)</vt:lpstr>
      <vt:lpstr>example.c</vt:lpstr>
      <vt:lpstr>example.s (x86)</vt:lpstr>
      <vt:lpstr>example.s (x86)</vt:lpstr>
      <vt:lpstr>example.s (x86)</vt:lpstr>
      <vt:lpstr>example.s (x86)</vt:lpstr>
      <vt:lpstr>example.s (x86)</vt:lpstr>
      <vt:lpstr>example.s (x86)</vt:lpstr>
      <vt:lpstr>example.s (x86)</vt:lpstr>
      <vt:lpstr>example.s (x86)</vt:lpstr>
      <vt:lpstr>example.s (x86)</vt:lpstr>
      <vt:lpstr>example.s (x86)</vt:lpstr>
      <vt:lpstr>example.s (x86)</vt:lpstr>
      <vt:lpstr>example.s (x86)</vt:lpstr>
      <vt:lpstr>example.s (x86)</vt:lpstr>
      <vt:lpstr>example.s (x86)</vt:lpstr>
      <vt:lpstr>example.s (x86)</vt:lpstr>
      <vt:lpstr>example.s (x86)</vt:lpstr>
      <vt:lpstr>Buffer Overflow Example</vt:lpstr>
      <vt:lpstr>Buffer Overflow Example</vt:lpstr>
      <vt:lpstr>Buffer Overflow Example</vt:lpstr>
      <vt:lpstr>Buffer Overflow Example</vt:lpstr>
      <vt:lpstr>Buffer Overflow Example</vt:lpstr>
      <vt:lpstr>Buffer Overflow Example</vt:lpstr>
      <vt:lpstr>Buffer Overflow Example</vt:lpstr>
      <vt:lpstr>Buffer Overflow Example</vt:lpstr>
      <vt:lpstr>Buffer Overflow Example</vt:lpstr>
      <vt:lpstr>Buffer Overflow Example</vt:lpstr>
      <vt:lpstr>Buffer Overflow Example</vt:lpstr>
      <vt:lpstr>Buffer Overflow Example</vt:lpstr>
      <vt:lpstr>Buffer Overflow Example</vt:lpstr>
      <vt:lpstr>Buffer overflow FTW</vt:lpstr>
      <vt:lpstr>Exploiting Buffer Overflows</vt:lpstr>
      <vt:lpstr>Exploiting Buffer Overflows</vt:lpstr>
      <vt:lpstr>Exploiting Buffer Overflows</vt:lpstr>
      <vt:lpstr>Exploiting Buffer Overflows</vt:lpstr>
      <vt:lpstr>Exploiting Buffer Overflows</vt:lpstr>
      <vt:lpstr>(slightly) more realistic vulnerability</vt:lpstr>
      <vt:lpstr>(slightly) more realistic vulnerability</vt:lpstr>
      <vt:lpstr>Simple attack payload</vt:lpstr>
      <vt:lpstr>Buffer Overflows</vt:lpstr>
      <vt:lpstr>Outline</vt:lpstr>
      <vt:lpstr>Review</vt:lpstr>
      <vt:lpstr>Review</vt:lpstr>
      <vt:lpstr>Review</vt:lpstr>
      <vt:lpstr>Shellcode</vt:lpstr>
      <vt:lpstr>What does a shell look like?</vt:lpstr>
      <vt:lpstr>Run a shell</vt:lpstr>
      <vt:lpstr>Run a shell</vt:lpstr>
      <vt:lpstr>Statically include execve</vt:lpstr>
      <vt:lpstr>Shellcode TODO list</vt:lpstr>
      <vt:lpstr>Prototype shellcode</vt:lpstr>
      <vt:lpstr>Prototype shellcode</vt:lpstr>
      <vt:lpstr>Shellcode caveats</vt:lpstr>
      <vt:lpstr>Hard to guess address</vt:lpstr>
      <vt:lpstr>Hard to guess address</vt:lpstr>
      <vt:lpstr>Hard to guess address</vt:lpstr>
      <vt:lpstr>Hard to guess address</vt:lpstr>
      <vt:lpstr>Hard to guess address</vt:lpstr>
      <vt:lpstr>Hard to guess address</vt:lpstr>
      <vt:lpstr>Hard to guess address</vt:lpstr>
      <vt:lpstr>Call instruction</vt:lpstr>
      <vt:lpstr>Call instruction trick</vt:lpstr>
      <vt:lpstr>Call instruction trick</vt:lpstr>
      <vt:lpstr>Call instruction trick</vt:lpstr>
      <vt:lpstr>No line breaks shellcode</vt:lpstr>
      <vt:lpstr>Unsafe functions</vt:lpstr>
      <vt:lpstr>Other bugs</vt:lpstr>
      <vt:lpstr>Integer overflow</vt:lpstr>
      <vt:lpstr>Buffer overflow defenses</vt:lpstr>
      <vt:lpstr>Stack canaries</vt:lpstr>
      <vt:lpstr>Stack canaries</vt:lpstr>
      <vt:lpstr>Stack canaries</vt:lpstr>
      <vt:lpstr>No eXecute (aka W^X aka DEP aka…)</vt:lpstr>
      <vt:lpstr>Return-to-libc</vt:lpstr>
      <vt:lpstr>Return-to-libc</vt:lpstr>
      <vt:lpstr>Return-to-libc: function chaining</vt:lpstr>
      <vt:lpstr>Return-to-libc: function chaining</vt:lpstr>
      <vt:lpstr>Return-to-libc: function chaining</vt:lpstr>
      <vt:lpstr>Return-to-libc: function chaining</vt:lpstr>
      <vt:lpstr>Return-to-libc: function chaining</vt:lpstr>
      <vt:lpstr>Return-to-libc: function chaining</vt:lpstr>
      <vt:lpstr>Return-to-libc: function chaining</vt:lpstr>
      <vt:lpstr>Return-Oriented Programming</vt:lpstr>
      <vt:lpstr>Address Space Layout Randomization</vt:lpstr>
      <vt:lpstr>PowerPoint Presentation</vt:lpstr>
      <vt:lpstr>Defense 1: Canary Word</vt:lpstr>
      <vt:lpstr>Defense 2: Non-Executable Memory</vt:lpstr>
      <vt:lpstr>Defense 3:  Address Space Layout Randomization</vt:lpstr>
      <vt:lpstr>Language-Based Security</vt:lpstr>
      <vt:lpstr>Recall: system layers</vt:lpstr>
      <vt:lpstr>Why Language-based Security?</vt:lpstr>
      <vt:lpstr>Interpreted Language</vt:lpstr>
      <vt:lpstr>Type-Safe Language</vt:lpstr>
      <vt:lpstr>Type Safety</vt:lpstr>
      <vt:lpstr>What happens when     array index out of bounds?</vt:lpstr>
      <vt:lpstr>Turing Award Lecture:  C.A.R. Hoare on Bounds Checking</vt:lpstr>
      <vt:lpstr>Information Flow Control</vt:lpstr>
      <vt:lpstr>Example IFC Property:  Non-interference</vt:lpstr>
      <vt:lpstr>Static Analysis</vt:lpstr>
      <vt:lpstr>Code with SQL Injection Vulnerability</vt:lpstr>
      <vt:lpstr>Tainted Object Propagation</vt:lpstr>
      <vt:lpstr>Dynamic Analysis</vt:lpstr>
      <vt:lpstr>Easier Version: Fuzz Testing</vt:lpstr>
      <vt:lpstr>American Fuzzy Lop</vt:lpstr>
      <vt:lpstr>Virtual Machines</vt:lpstr>
      <vt:lpstr>Two Virtual Machine Architectures</vt:lpstr>
      <vt:lpstr>Trusted Computing</vt:lpstr>
      <vt:lpstr>Protecting the Machine from the User</vt:lpstr>
      <vt:lpstr>Secure Boot</vt:lpstr>
      <vt:lpstr>Secure Boot Sequence</vt:lpstr>
      <vt:lpstr>PowerPoint Presentation</vt:lpstr>
      <vt:lpstr>PowerPoint Presentation</vt:lpstr>
      <vt:lpstr>More Reading</vt:lpstr>
      <vt:lpstr>PowerPoint Presentation</vt:lpstr>
      <vt:lpstr>Basit and Amjad Farooq Alvi</vt:lpstr>
      <vt:lpstr>PowerPoint Presentation</vt:lpstr>
      <vt:lpstr>Malware Taxonomy</vt:lpstr>
      <vt:lpstr>Malware Taxonomy</vt:lpstr>
      <vt:lpstr>Goals of malware</vt:lpstr>
      <vt:lpstr>Why Windows?</vt:lpstr>
      <vt:lpstr>viruses</vt:lpstr>
      <vt:lpstr>Requires a host</vt:lpstr>
      <vt:lpstr>Self-replication in the Game of Life</vt:lpstr>
      <vt:lpstr>Self-replication in Facebook statuses</vt:lpstr>
      <vt:lpstr>Variant</vt:lpstr>
      <vt:lpstr>Facebook privacy meme</vt:lpstr>
      <vt:lpstr>Facebook privacy meme</vt:lpstr>
      <vt:lpstr>Malware propagation</vt:lpstr>
      <vt:lpstr>Virus lifecycle</vt:lpstr>
      <vt:lpstr>worms</vt:lpstr>
      <vt:lpstr>Worm components</vt:lpstr>
      <vt:lpstr>Locating targets</vt:lpstr>
      <vt:lpstr>PowerPoint Presentation</vt:lpstr>
      <vt:lpstr>Worm generators (early 2000s)</vt:lpstr>
      <vt:lpstr>PowerPoint Presentation</vt:lpstr>
      <vt:lpstr>SQL slammer</vt:lpstr>
      <vt:lpstr>Flash worm</vt:lpstr>
      <vt:lpstr>Rootkit</vt:lpstr>
      <vt:lpstr>MALWARE DEFENSES</vt:lpstr>
      <vt:lpstr>Antivirus</vt:lpstr>
      <vt:lpstr>Evading signature-based antivirus</vt:lpstr>
      <vt:lpstr>Example of evasion: dead code insertion</vt:lpstr>
      <vt:lpstr>Other techniques</vt:lpstr>
      <vt:lpstr>Antivirus technique 2: behavioral analysis</vt:lpstr>
      <vt:lpstr>Network-based defenses</vt:lpstr>
      <vt:lpstr>Host-based defenses</vt:lpstr>
      <vt:lpstr>Centralized defenses</vt:lpstr>
      <vt:lpstr>can we write secure code?</vt:lpstr>
      <vt:lpstr>Techniques for minimizing exploitable bugs</vt:lpstr>
      <vt:lpstr>Daniel J. Bernstein</vt:lpstr>
      <vt:lpstr>Botnets</vt:lpstr>
      <vt:lpstr>Botnet architecture</vt:lpstr>
      <vt:lpstr>Botnet challenges</vt:lpstr>
      <vt:lpstr>The exploit market</vt:lpstr>
      <vt:lpstr>The exploit market (2012 prices)</vt:lpstr>
      <vt:lpstr>PowerPoint Presentation</vt:lpstr>
      <vt:lpstr>Things to know about Exploit market</vt:lpstr>
      <vt:lpstr>mobile malware: Where is it?</vt:lpstr>
      <vt:lpstr>PowerPoint Presentation</vt:lpstr>
      <vt:lpstr>Infections per week</vt:lpstr>
      <vt:lpstr>PowerPoint Presentation</vt:lpstr>
      <vt:lpstr>Mystery: why so little mobile malware?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2015-10-07T22:13:21Z</dcterms:created>
  <dcterms:modified xsi:type="dcterms:W3CDTF">2016-10-12T13:52:55Z</dcterms:modified>
</cp:coreProperties>
</file>

<file path=docProps/thumbnail.jpeg>
</file>